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 id="2147483688" r:id="rId3"/>
  </p:sldMasterIdLst>
  <p:notesMasterIdLst>
    <p:notesMasterId r:id="rId42"/>
  </p:notesMasterIdLst>
  <p:sldIdLst>
    <p:sldId id="4032" r:id="rId4"/>
    <p:sldId id="3497" r:id="rId5"/>
    <p:sldId id="3858" r:id="rId6"/>
    <p:sldId id="3889" r:id="rId7"/>
    <p:sldId id="4056" r:id="rId8"/>
    <p:sldId id="4106" r:id="rId9"/>
    <p:sldId id="4034" r:id="rId10"/>
    <p:sldId id="4108" r:id="rId11"/>
    <p:sldId id="4121" r:id="rId12"/>
    <p:sldId id="4124" r:id="rId13"/>
    <p:sldId id="4054" r:id="rId14"/>
    <p:sldId id="4104" r:id="rId15"/>
    <p:sldId id="281" r:id="rId16"/>
    <p:sldId id="294" r:id="rId17"/>
    <p:sldId id="4101" r:id="rId18"/>
    <p:sldId id="4039" r:id="rId19"/>
    <p:sldId id="4066" r:id="rId20"/>
    <p:sldId id="4067" r:id="rId21"/>
    <p:sldId id="4098" r:id="rId22"/>
    <p:sldId id="4120" r:id="rId23"/>
    <p:sldId id="258" r:id="rId24"/>
    <p:sldId id="4035" r:id="rId25"/>
    <p:sldId id="4036" r:id="rId26"/>
    <p:sldId id="269" r:id="rId27"/>
    <p:sldId id="4109" r:id="rId28"/>
    <p:sldId id="4110" r:id="rId29"/>
    <p:sldId id="4038" r:id="rId30"/>
    <p:sldId id="4114" r:id="rId31"/>
    <p:sldId id="4115" r:id="rId32"/>
    <p:sldId id="261" r:id="rId33"/>
    <p:sldId id="4042" r:id="rId34"/>
    <p:sldId id="287" r:id="rId35"/>
    <p:sldId id="273" r:id="rId36"/>
    <p:sldId id="262" r:id="rId37"/>
    <p:sldId id="263" r:id="rId38"/>
    <p:sldId id="4037" r:id="rId39"/>
    <p:sldId id="4053" r:id="rId40"/>
    <p:sldId id="4055" r:id="rId4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864" y="108"/>
      </p:cViewPr>
      <p:guideLst/>
    </p:cSldViewPr>
  </p:slideViewPr>
  <p:notesTextViewPr>
    <p:cViewPr>
      <p:scale>
        <a:sx n="1" d="1"/>
        <a:sy n="1" d="1"/>
      </p:scale>
      <p:origin x="0" y="0"/>
    </p:cViewPr>
  </p:notesTextViewPr>
  <p:sorterViewPr>
    <p:cViewPr>
      <p:scale>
        <a:sx n="100" d="100"/>
        <a:sy n="100" d="100"/>
      </p:scale>
      <p:origin x="0" y="-153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6E36E4F7-727E-4418-A1B7-BB54CC03C9C8}" type="datetimeFigureOut">
              <a:rPr kumimoji="1" lang="ja-JP" altLang="en-US" smtClean="0"/>
              <a:t>2025/12/23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C701A18-40F7-4254-B6CB-663C5C656925}" type="slidenum">
              <a:rPr kumimoji="1" lang="ja-JP" altLang="en-US" smtClean="0"/>
              <a:t>‹#›</a:t>
            </a:fld>
            <a:endParaRPr kumimoji="1" lang="ja-JP" altLang="en-US"/>
          </a:p>
        </p:txBody>
      </p:sp>
    </p:spTree>
    <p:extLst>
      <p:ext uri="{BB962C8B-B14F-4D97-AF65-F5344CB8AC3E}">
        <p14:creationId xmlns:p14="http://schemas.microsoft.com/office/powerpoint/2010/main" val="2732017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85FD-3E1F-84D9-3930-4F6E11DFC80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DB4184-3379-82D5-2742-333B0803EEE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7FD432F-3BCD-4FDA-3AED-180E32EDFDF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0D08E82-1C7A-0BC0-130A-D9FBD9DC8ED3}"/>
              </a:ext>
            </a:extLst>
          </p:cNvPr>
          <p:cNvSpPr>
            <a:spLocks noGrp="1"/>
          </p:cNvSpPr>
          <p:nvPr>
            <p:ph type="sldNum" sz="quarter" idx="5"/>
          </p:nvPr>
        </p:nvSpPr>
        <p:spPr/>
        <p:txBody>
          <a:bodyPr/>
          <a:lstStyle/>
          <a:p>
            <a:fld id="{BE197C03-FCF9-462E-AF0F-9B8ABECAF5B1}" type="slidenum">
              <a:rPr kumimoji="1" lang="ja-JP" altLang="en-US" smtClean="0"/>
              <a:t>1</a:t>
            </a:fld>
            <a:endParaRPr kumimoji="1" lang="ja-JP" altLang="en-US"/>
          </a:p>
        </p:txBody>
      </p:sp>
    </p:spTree>
    <p:extLst>
      <p:ext uri="{BB962C8B-B14F-4D97-AF65-F5344CB8AC3E}">
        <p14:creationId xmlns:p14="http://schemas.microsoft.com/office/powerpoint/2010/main" val="195659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6</a:t>
            </a:fld>
            <a:endParaRPr kumimoji="1" lang="ja-JP" altLang="en-US"/>
          </a:p>
        </p:txBody>
      </p:sp>
    </p:spTree>
    <p:extLst>
      <p:ext uri="{BB962C8B-B14F-4D97-AF65-F5344CB8AC3E}">
        <p14:creationId xmlns:p14="http://schemas.microsoft.com/office/powerpoint/2010/main" val="289389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17</a:t>
            </a:fld>
            <a:endParaRPr kumimoji="1" lang="ja-JP" altLang="en-US"/>
          </a:p>
        </p:txBody>
      </p:sp>
    </p:spTree>
    <p:extLst>
      <p:ext uri="{BB962C8B-B14F-4D97-AF65-F5344CB8AC3E}">
        <p14:creationId xmlns:p14="http://schemas.microsoft.com/office/powerpoint/2010/main" val="2145408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19</a:t>
            </a:fld>
            <a:endParaRPr kumimoji="1" lang="ja-JP" altLang="en-US"/>
          </a:p>
        </p:txBody>
      </p:sp>
    </p:spTree>
    <p:extLst>
      <p:ext uri="{BB962C8B-B14F-4D97-AF65-F5344CB8AC3E}">
        <p14:creationId xmlns:p14="http://schemas.microsoft.com/office/powerpoint/2010/main" val="364457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21</a:t>
            </a:fld>
            <a:endParaRPr kumimoji="1" lang="ja-JP" altLang="en-US"/>
          </a:p>
        </p:txBody>
      </p:sp>
    </p:spTree>
    <p:extLst>
      <p:ext uri="{BB962C8B-B14F-4D97-AF65-F5344CB8AC3E}">
        <p14:creationId xmlns:p14="http://schemas.microsoft.com/office/powerpoint/2010/main" val="324522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BBF55-B2F8-11BB-D2CD-416603B10B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F2216A-8A20-69CD-D6F5-5063B01465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8E9C966-D66F-446F-20B5-C7CA4152DEF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D3787A4-C55C-6A8B-59DA-DBD55DE9B97A}"/>
              </a:ext>
            </a:extLst>
          </p:cNvPr>
          <p:cNvSpPr>
            <a:spLocks noGrp="1"/>
          </p:cNvSpPr>
          <p:nvPr>
            <p:ph type="sldNum" sz="quarter" idx="5"/>
          </p:nvPr>
        </p:nvSpPr>
        <p:spPr/>
        <p:txBody>
          <a:bodyPr/>
          <a:lstStyle/>
          <a:p>
            <a:fld id="{16134D0D-9F76-416C-B571-5AAD0D1101A2}" type="slidenum">
              <a:rPr kumimoji="1" lang="ja-JP" altLang="en-US" smtClean="0"/>
              <a:t>28</a:t>
            </a:fld>
            <a:endParaRPr kumimoji="1" lang="ja-JP" altLang="en-US"/>
          </a:p>
        </p:txBody>
      </p:sp>
    </p:spTree>
    <p:extLst>
      <p:ext uri="{BB962C8B-B14F-4D97-AF65-F5344CB8AC3E}">
        <p14:creationId xmlns:p14="http://schemas.microsoft.com/office/powerpoint/2010/main" val="423677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80E-E35F-E05C-4D43-873A0798BF5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B32326-FE35-3951-0746-D5886BB98C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17F5C6-0612-96BF-D02A-B9074D69808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7C382E7-ED7F-94CF-EF6D-A682E4DA70F1}"/>
              </a:ext>
            </a:extLst>
          </p:cNvPr>
          <p:cNvSpPr>
            <a:spLocks noGrp="1"/>
          </p:cNvSpPr>
          <p:nvPr>
            <p:ph type="sldNum" sz="quarter" idx="5"/>
          </p:nvPr>
        </p:nvSpPr>
        <p:spPr/>
        <p:txBody>
          <a:bodyPr/>
          <a:lstStyle/>
          <a:p>
            <a:fld id="{16134D0D-9F76-416C-B571-5AAD0D1101A2}" type="slidenum">
              <a:rPr kumimoji="1" lang="ja-JP" altLang="en-US" smtClean="0"/>
              <a:t>29</a:t>
            </a:fld>
            <a:endParaRPr kumimoji="1" lang="ja-JP" altLang="en-US"/>
          </a:p>
        </p:txBody>
      </p:sp>
    </p:spTree>
    <p:extLst>
      <p:ext uri="{BB962C8B-B14F-4D97-AF65-F5344CB8AC3E}">
        <p14:creationId xmlns:p14="http://schemas.microsoft.com/office/powerpoint/2010/main" val="190022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35</a:t>
            </a:fld>
            <a:endParaRPr kumimoji="1" lang="ja-JP" altLang="en-US"/>
          </a:p>
        </p:txBody>
      </p:sp>
    </p:spTree>
    <p:extLst>
      <p:ext uri="{BB962C8B-B14F-4D97-AF65-F5344CB8AC3E}">
        <p14:creationId xmlns:p14="http://schemas.microsoft.com/office/powerpoint/2010/main" val="2299008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72C1AF-8F35-1B9C-D74A-95011F74031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C95045D-F2B5-F755-5451-40EA8C20F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7F146E-D23F-88D5-7AFB-77525AF6BDB6}"/>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ECD2C3EF-0D93-B6D6-2931-6609B99C23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0B8F7B-0312-B8A9-4669-416E17733368}"/>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311345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141F31-789D-9B2B-FA28-42B7BB615E2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BF7971E-7869-13D9-B115-2DF275C0287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A524D1-9FFC-0EBA-A336-9A9AD393E142}"/>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211E6A1B-8A1E-F8B2-43B0-821AB7AD6C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8D554C-E1CE-1BF6-91D2-1FDF7210F778}"/>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98900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3F3FA7B-F9D0-BF9C-C9AD-462031D7596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0F46B7C-AB7C-F8A8-5DBE-498BA7F6A7E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DEA4C69-C8B1-C66F-A1B0-129EBF48576C}"/>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A4EA73CF-3B25-9AFC-C78D-5F439D294F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7B3339-5BE9-FE89-E70D-425575AFF5F9}"/>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4036092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Yu Gothic Medium"/>
                <a:cs typeface="Yu Gothic Medium"/>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76999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284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2528061" y="2126945"/>
            <a:ext cx="7320915" cy="635000"/>
          </a:xfrm>
          <a:prstGeom prst="rect">
            <a:avLst/>
          </a:prstGeom>
        </p:spPr>
        <p:txBody>
          <a:bodyPr wrap="square" lIns="0" tIns="0" rIns="0" bIns="0">
            <a:spAutoFit/>
          </a:bodyPr>
          <a:lstStyle>
            <a:lvl1pPr>
              <a:defRPr sz="2800" b="0" i="0">
                <a:solidFill>
                  <a:schemeClr val="bg1"/>
                </a:solidFill>
                <a:latin typeface="MS UI Gothic"/>
                <a:cs typeface="MS UI Gothic"/>
              </a:defRPr>
            </a:lvl1pPr>
          </a:lstStyle>
          <a:p>
            <a:endParaRPr/>
          </a:p>
        </p:txBody>
      </p:sp>
      <p:sp>
        <p:nvSpPr>
          <p:cNvPr id="3" name="Holder 3"/>
          <p:cNvSpPr>
            <a:spLocks noGrp="1"/>
          </p:cNvSpPr>
          <p:nvPr>
            <p:ph type="subTitle" idx="4"/>
          </p:nvPr>
        </p:nvSpPr>
        <p:spPr>
          <a:xfrm>
            <a:off x="3786632" y="4443244"/>
            <a:ext cx="4812665" cy="1049654"/>
          </a:xfrm>
          <a:prstGeom prst="rect">
            <a:avLst/>
          </a:prstGeom>
        </p:spPr>
        <p:txBody>
          <a:bodyPr wrap="square" lIns="0" tIns="0" rIns="0" bIns="0">
            <a:spAutoFit/>
          </a:bodyPr>
          <a:lstStyle>
            <a:lvl1pPr>
              <a:defRPr sz="1800" b="0" i="0">
                <a:solidFill>
                  <a:schemeClr val="bg1"/>
                </a:solidFill>
                <a:latin typeface="ＭＳ Ｐゴシック"/>
                <a:cs typeface="ＭＳ Ｐゴシック"/>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ＭＳ Ｐゴシック"/>
                <a:cs typeface="ＭＳ Ｐゴシック"/>
              </a:defRPr>
            </a:lvl1pPr>
          </a:lstStyle>
          <a:p>
            <a:pPr marL="118110">
              <a:lnSpc>
                <a:spcPts val="955"/>
              </a:lnSpc>
            </a:pPr>
            <a:fld id="{81D60167-4931-47E6-BA6A-407CBD079E47}" type="slidenum">
              <a:rPr sz="900" spc="-50" dirty="0">
                <a:latin typeface="Calibri"/>
                <a:cs typeface="Calibri"/>
              </a:rPr>
              <a:t>‹#›</a:t>
            </a:fld>
            <a:endParaRPr sz="900">
              <a:latin typeface="Calibri"/>
              <a:cs typeface="Calibri"/>
            </a:endParaRPr>
          </a:p>
        </p:txBody>
      </p:sp>
    </p:spTree>
    <p:extLst>
      <p:ext uri="{BB962C8B-B14F-4D97-AF65-F5344CB8AC3E}">
        <p14:creationId xmlns:p14="http://schemas.microsoft.com/office/powerpoint/2010/main" val="1088319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MS UI Gothic"/>
                <a:cs typeface="MS UI Gothic"/>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ＭＳ Ｐゴシック"/>
                <a:cs typeface="ＭＳ Ｐゴシック"/>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ＭＳ Ｐゴシック"/>
                <a:cs typeface="ＭＳ Ｐゴシック"/>
              </a:defRPr>
            </a:lvl1pPr>
          </a:lstStyle>
          <a:p>
            <a:pPr marL="118110">
              <a:lnSpc>
                <a:spcPts val="955"/>
              </a:lnSpc>
            </a:pPr>
            <a:fld id="{81D60167-4931-47E6-BA6A-407CBD079E47}" type="slidenum">
              <a:rPr sz="900" spc="-50" dirty="0">
                <a:latin typeface="Calibri"/>
                <a:cs typeface="Calibri"/>
              </a:rPr>
              <a:t>‹#›</a:t>
            </a:fld>
            <a:endParaRPr sz="900">
              <a:latin typeface="Calibri"/>
              <a:cs typeface="Calibri"/>
            </a:endParaRPr>
          </a:p>
        </p:txBody>
      </p:sp>
    </p:spTree>
    <p:extLst>
      <p:ext uri="{BB962C8B-B14F-4D97-AF65-F5344CB8AC3E}">
        <p14:creationId xmlns:p14="http://schemas.microsoft.com/office/powerpoint/2010/main" val="3570648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MS UI Gothic"/>
                <a:cs typeface="MS UI Gothic"/>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7" name="Holder 7"/>
          <p:cNvSpPr>
            <a:spLocks noGrp="1"/>
          </p:cNvSpPr>
          <p:nvPr>
            <p:ph type="sldNum" sz="quarter" idx="7"/>
          </p:nvPr>
        </p:nvSpPr>
        <p:spPr/>
        <p:txBody>
          <a:bodyPr lIns="0" tIns="0" rIns="0" bIns="0"/>
          <a:lstStyle>
            <a:lvl1pPr>
              <a:defRPr sz="1200" b="0" i="0">
                <a:solidFill>
                  <a:schemeClr val="bg1"/>
                </a:solidFill>
                <a:latin typeface="ＭＳ Ｐゴシック"/>
                <a:cs typeface="ＭＳ Ｐゴシック"/>
              </a:defRPr>
            </a:lvl1pPr>
          </a:lstStyle>
          <a:p>
            <a:pPr marL="118110">
              <a:lnSpc>
                <a:spcPts val="955"/>
              </a:lnSpc>
            </a:pPr>
            <a:fld id="{81D60167-4931-47E6-BA6A-407CBD079E47}" type="slidenum">
              <a:rPr sz="900" spc="-50" dirty="0">
                <a:latin typeface="Calibri"/>
                <a:cs typeface="Calibri"/>
              </a:rPr>
              <a:t>‹#›</a:t>
            </a:fld>
            <a:endParaRPr sz="900">
              <a:latin typeface="Calibri"/>
              <a:cs typeface="Calibri"/>
            </a:endParaRPr>
          </a:p>
        </p:txBody>
      </p:sp>
    </p:spTree>
    <p:extLst>
      <p:ext uri="{BB962C8B-B14F-4D97-AF65-F5344CB8AC3E}">
        <p14:creationId xmlns:p14="http://schemas.microsoft.com/office/powerpoint/2010/main" val="4273073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MS UI Gothic"/>
                <a:cs typeface="MS UI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5" name="Holder 5"/>
          <p:cNvSpPr>
            <a:spLocks noGrp="1"/>
          </p:cNvSpPr>
          <p:nvPr>
            <p:ph type="sldNum" sz="quarter" idx="7"/>
          </p:nvPr>
        </p:nvSpPr>
        <p:spPr/>
        <p:txBody>
          <a:bodyPr lIns="0" tIns="0" rIns="0" bIns="0"/>
          <a:lstStyle>
            <a:lvl1pPr>
              <a:defRPr sz="1200" b="0" i="0">
                <a:solidFill>
                  <a:schemeClr val="bg1"/>
                </a:solidFill>
                <a:latin typeface="ＭＳ Ｐゴシック"/>
                <a:cs typeface="ＭＳ Ｐゴシック"/>
              </a:defRPr>
            </a:lvl1pPr>
          </a:lstStyle>
          <a:p>
            <a:pPr marL="118110">
              <a:lnSpc>
                <a:spcPts val="955"/>
              </a:lnSpc>
            </a:pPr>
            <a:fld id="{81D60167-4931-47E6-BA6A-407CBD079E47}" type="slidenum">
              <a:rPr sz="900" spc="-50" dirty="0">
                <a:latin typeface="Calibri"/>
                <a:cs typeface="Calibri"/>
              </a:rPr>
              <a:t>‹#›</a:t>
            </a:fld>
            <a:endParaRPr sz="900">
              <a:latin typeface="Calibri"/>
              <a:cs typeface="Calibri"/>
            </a:endParaRPr>
          </a:p>
        </p:txBody>
      </p:sp>
    </p:spTree>
    <p:extLst>
      <p:ext uri="{BB962C8B-B14F-4D97-AF65-F5344CB8AC3E}">
        <p14:creationId xmlns:p14="http://schemas.microsoft.com/office/powerpoint/2010/main" val="2556121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4" name="Holder 4"/>
          <p:cNvSpPr>
            <a:spLocks noGrp="1"/>
          </p:cNvSpPr>
          <p:nvPr>
            <p:ph type="sldNum" sz="quarter" idx="7"/>
          </p:nvPr>
        </p:nvSpPr>
        <p:spPr/>
        <p:txBody>
          <a:bodyPr lIns="0" tIns="0" rIns="0" bIns="0"/>
          <a:lstStyle>
            <a:lvl1pPr>
              <a:defRPr sz="1200" b="0" i="0">
                <a:solidFill>
                  <a:schemeClr val="bg1"/>
                </a:solidFill>
                <a:latin typeface="ＭＳ Ｐゴシック"/>
                <a:cs typeface="ＭＳ Ｐゴシック"/>
              </a:defRPr>
            </a:lvl1pPr>
          </a:lstStyle>
          <a:p>
            <a:pPr marL="118110">
              <a:lnSpc>
                <a:spcPts val="955"/>
              </a:lnSpc>
            </a:pPr>
            <a:fld id="{81D60167-4931-47E6-BA6A-407CBD079E47}" type="slidenum">
              <a:rPr sz="900" spc="-50" dirty="0">
                <a:latin typeface="Calibri"/>
                <a:cs typeface="Calibri"/>
              </a:rPr>
              <a:t>‹#›</a:t>
            </a:fld>
            <a:endParaRPr sz="900">
              <a:latin typeface="Calibri"/>
              <a:cs typeface="Calibri"/>
            </a:endParaRPr>
          </a:p>
        </p:txBody>
      </p:sp>
    </p:spTree>
    <p:extLst>
      <p:ext uri="{BB962C8B-B14F-4D97-AF65-F5344CB8AC3E}">
        <p14:creationId xmlns:p14="http://schemas.microsoft.com/office/powerpoint/2010/main" val="30216302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2400" b="1" i="0">
                <a:solidFill>
                  <a:schemeClr val="bg1"/>
                </a:solidFill>
                <a:latin typeface="ＭＳ Ｐゴシック"/>
                <a:cs typeface="ＭＳ Ｐゴシック"/>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1" i="0">
                <a:solidFill>
                  <a:schemeClr val="bg1"/>
                </a:solidFill>
                <a:latin typeface="游ゴシック"/>
                <a:cs typeface="游ゴシック"/>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37555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862645-7689-0830-A813-2DCD4F505D8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614CE5-9C18-222C-248A-83201F9726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459944-2EC6-905C-7122-AF7320A24C0F}"/>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298EC22B-3C75-84A0-FE6A-CBEDC2BE1DC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87825E-B203-E187-0D0B-4F7B46657597}"/>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88363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ＭＳ Ｐゴシック"/>
                <a:cs typeface="ＭＳ Ｐゴシック"/>
              </a:defRPr>
            </a:lvl1pPr>
          </a:lstStyle>
          <a:p>
            <a:endParaRPr/>
          </a:p>
        </p:txBody>
      </p:sp>
      <p:sp>
        <p:nvSpPr>
          <p:cNvPr id="3" name="Holder 3"/>
          <p:cNvSpPr>
            <a:spLocks noGrp="1"/>
          </p:cNvSpPr>
          <p:nvPr>
            <p:ph type="body" idx="1"/>
          </p:nvPr>
        </p:nvSpPr>
        <p:spPr/>
        <p:txBody>
          <a:bodyPr lIns="0" tIns="0" rIns="0" bIns="0"/>
          <a:lstStyle>
            <a:lvl1pPr>
              <a:defRPr sz="1800" b="1" i="0">
                <a:solidFill>
                  <a:schemeClr val="bg1"/>
                </a:solidFill>
                <a:latin typeface="游ゴシック"/>
                <a:cs typeface="游ゴシック"/>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45050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ＭＳ Ｐゴシック"/>
                <a:cs typeface="ＭＳ Ｐゴシック"/>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08744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0904219" y="297179"/>
            <a:ext cx="954024" cy="531876"/>
          </a:xfrm>
          <a:prstGeom prst="rect">
            <a:avLst/>
          </a:prstGeom>
        </p:spPr>
      </p:pic>
      <p:sp>
        <p:nvSpPr>
          <p:cNvPr id="2" name="Holder 2"/>
          <p:cNvSpPr>
            <a:spLocks noGrp="1"/>
          </p:cNvSpPr>
          <p:nvPr>
            <p:ph type="title"/>
          </p:nvPr>
        </p:nvSpPr>
        <p:spPr/>
        <p:txBody>
          <a:bodyPr lIns="0" tIns="0" rIns="0" bIns="0"/>
          <a:lstStyle>
            <a:lvl1pPr>
              <a:defRPr sz="2400" b="1" i="0">
                <a:solidFill>
                  <a:schemeClr val="bg1"/>
                </a:solidFill>
                <a:latin typeface="ＭＳ Ｐゴシック"/>
                <a:cs typeface="ＭＳ Ｐゴシック"/>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62325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81032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963028-AA0E-FB80-9FAA-429952C4AF1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7BAAD38-F8F0-F527-40E3-941A493A44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FE90445-8EF8-106B-0D56-409FB3A088F1}"/>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8FA00D4A-6E9C-F92A-A9C3-8A38879FEF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ED57F-633F-5A7C-A9EF-83EF9013357D}"/>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18187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D522D1-658E-323F-F90C-BBB87A4FC74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5D89753-30B6-BA65-C34C-F060E66210D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29C866C-8357-75E6-A278-8158301A949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0AC6344-6438-AF39-AAC5-71D8EE47F45F}"/>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71F483DD-3F7C-074E-7F06-E8203513216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F8E2D05-F079-27CD-9E45-B727F441192C}"/>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305383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6C2ED-4AF4-53FC-3B78-4A2CB914EF9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B01868F-D158-3C63-23A4-10E4DD119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7EE20BF-3D57-530E-4974-1B0B16E7BD8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872CFAE-A566-72B5-3262-F38E844C5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DA25B12-EED6-691C-046F-9F3A2D2094C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5E99105-6664-A8FC-62ED-EC13405114D3}"/>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8" name="フッター プレースホルダー 7">
            <a:extLst>
              <a:ext uri="{FF2B5EF4-FFF2-40B4-BE49-F238E27FC236}">
                <a16:creationId xmlns:a16="http://schemas.microsoft.com/office/drawing/2014/main" id="{8EE048FB-F7FA-9B91-C989-46BB82C33B3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C20888A-EB1F-3150-9C59-F1CA35C2582E}"/>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4117173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11A04-7FA6-3B0E-6B33-05C8DD23973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9FFDFD-5CFB-9C91-2E56-B07B58D6F52A}"/>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4" name="フッター プレースホルダー 3">
            <a:extLst>
              <a:ext uri="{FF2B5EF4-FFF2-40B4-BE49-F238E27FC236}">
                <a16:creationId xmlns:a16="http://schemas.microsoft.com/office/drawing/2014/main" id="{6961E9D9-3702-B43F-4ABC-E82262346A1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7FD7EE1-EDFF-F85C-6040-F4C824847289}"/>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1210501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971CE4E-94BB-FCC9-0081-B29F7856AF67}"/>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3" name="フッター プレースホルダー 2">
            <a:extLst>
              <a:ext uri="{FF2B5EF4-FFF2-40B4-BE49-F238E27FC236}">
                <a16:creationId xmlns:a16="http://schemas.microsoft.com/office/drawing/2014/main" id="{BBE55785-1F21-0471-8F6D-BCF918F173A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ADD118D-88B4-3C3E-F5F6-53729B3CBC46}"/>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280111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65620-E3E9-0176-E300-9AA7398B65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A41C44-02E7-9BEC-62B4-B0AF50011B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8151374-EE5A-6ACD-86AB-0D6E8C47B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E902B3A-986D-93D7-6B04-390189766204}"/>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8AC780CB-DAF1-CFD9-06D1-328EBFAF6AF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DA5942D-D95A-FB7A-AA9B-9386B630A8C1}"/>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3142891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4DC67-A72C-C122-8BDB-2F859846F16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F2EE286-AE15-C0EB-78DA-92DBBE2C3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ABA7E68-8B46-5323-203B-D3CFA24F4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220D68C-8EAB-CD52-8F9E-14DB0D2664CA}"/>
              </a:ext>
            </a:extLst>
          </p:cNvPr>
          <p:cNvSpPr>
            <a:spLocks noGrp="1"/>
          </p:cNvSpPr>
          <p:nvPr>
            <p:ph type="dt" sz="half" idx="10"/>
          </p:nvPr>
        </p:nvSpPr>
        <p:spPr/>
        <p:txBody>
          <a:bodyPr/>
          <a:lstStyle/>
          <a:p>
            <a:fld id="{A29459FE-7860-49A0-9743-C5B4A32EA4A3}" type="datetimeFigureOut">
              <a:rPr kumimoji="1" lang="ja-JP" altLang="en-US" smtClean="0"/>
              <a:t>2025/12/23</a:t>
            </a:fld>
            <a:endParaRPr kumimoji="1" lang="ja-JP" altLang="en-US"/>
          </a:p>
        </p:txBody>
      </p:sp>
      <p:sp>
        <p:nvSpPr>
          <p:cNvPr id="6" name="フッター プレースホルダー 5">
            <a:extLst>
              <a:ext uri="{FF2B5EF4-FFF2-40B4-BE49-F238E27FC236}">
                <a16:creationId xmlns:a16="http://schemas.microsoft.com/office/drawing/2014/main" id="{16617903-37B1-9552-58D3-BA0D22D7AE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08D0C7-48F5-43BA-8C2E-CF00719C9E1E}"/>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1119696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C43D6A1-CF7D-F6DF-097E-ABF49B07E7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75C39BB-EE77-9531-D61B-87E6A8BCBD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F64ABF-5F20-8E2E-C100-64FBEF4BCC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9459FE-7860-49A0-9743-C5B4A32EA4A3}" type="datetimeFigureOut">
              <a:rPr kumimoji="1" lang="ja-JP" altLang="en-US" smtClean="0"/>
              <a:t>2025/12/23</a:t>
            </a:fld>
            <a:endParaRPr kumimoji="1" lang="ja-JP" altLang="en-US"/>
          </a:p>
        </p:txBody>
      </p:sp>
      <p:sp>
        <p:nvSpPr>
          <p:cNvPr id="5" name="フッター プレースホルダー 4">
            <a:extLst>
              <a:ext uri="{FF2B5EF4-FFF2-40B4-BE49-F238E27FC236}">
                <a16:creationId xmlns:a16="http://schemas.microsoft.com/office/drawing/2014/main" id="{C6461306-6143-1051-A6B0-C4285DC74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C774726-730A-BE5C-BF85-D8EBB5460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122602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176629" y="248234"/>
            <a:ext cx="10687075" cy="595807"/>
          </a:xfrm>
          <a:prstGeom prst="rect">
            <a:avLst/>
          </a:prstGeom>
        </p:spPr>
        <p:txBody>
          <a:bodyPr wrap="square" lIns="0" tIns="0" rIns="0" bIns="0">
            <a:spAutoFit/>
          </a:bodyPr>
          <a:lstStyle>
            <a:lvl1pPr>
              <a:defRPr sz="2800" b="0" i="0">
                <a:solidFill>
                  <a:schemeClr val="bg1"/>
                </a:solidFill>
                <a:latin typeface="MS UI Gothic"/>
                <a:cs typeface="MS UI Gothic"/>
              </a:defRPr>
            </a:lvl1pPr>
          </a:lstStyle>
          <a:p>
            <a:endParaRPr/>
          </a:p>
        </p:txBody>
      </p:sp>
      <p:sp>
        <p:nvSpPr>
          <p:cNvPr id="3" name="Holder 3"/>
          <p:cNvSpPr>
            <a:spLocks noGrp="1"/>
          </p:cNvSpPr>
          <p:nvPr>
            <p:ph type="body" idx="1"/>
          </p:nvPr>
        </p:nvSpPr>
        <p:spPr>
          <a:xfrm>
            <a:off x="325323" y="2056841"/>
            <a:ext cx="8354695" cy="4430395"/>
          </a:xfrm>
          <a:prstGeom prst="rect">
            <a:avLst/>
          </a:prstGeom>
        </p:spPr>
        <p:txBody>
          <a:bodyPr wrap="square" lIns="0" tIns="0" rIns="0" bIns="0">
            <a:spAutoFit/>
          </a:bodyPr>
          <a:lstStyle>
            <a:lvl1pPr>
              <a:defRPr sz="1800" b="0" i="0">
                <a:solidFill>
                  <a:schemeClr val="bg1"/>
                </a:solidFill>
                <a:latin typeface="ＭＳ Ｐゴシック"/>
                <a:cs typeface="ＭＳ Ｐゴシック"/>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a:xfrm>
            <a:off x="11924792" y="6614356"/>
            <a:ext cx="227710" cy="177800"/>
          </a:xfrm>
          <a:prstGeom prst="rect">
            <a:avLst/>
          </a:prstGeom>
        </p:spPr>
        <p:txBody>
          <a:bodyPr wrap="square" lIns="0" tIns="0" rIns="0" bIns="0">
            <a:spAutoFit/>
          </a:bodyPr>
          <a:lstStyle>
            <a:lvl1pPr>
              <a:defRPr sz="1200" b="0" i="0">
                <a:solidFill>
                  <a:schemeClr val="bg1"/>
                </a:solidFill>
                <a:latin typeface="ＭＳ Ｐゴシック"/>
                <a:cs typeface="ＭＳ Ｐゴシック"/>
              </a:defRPr>
            </a:lvl1pPr>
          </a:lstStyle>
          <a:p>
            <a:pPr marL="118110">
              <a:lnSpc>
                <a:spcPts val="955"/>
              </a:lnSpc>
            </a:pPr>
            <a:fld id="{81D60167-4931-47E6-BA6A-407CBD079E47}" type="slidenum">
              <a:rPr sz="900" spc="-50" dirty="0">
                <a:latin typeface="Calibri"/>
                <a:cs typeface="Calibri"/>
              </a:rPr>
              <a:t>‹#›</a:t>
            </a:fld>
            <a:endParaRPr sz="900">
              <a:latin typeface="Calibri"/>
              <a:cs typeface="Calibri"/>
            </a:endParaRPr>
          </a:p>
        </p:txBody>
      </p:sp>
    </p:spTree>
    <p:extLst>
      <p:ext uri="{BB962C8B-B14F-4D97-AF65-F5344CB8AC3E}">
        <p14:creationId xmlns:p14="http://schemas.microsoft.com/office/powerpoint/2010/main" val="24651886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3617214" y="139700"/>
            <a:ext cx="4907280" cy="513715"/>
          </a:xfrm>
          <a:prstGeom prst="rect">
            <a:avLst/>
          </a:prstGeom>
        </p:spPr>
        <p:txBody>
          <a:bodyPr wrap="square" lIns="0" tIns="0" rIns="0" bIns="0">
            <a:spAutoFit/>
          </a:bodyPr>
          <a:lstStyle>
            <a:lvl1pPr>
              <a:defRPr sz="2400" b="1" i="0">
                <a:solidFill>
                  <a:schemeClr val="bg1"/>
                </a:solidFill>
                <a:latin typeface="ＭＳ Ｐゴシック"/>
                <a:cs typeface="ＭＳ Ｐゴシック"/>
              </a:defRPr>
            </a:lvl1pPr>
          </a:lstStyle>
          <a:p>
            <a:endParaRPr/>
          </a:p>
        </p:txBody>
      </p:sp>
      <p:sp>
        <p:nvSpPr>
          <p:cNvPr id="3" name="Holder 3"/>
          <p:cNvSpPr>
            <a:spLocks noGrp="1"/>
          </p:cNvSpPr>
          <p:nvPr>
            <p:ph type="body" idx="1"/>
          </p:nvPr>
        </p:nvSpPr>
        <p:spPr>
          <a:xfrm>
            <a:off x="6175628" y="3357412"/>
            <a:ext cx="5594984" cy="2406015"/>
          </a:xfrm>
          <a:prstGeom prst="rect">
            <a:avLst/>
          </a:prstGeom>
        </p:spPr>
        <p:txBody>
          <a:bodyPr wrap="square" lIns="0" tIns="0" rIns="0" bIns="0">
            <a:spAutoFit/>
          </a:bodyPr>
          <a:lstStyle>
            <a:lvl1pPr>
              <a:defRPr sz="1800" b="1" i="0">
                <a:solidFill>
                  <a:schemeClr val="bg1"/>
                </a:solidFill>
                <a:latin typeface="游ゴシック"/>
                <a:cs typeface="游ゴシック"/>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5266530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7" Type="http://schemas.openxmlformats.org/officeDocument/2006/relationships/image" Target="../media/image35.png"/><Relationship Id="rId2" Type="http://schemas.openxmlformats.org/officeDocument/2006/relationships/image" Target="../media/image30.jp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41" Type="http://schemas.openxmlformats.org/officeDocument/2006/relationships/image" Target="../media/image69.png"/><Relationship Id="rId1" Type="http://schemas.openxmlformats.org/officeDocument/2006/relationships/slideLayout" Target="../slideLayouts/slideLayout15.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4" Type="http://schemas.openxmlformats.org/officeDocument/2006/relationships/image" Target="../media/image72.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8" Type="http://schemas.openxmlformats.org/officeDocument/2006/relationships/image" Target="../media/image36.png"/><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1.png"/><Relationship Id="rId39" Type="http://schemas.openxmlformats.org/officeDocument/2006/relationships/image" Target="../media/image134.jpg"/><Relationship Id="rId21" Type="http://schemas.openxmlformats.org/officeDocument/2006/relationships/image" Target="../media/image116.png"/><Relationship Id="rId34" Type="http://schemas.openxmlformats.org/officeDocument/2006/relationships/image" Target="../media/image129.png"/><Relationship Id="rId42" Type="http://schemas.openxmlformats.org/officeDocument/2006/relationships/image" Target="../media/image137.png"/><Relationship Id="rId7" Type="http://schemas.openxmlformats.org/officeDocument/2006/relationships/image" Target="../media/image102.png"/><Relationship Id="rId2" Type="http://schemas.openxmlformats.org/officeDocument/2006/relationships/image" Target="../media/image97.png"/><Relationship Id="rId16" Type="http://schemas.openxmlformats.org/officeDocument/2006/relationships/image" Target="../media/image111.jpg"/><Relationship Id="rId20" Type="http://schemas.openxmlformats.org/officeDocument/2006/relationships/image" Target="../media/image115.jpg"/><Relationship Id="rId29" Type="http://schemas.openxmlformats.org/officeDocument/2006/relationships/image" Target="../media/image124.png"/><Relationship Id="rId41"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jpg"/><Relationship Id="rId24" Type="http://schemas.openxmlformats.org/officeDocument/2006/relationships/image" Target="../media/image119.png"/><Relationship Id="rId32" Type="http://schemas.openxmlformats.org/officeDocument/2006/relationships/image" Target="../media/image127.png"/><Relationship Id="rId37" Type="http://schemas.openxmlformats.org/officeDocument/2006/relationships/image" Target="../media/image132.png"/><Relationship Id="rId40" Type="http://schemas.openxmlformats.org/officeDocument/2006/relationships/image" Target="../media/image135.jp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28" Type="http://schemas.openxmlformats.org/officeDocument/2006/relationships/image" Target="../media/image123.png"/><Relationship Id="rId36" Type="http://schemas.openxmlformats.org/officeDocument/2006/relationships/image" Target="../media/image131.jpg"/><Relationship Id="rId10" Type="http://schemas.openxmlformats.org/officeDocument/2006/relationships/image" Target="../media/image105.jpg"/><Relationship Id="rId19" Type="http://schemas.openxmlformats.org/officeDocument/2006/relationships/image" Target="../media/image114.png"/><Relationship Id="rId31" Type="http://schemas.openxmlformats.org/officeDocument/2006/relationships/image" Target="../media/image126.png"/><Relationship Id="rId4" Type="http://schemas.openxmlformats.org/officeDocument/2006/relationships/image" Target="../media/image99.jp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jpg"/><Relationship Id="rId27" Type="http://schemas.openxmlformats.org/officeDocument/2006/relationships/image" Target="../media/image122.png"/><Relationship Id="rId30" Type="http://schemas.openxmlformats.org/officeDocument/2006/relationships/image" Target="../media/image125.png"/><Relationship Id="rId35" Type="http://schemas.openxmlformats.org/officeDocument/2006/relationships/image" Target="../media/image130.jpg"/><Relationship Id="rId8" Type="http://schemas.openxmlformats.org/officeDocument/2006/relationships/image" Target="../media/image103.png"/><Relationship Id="rId3" Type="http://schemas.openxmlformats.org/officeDocument/2006/relationships/image" Target="../media/image98.jpg"/><Relationship Id="rId12" Type="http://schemas.openxmlformats.org/officeDocument/2006/relationships/image" Target="../media/image107.png"/><Relationship Id="rId17" Type="http://schemas.openxmlformats.org/officeDocument/2006/relationships/image" Target="../media/image112.jpg"/><Relationship Id="rId25" Type="http://schemas.openxmlformats.org/officeDocument/2006/relationships/image" Target="../media/image120.png"/><Relationship Id="rId33" Type="http://schemas.openxmlformats.org/officeDocument/2006/relationships/image" Target="../media/image128.png"/><Relationship Id="rId38" Type="http://schemas.openxmlformats.org/officeDocument/2006/relationships/image" Target="../media/image133.png"/></Relationships>
</file>

<file path=ppt/slides/_rels/slide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1.jpg"/><Relationship Id="rId5" Type="http://schemas.openxmlformats.org/officeDocument/2006/relationships/image" Target="../media/image140.jpg"/><Relationship Id="rId4" Type="http://schemas.openxmlformats.org/officeDocument/2006/relationships/image" Target="../media/image139.jpg"/></Relationships>
</file>

<file path=ppt/slides/_rels/slide2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43.jp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2.xml"/><Relationship Id="rId6" Type="http://schemas.openxmlformats.org/officeDocument/2006/relationships/image" Target="../media/image151.jpg"/><Relationship Id="rId5" Type="http://schemas.openxmlformats.org/officeDocument/2006/relationships/image" Target="../media/image150.jpg"/><Relationship Id="rId4" Type="http://schemas.openxmlformats.org/officeDocument/2006/relationships/image" Target="../media/image14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21" Type="http://schemas.openxmlformats.org/officeDocument/2006/relationships/image" Target="../media/image174.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image" Target="../media/image155.jpg"/><Relationship Id="rId16" Type="http://schemas.openxmlformats.org/officeDocument/2006/relationships/image" Target="../media/image169.png"/><Relationship Id="rId20" Type="http://schemas.openxmlformats.org/officeDocument/2006/relationships/image" Target="../media/image173.png"/><Relationship Id="rId1" Type="http://schemas.openxmlformats.org/officeDocument/2006/relationships/slideLayout" Target="../slideLayouts/slideLayout1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jp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s>
</file>

<file path=ppt/slides/_rels/slide35.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76.jpg"/><Relationship Id="rId7"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jpg"/><Relationship Id="rId9" Type="http://schemas.openxmlformats.org/officeDocument/2006/relationships/image" Target="../media/image180.jpg"/></Relationships>
</file>

<file path=ppt/slides/_rels/slide36.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g"/><Relationship Id="rId1" Type="http://schemas.openxmlformats.org/officeDocument/2006/relationships/slideLayout" Target="../slideLayouts/slideLayout7.xml"/><Relationship Id="rId4" Type="http://schemas.openxmlformats.org/officeDocument/2006/relationships/image" Target="../media/image184.jpg"/></Relationships>
</file>

<file path=ppt/slides/_rels/slide3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23C09-53E1-0A04-F491-749E2D1693F1}"/>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17B43D15-B89D-9A6C-6346-9E381482789D}"/>
              </a:ext>
            </a:extLst>
          </p:cNvPr>
          <p:cNvSpPr/>
          <p:nvPr/>
        </p:nvSpPr>
        <p:spPr>
          <a:xfrm>
            <a:off x="1923" y="2836"/>
            <a:ext cx="12192000" cy="6861888"/>
          </a:xfrm>
          <a:prstGeom prst="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ja-JP" altLang="en-US" sz="4000" b="1" i="0" u="none" strike="noStrike" dirty="0">
              <a:solidFill>
                <a:srgbClr val="000000"/>
              </a:solidFill>
              <a:effectLst/>
              <a:latin typeface="Meiryo" panose="020B0604030504040204" pitchFamily="50" charset="-128"/>
              <a:ea typeface="Meiryo" panose="020B0604030504040204" pitchFamily="50" charset="-128"/>
            </a:endParaRPr>
          </a:p>
        </p:txBody>
      </p:sp>
      <p:sp>
        <p:nvSpPr>
          <p:cNvPr id="2" name="テキスト ボックス 1">
            <a:extLst>
              <a:ext uri="{FF2B5EF4-FFF2-40B4-BE49-F238E27FC236}">
                <a16:creationId xmlns:a16="http://schemas.microsoft.com/office/drawing/2014/main" id="{A81436B9-8F69-DB44-755D-ECA3DD42DF35}"/>
              </a:ext>
            </a:extLst>
          </p:cNvPr>
          <p:cNvSpPr txBox="1"/>
          <p:nvPr/>
        </p:nvSpPr>
        <p:spPr>
          <a:xfrm>
            <a:off x="-1" y="4620727"/>
            <a:ext cx="12190077" cy="1107996"/>
          </a:xfrm>
          <a:prstGeom prst="rect">
            <a:avLst/>
          </a:prstGeom>
          <a:noFill/>
          <a:ln>
            <a:noFill/>
          </a:ln>
          <a:effectLst/>
        </p:spPr>
        <p:txBody>
          <a:bodyPr wrap="square" rtlCol="0">
            <a:spAutoFit/>
          </a:bodyPr>
          <a:lstStyle/>
          <a:p>
            <a:pPr algn="ctr"/>
            <a:r>
              <a:rPr lang="ja-JP" altLang="en-US" sz="6600" b="1" i="0"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アルテミス計画の</a:t>
            </a:r>
            <a:r>
              <a:rPr lang="ja-JP" altLang="en-US" sz="66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月面</a:t>
            </a:r>
            <a:r>
              <a:rPr lang="ja-JP" altLang="en-US" sz="6600" b="1" i="0"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技術</a:t>
            </a:r>
            <a:endParaRPr kumimoji="1" lang="ja-JP" altLang="en-US" sz="66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p:txBody>
      </p:sp>
      <p:pic>
        <p:nvPicPr>
          <p:cNvPr id="3" name="図 2" descr="テキスト が含まれている画像&#10;&#10;自動的に生成された説明">
            <a:extLst>
              <a:ext uri="{FF2B5EF4-FFF2-40B4-BE49-F238E27FC236}">
                <a16:creationId xmlns:a16="http://schemas.microsoft.com/office/drawing/2014/main" id="{1284ECCD-098C-1522-252D-0E5A18EE6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175" y="741543"/>
            <a:ext cx="1423882" cy="1334654"/>
          </a:xfrm>
          <a:prstGeom prst="rect">
            <a:avLst/>
          </a:prstGeom>
          <a:solidFill>
            <a:schemeClr val="tx2">
              <a:lumMod val="75000"/>
            </a:schemeClr>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pic>
      <p:sp>
        <p:nvSpPr>
          <p:cNvPr id="4" name="テキスト ボックス 3">
            <a:extLst>
              <a:ext uri="{FF2B5EF4-FFF2-40B4-BE49-F238E27FC236}">
                <a16:creationId xmlns:a16="http://schemas.microsoft.com/office/drawing/2014/main" id="{9899C8C0-C17B-419B-ABFA-85B737CF1908}"/>
              </a:ext>
            </a:extLst>
          </p:cNvPr>
          <p:cNvSpPr txBox="1"/>
          <p:nvPr/>
        </p:nvSpPr>
        <p:spPr>
          <a:xfrm>
            <a:off x="2394066" y="975138"/>
            <a:ext cx="7438642" cy="795731"/>
          </a:xfrm>
          <a:prstGeom prst="rect">
            <a:avLst/>
          </a:prstGeom>
          <a:noFill/>
        </p:spPr>
        <p:txBody>
          <a:bodyPr wrap="square" rtlCol="0">
            <a:spAutoFit/>
          </a:bodyPr>
          <a:lstStyle/>
          <a:p>
            <a:pPr algn="ctr"/>
            <a:r>
              <a:rPr lang="ja-JP" altLang="en-US" sz="4571" dirty="0">
                <a:solidFill>
                  <a:schemeClr val="bg1"/>
                </a:solidFill>
                <a:latin typeface="HGP創英角ﾎﾟｯﾌﾟ体" panose="040B0A00000000000000" pitchFamily="50" charset="-128"/>
                <a:ea typeface="HGP創英角ﾎﾟｯﾌﾟ体" panose="040B0A00000000000000" pitchFamily="50" charset="-128"/>
              </a:rPr>
              <a:t>戦略研勉強会</a:t>
            </a:r>
            <a:r>
              <a:rPr lang="ja-JP" altLang="en-US" sz="4571" b="1" dirty="0">
                <a:solidFill>
                  <a:schemeClr val="bg1"/>
                </a:solidFill>
                <a:latin typeface="BIZ UDPゴシック" panose="020B0400000000000000" pitchFamily="50" charset="-128"/>
                <a:ea typeface="BIZ UDPゴシック" panose="020B0400000000000000" pitchFamily="50" charset="-128"/>
              </a:rPr>
              <a:t>＠キャンプ</a:t>
            </a:r>
          </a:p>
        </p:txBody>
      </p:sp>
      <p:sp>
        <p:nvSpPr>
          <p:cNvPr id="8" name="テキスト ボックス 7">
            <a:extLst>
              <a:ext uri="{FF2B5EF4-FFF2-40B4-BE49-F238E27FC236}">
                <a16:creationId xmlns:a16="http://schemas.microsoft.com/office/drawing/2014/main" id="{65C3DC4F-FC31-1F02-C7C9-2A76E9846B8C}"/>
              </a:ext>
            </a:extLst>
          </p:cNvPr>
          <p:cNvSpPr txBox="1"/>
          <p:nvPr/>
        </p:nvSpPr>
        <p:spPr>
          <a:xfrm>
            <a:off x="4045527" y="1982633"/>
            <a:ext cx="3637149" cy="1107996"/>
          </a:xfrm>
          <a:prstGeom prst="rect">
            <a:avLst/>
          </a:prstGeom>
          <a:noFill/>
        </p:spPr>
        <p:txBody>
          <a:bodyPr wrap="square" rtlCol="0">
            <a:spAutoFit/>
          </a:bodyPr>
          <a:lstStyle/>
          <a:p>
            <a:pPr algn="ctr"/>
            <a:r>
              <a:rPr lang="ja-JP" altLang="en-US" sz="6600" b="1" dirty="0">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第</a:t>
            </a:r>
            <a:r>
              <a:rPr lang="en-US" altLang="ja-JP" sz="6600" b="1">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54</a:t>
            </a:r>
            <a:r>
              <a:rPr lang="ja-JP" altLang="en-US" sz="6600" b="1">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回</a:t>
            </a:r>
            <a:endParaRPr kumimoji="1" lang="ja-JP" altLang="en-US" sz="6600" b="1" dirty="0">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endParaRPr>
          </a:p>
        </p:txBody>
      </p:sp>
      <p:sp>
        <p:nvSpPr>
          <p:cNvPr id="9" name="テキスト ボックス 8">
            <a:extLst>
              <a:ext uri="{FF2B5EF4-FFF2-40B4-BE49-F238E27FC236}">
                <a16:creationId xmlns:a16="http://schemas.microsoft.com/office/drawing/2014/main" id="{5F19D28D-00E1-573C-1019-5A91A0E90CC6}"/>
              </a:ext>
            </a:extLst>
          </p:cNvPr>
          <p:cNvSpPr txBox="1"/>
          <p:nvPr/>
        </p:nvSpPr>
        <p:spPr>
          <a:xfrm>
            <a:off x="-3848" y="3127665"/>
            <a:ext cx="12192000" cy="1569660"/>
          </a:xfrm>
          <a:prstGeom prst="rect">
            <a:avLst/>
          </a:prstGeom>
          <a:noFill/>
          <a:effectLst>
            <a:outerShdw blurRad="63500" sx="102000" sy="102000" algn="ctr" rotWithShape="0">
              <a:prstClr val="black">
                <a:alpha val="40000"/>
              </a:prstClr>
            </a:outerShdw>
          </a:effectLst>
        </p:spPr>
        <p:txBody>
          <a:bodyPr wrap="square">
            <a:spAutoFit/>
          </a:bodyPr>
          <a:lstStyle/>
          <a:p>
            <a:pPr algn="ctr" fontAlgn="base"/>
            <a:r>
              <a:rPr lang="ja-JP" altLang="en-US" sz="9600" b="1" i="0" u="none" strike="noStrike" dirty="0">
                <a:solidFill>
                  <a:srgbClr val="FFC000"/>
                </a:solidFill>
                <a:effectLst/>
                <a:latin typeface="HGS明朝E" panose="02020900000000000000" pitchFamily="18" charset="-128"/>
                <a:ea typeface="HGS明朝E" panose="02020900000000000000" pitchFamily="18" charset="-128"/>
              </a:rPr>
              <a:t>月面アーキテクチャ</a:t>
            </a:r>
          </a:p>
        </p:txBody>
      </p:sp>
      <p:sp>
        <p:nvSpPr>
          <p:cNvPr id="10" name="テキスト ボックス 9">
            <a:extLst>
              <a:ext uri="{FF2B5EF4-FFF2-40B4-BE49-F238E27FC236}">
                <a16:creationId xmlns:a16="http://schemas.microsoft.com/office/drawing/2014/main" id="{730D4A24-D056-CA71-B26F-7ABB81AD6DBB}"/>
              </a:ext>
            </a:extLst>
          </p:cNvPr>
          <p:cNvSpPr txBox="1"/>
          <p:nvPr/>
        </p:nvSpPr>
        <p:spPr>
          <a:xfrm>
            <a:off x="431990" y="6116457"/>
            <a:ext cx="11279041" cy="830997"/>
          </a:xfrm>
          <a:prstGeom prst="rect">
            <a:avLst/>
          </a:prstGeom>
          <a:noFill/>
        </p:spPr>
        <p:txBody>
          <a:bodyPr wrap="square" rtlCol="0">
            <a:spAutoFit/>
          </a:bodyPr>
          <a:lstStyle/>
          <a:p>
            <a:pPr algn="ctr"/>
            <a:r>
              <a:rPr kumimoji="1" lang="en-US" altLang="ja-JP" sz="48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2025</a:t>
            </a:r>
            <a:r>
              <a:rPr kumimoji="1" lang="ja-JP" altLang="en-US" sz="2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年</a:t>
            </a:r>
            <a:r>
              <a:rPr kumimoji="1" lang="en-US" altLang="ja-JP" sz="48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10</a:t>
            </a:r>
            <a:r>
              <a:rPr kumimoji="1" lang="ja-JP" altLang="en-US" sz="2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月</a:t>
            </a:r>
            <a:r>
              <a:rPr lang="en-US" altLang="ja-JP" sz="48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16</a:t>
            </a:r>
            <a:r>
              <a:rPr kumimoji="1" lang="ja-JP" altLang="en-US" sz="2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日（</a:t>
            </a:r>
            <a:r>
              <a:rPr lang="ja-JP" altLang="en-US" sz="4000" b="1"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木</a:t>
            </a:r>
            <a:r>
              <a:rPr kumimoji="1" lang="ja-JP" altLang="en-US" sz="2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曜日）</a:t>
            </a:r>
            <a:r>
              <a:rPr kumimoji="1" lang="en-US" altLang="ja-JP" sz="4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12</a:t>
            </a:r>
            <a:r>
              <a:rPr kumimoji="1" lang="ja-JP" altLang="en-US" sz="4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a:t>
            </a:r>
            <a:r>
              <a:rPr kumimoji="1" lang="en-US" altLang="ja-JP" sz="4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10</a:t>
            </a:r>
            <a:r>
              <a:rPr kumimoji="1" lang="ja-JP" altLang="en-US" sz="4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a:t>
            </a:r>
            <a:r>
              <a:rPr kumimoji="1" lang="en-US" altLang="ja-JP" sz="4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12</a:t>
            </a:r>
            <a:r>
              <a:rPr kumimoji="1" lang="ja-JP" altLang="en-US" sz="4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a:t>
            </a:r>
            <a:r>
              <a:rPr kumimoji="1" lang="en-US" altLang="ja-JP" sz="4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40</a:t>
            </a:r>
            <a:endParaRPr kumimoji="1" lang="ja-JP" altLang="en-US" sz="40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endParaRPr>
          </a:p>
        </p:txBody>
      </p:sp>
      <p:pic>
        <p:nvPicPr>
          <p:cNvPr id="5" name="Picture 2" descr="月面バギーのイラスト">
            <a:extLst>
              <a:ext uri="{FF2B5EF4-FFF2-40B4-BE49-F238E27FC236}">
                <a16:creationId xmlns:a16="http://schemas.microsoft.com/office/drawing/2014/main" id="{FB88F77C-F9E4-4022-4BF5-DE4B6602B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18" y="1049815"/>
            <a:ext cx="2473037" cy="2473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843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0A686-B61C-8210-C199-EA33FA6705AD}"/>
            </a:ext>
          </a:extLst>
        </p:cNvPr>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73307BAB-DB49-4BA2-E75A-00B88D0F4B54}"/>
              </a:ext>
            </a:extLst>
          </p:cNvPr>
          <p:cNvSpPr txBox="1"/>
          <p:nvPr/>
        </p:nvSpPr>
        <p:spPr>
          <a:xfrm>
            <a:off x="6552256" y="6550223"/>
            <a:ext cx="5182139" cy="261610"/>
          </a:xfrm>
          <a:prstGeom prst="rect">
            <a:avLst/>
          </a:prstGeom>
          <a:noFill/>
        </p:spPr>
        <p:txBody>
          <a:bodyPr wrap="square">
            <a:spAutoFit/>
          </a:bodyPr>
          <a:lstStyle/>
          <a:p>
            <a:r>
              <a:rPr lang="en-US" altLang="ja-JP" sz="105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https://www.nasa.gov/centers-and-facilities/marshall/the-marshall-star-59/</a:t>
            </a:r>
            <a:endParaRPr lang="ja-JP" altLang="en-US" sz="1050" dirty="0">
              <a:solidFill>
                <a:schemeClr val="bg1"/>
              </a:solidFill>
              <a:latin typeface="ADLaM Display" panose="02010000000000000000" pitchFamily="2" charset="0"/>
              <a:cs typeface="ADLaM Display" panose="02010000000000000000" pitchFamily="2" charset="0"/>
            </a:endParaRPr>
          </a:p>
        </p:txBody>
      </p:sp>
      <p:sp>
        <p:nvSpPr>
          <p:cNvPr id="3" name="正方形/長方形 2">
            <a:extLst>
              <a:ext uri="{FF2B5EF4-FFF2-40B4-BE49-F238E27FC236}">
                <a16:creationId xmlns:a16="http://schemas.microsoft.com/office/drawing/2014/main" id="{095DAA5B-335E-20B9-BD17-EA6B90EC3668}"/>
              </a:ext>
            </a:extLst>
          </p:cNvPr>
          <p:cNvSpPr/>
          <p:nvPr/>
        </p:nvSpPr>
        <p:spPr>
          <a:xfrm>
            <a:off x="1607343" y="5765009"/>
            <a:ext cx="1171575" cy="121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0BD6BD19-166A-0438-3A24-3A23C0687849}"/>
              </a:ext>
            </a:extLst>
          </p:cNvPr>
          <p:cNvCxnSpPr/>
          <p:nvPr/>
        </p:nvCxnSpPr>
        <p:spPr>
          <a:xfrm>
            <a:off x="957265" y="5886450"/>
            <a:ext cx="10408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3241E918-E18E-B70E-1707-EB0BEB987E10}"/>
              </a:ext>
            </a:extLst>
          </p:cNvPr>
          <p:cNvCxnSpPr/>
          <p:nvPr/>
        </p:nvCxnSpPr>
        <p:spPr>
          <a:xfrm>
            <a:off x="948930" y="4743449"/>
            <a:ext cx="10408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1EF0E8D6-B4DC-B0CD-2A1F-D657B691D28F}"/>
              </a:ext>
            </a:extLst>
          </p:cNvPr>
          <p:cNvCxnSpPr/>
          <p:nvPr/>
        </p:nvCxnSpPr>
        <p:spPr>
          <a:xfrm>
            <a:off x="957265" y="3571872"/>
            <a:ext cx="10408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5FD394B-AB20-E684-7E43-9C7B5250B7D1}"/>
              </a:ext>
            </a:extLst>
          </p:cNvPr>
          <p:cNvCxnSpPr/>
          <p:nvPr/>
        </p:nvCxnSpPr>
        <p:spPr>
          <a:xfrm>
            <a:off x="898924" y="2371723"/>
            <a:ext cx="10408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56F46DD-D2AF-5782-03D9-7B40DBB7FB15}"/>
              </a:ext>
            </a:extLst>
          </p:cNvPr>
          <p:cNvCxnSpPr/>
          <p:nvPr/>
        </p:nvCxnSpPr>
        <p:spPr>
          <a:xfrm>
            <a:off x="898924" y="1243011"/>
            <a:ext cx="10408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91E3EAD3-F6E4-6D49-F270-2FEB03D10694}"/>
              </a:ext>
            </a:extLst>
          </p:cNvPr>
          <p:cNvSpPr/>
          <p:nvPr/>
        </p:nvSpPr>
        <p:spPr>
          <a:xfrm>
            <a:off x="6457350" y="3072930"/>
            <a:ext cx="1171575" cy="2813520"/>
          </a:xfrm>
          <a:prstGeom prst="rect">
            <a:avLst/>
          </a:prstGeom>
          <a:solidFill>
            <a:schemeClr val="accent4">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9DBE712-9F11-BE9B-D1E0-3F240A26A876}"/>
              </a:ext>
            </a:extLst>
          </p:cNvPr>
          <p:cNvSpPr/>
          <p:nvPr/>
        </p:nvSpPr>
        <p:spPr>
          <a:xfrm>
            <a:off x="3907628" y="4943478"/>
            <a:ext cx="1171575" cy="94297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EFD4200-8A5D-69EF-CADF-229234F08596}"/>
              </a:ext>
            </a:extLst>
          </p:cNvPr>
          <p:cNvSpPr/>
          <p:nvPr/>
        </p:nvSpPr>
        <p:spPr>
          <a:xfrm>
            <a:off x="9229720" y="1243011"/>
            <a:ext cx="1171575" cy="4643439"/>
          </a:xfrm>
          <a:prstGeom prst="rect">
            <a:avLst/>
          </a:prstGeom>
          <a:solidFill>
            <a:schemeClr val="accent2">
              <a:lumMod val="75000"/>
            </a:schemeClr>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3361586-5D09-0EDA-A80A-AF01B8EFC3A8}"/>
              </a:ext>
            </a:extLst>
          </p:cNvPr>
          <p:cNvSpPr txBox="1"/>
          <p:nvPr/>
        </p:nvSpPr>
        <p:spPr>
          <a:xfrm>
            <a:off x="3286124" y="71435"/>
            <a:ext cx="5614988" cy="461665"/>
          </a:xfrm>
          <a:prstGeom prst="rect">
            <a:avLst/>
          </a:prstGeom>
          <a:noFill/>
        </p:spPr>
        <p:txBody>
          <a:bodyPr wrap="square" rtlCol="0">
            <a:spAutoFit/>
          </a:bodyPr>
          <a:lstStyle/>
          <a:p>
            <a:pPr algn="ctr"/>
            <a:r>
              <a:rPr kumimoji="1" lang="en-US" altLang="ja-JP" sz="2400" b="1" dirty="0">
                <a:latin typeface="BIZ UDPゴシック" panose="020B0400000000000000" pitchFamily="50" charset="-128"/>
                <a:ea typeface="BIZ UDPゴシック" panose="020B0400000000000000" pitchFamily="50" charset="-128"/>
              </a:rPr>
              <a:t>Global Debt(</a:t>
            </a:r>
            <a:r>
              <a:rPr kumimoji="1" lang="ja-JP" altLang="en-US" sz="2400" b="1" dirty="0">
                <a:latin typeface="BIZ UDPゴシック" panose="020B0400000000000000" pitchFamily="50" charset="-128"/>
                <a:ea typeface="BIZ UDPゴシック" panose="020B0400000000000000" pitchFamily="50" charset="-128"/>
              </a:rPr>
              <a:t>世界債務）</a:t>
            </a:r>
            <a:endParaRPr kumimoji="1" lang="en-US" altLang="ja-JP" sz="2400" b="1"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24881DD2-8350-59C0-0C22-748164625481}"/>
              </a:ext>
            </a:extLst>
          </p:cNvPr>
          <p:cNvSpPr txBox="1"/>
          <p:nvPr/>
        </p:nvSpPr>
        <p:spPr>
          <a:xfrm>
            <a:off x="155975" y="1012178"/>
            <a:ext cx="778669" cy="461665"/>
          </a:xfrm>
          <a:prstGeom prst="rect">
            <a:avLst/>
          </a:prstGeom>
          <a:noFill/>
        </p:spPr>
        <p:txBody>
          <a:bodyPr wrap="square" rtlCol="0">
            <a:spAutoFit/>
          </a:bodyPr>
          <a:lstStyle/>
          <a:p>
            <a:pPr algn="r"/>
            <a:r>
              <a:rPr kumimoji="1" lang="en-US" altLang="ja-JP" sz="2400" dirty="0">
                <a:latin typeface="Amasis MT Pro Black" panose="02040A04050005020304" pitchFamily="18" charset="0"/>
              </a:rPr>
              <a:t>500</a:t>
            </a:r>
            <a:endParaRPr kumimoji="1" lang="ja-JP" altLang="en-US" sz="2400" dirty="0">
              <a:latin typeface="Amasis MT Pro Black" panose="02040A04050005020304" pitchFamily="18" charset="0"/>
            </a:endParaRPr>
          </a:p>
        </p:txBody>
      </p:sp>
      <p:sp>
        <p:nvSpPr>
          <p:cNvPr id="15" name="テキスト ボックス 14">
            <a:extLst>
              <a:ext uri="{FF2B5EF4-FFF2-40B4-BE49-F238E27FC236}">
                <a16:creationId xmlns:a16="http://schemas.microsoft.com/office/drawing/2014/main" id="{1F61BB81-D4E3-6CD9-25B0-3E5E3EA3736C}"/>
              </a:ext>
            </a:extLst>
          </p:cNvPr>
          <p:cNvSpPr txBox="1"/>
          <p:nvPr/>
        </p:nvSpPr>
        <p:spPr>
          <a:xfrm>
            <a:off x="120255" y="2140890"/>
            <a:ext cx="778669" cy="461665"/>
          </a:xfrm>
          <a:prstGeom prst="rect">
            <a:avLst/>
          </a:prstGeom>
          <a:noFill/>
        </p:spPr>
        <p:txBody>
          <a:bodyPr wrap="square" rtlCol="0">
            <a:spAutoFit/>
          </a:bodyPr>
          <a:lstStyle/>
          <a:p>
            <a:pPr algn="r"/>
            <a:r>
              <a:rPr lang="en-US" altLang="ja-JP" sz="2400" dirty="0">
                <a:latin typeface="Amasis MT Pro Black" panose="02040A04050005020304" pitchFamily="18" charset="0"/>
              </a:rPr>
              <a:t>375</a:t>
            </a:r>
            <a:endParaRPr kumimoji="1" lang="ja-JP" altLang="en-US" sz="2400" dirty="0">
              <a:latin typeface="Amasis MT Pro Black" panose="02040A04050005020304" pitchFamily="18" charset="0"/>
            </a:endParaRPr>
          </a:p>
        </p:txBody>
      </p:sp>
      <p:sp>
        <p:nvSpPr>
          <p:cNvPr id="16" name="テキスト ボックス 15">
            <a:extLst>
              <a:ext uri="{FF2B5EF4-FFF2-40B4-BE49-F238E27FC236}">
                <a16:creationId xmlns:a16="http://schemas.microsoft.com/office/drawing/2014/main" id="{5743B199-EDC8-DF0B-5AA4-0BD497C868D4}"/>
              </a:ext>
            </a:extLst>
          </p:cNvPr>
          <p:cNvSpPr txBox="1"/>
          <p:nvPr/>
        </p:nvSpPr>
        <p:spPr>
          <a:xfrm>
            <a:off x="155974" y="3341040"/>
            <a:ext cx="778669" cy="461665"/>
          </a:xfrm>
          <a:prstGeom prst="rect">
            <a:avLst/>
          </a:prstGeom>
          <a:noFill/>
        </p:spPr>
        <p:txBody>
          <a:bodyPr wrap="square" rtlCol="0">
            <a:spAutoFit/>
          </a:bodyPr>
          <a:lstStyle/>
          <a:p>
            <a:pPr algn="r"/>
            <a:r>
              <a:rPr lang="en-US" altLang="ja-JP" sz="2400" dirty="0">
                <a:latin typeface="Amasis MT Pro Black" panose="02040A04050005020304" pitchFamily="18" charset="0"/>
              </a:rPr>
              <a:t>250</a:t>
            </a:r>
            <a:endParaRPr kumimoji="1" lang="ja-JP" altLang="en-US" sz="2400" dirty="0">
              <a:latin typeface="Amasis MT Pro Black" panose="02040A04050005020304" pitchFamily="18" charset="0"/>
            </a:endParaRPr>
          </a:p>
        </p:txBody>
      </p:sp>
      <p:sp>
        <p:nvSpPr>
          <p:cNvPr id="17" name="テキスト ボックス 16">
            <a:extLst>
              <a:ext uri="{FF2B5EF4-FFF2-40B4-BE49-F238E27FC236}">
                <a16:creationId xmlns:a16="http://schemas.microsoft.com/office/drawing/2014/main" id="{876B47A5-B620-9ED4-D746-00F7C0B5C8A7}"/>
              </a:ext>
            </a:extLst>
          </p:cNvPr>
          <p:cNvSpPr txBox="1"/>
          <p:nvPr/>
        </p:nvSpPr>
        <p:spPr>
          <a:xfrm>
            <a:off x="191693" y="4512616"/>
            <a:ext cx="778669" cy="461665"/>
          </a:xfrm>
          <a:prstGeom prst="rect">
            <a:avLst/>
          </a:prstGeom>
          <a:noFill/>
        </p:spPr>
        <p:txBody>
          <a:bodyPr wrap="square" rtlCol="0">
            <a:spAutoFit/>
          </a:bodyPr>
          <a:lstStyle/>
          <a:p>
            <a:pPr algn="r"/>
            <a:r>
              <a:rPr lang="en-US" altLang="ja-JP" sz="2400" dirty="0">
                <a:latin typeface="Amasis MT Pro Black" panose="02040A04050005020304" pitchFamily="18" charset="0"/>
              </a:rPr>
              <a:t>125</a:t>
            </a:r>
            <a:endParaRPr kumimoji="1" lang="ja-JP" altLang="en-US" sz="2400" dirty="0">
              <a:latin typeface="Amasis MT Pro Black" panose="02040A04050005020304" pitchFamily="18" charset="0"/>
            </a:endParaRPr>
          </a:p>
        </p:txBody>
      </p:sp>
      <p:sp>
        <p:nvSpPr>
          <p:cNvPr id="18" name="テキスト ボックス 17">
            <a:extLst>
              <a:ext uri="{FF2B5EF4-FFF2-40B4-BE49-F238E27FC236}">
                <a16:creationId xmlns:a16="http://schemas.microsoft.com/office/drawing/2014/main" id="{8546D533-B90A-BFF7-9469-D7F23AE414F9}"/>
              </a:ext>
            </a:extLst>
          </p:cNvPr>
          <p:cNvSpPr txBox="1"/>
          <p:nvPr/>
        </p:nvSpPr>
        <p:spPr>
          <a:xfrm>
            <a:off x="1267716" y="4691336"/>
            <a:ext cx="1530249" cy="830997"/>
          </a:xfrm>
          <a:prstGeom prst="rect">
            <a:avLst/>
          </a:prstGeom>
          <a:noFill/>
        </p:spPr>
        <p:txBody>
          <a:bodyPr wrap="square" rtlCol="0">
            <a:spAutoFit/>
          </a:bodyPr>
          <a:lstStyle/>
          <a:p>
            <a:pPr algn="ctr"/>
            <a:r>
              <a:rPr kumimoji="1" lang="en-US" altLang="ja-JP" sz="2400" dirty="0">
                <a:latin typeface="HGS創英角ｺﾞｼｯｸUB" panose="020B0900000000000000" pitchFamily="50" charset="-128"/>
                <a:ea typeface="HGS創英角ｺﾞｼｯｸUB" panose="020B0900000000000000" pitchFamily="50" charset="-128"/>
              </a:rPr>
              <a:t>4</a:t>
            </a:r>
            <a:r>
              <a:rPr kumimoji="1" lang="ja-JP" altLang="en-US" sz="2400" dirty="0">
                <a:latin typeface="HGS創英角ｺﾞｼｯｸUB" panose="020B0900000000000000" pitchFamily="50" charset="-128"/>
                <a:ea typeface="HGS創英角ｺﾞｼｯｸUB" panose="020B0900000000000000" pitchFamily="50" charset="-128"/>
              </a:rPr>
              <a:t>兆㌦</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lang="en-US" altLang="ja-JP" sz="2400" dirty="0">
                <a:latin typeface="HGS創英角ｺﾞｼｯｸUB" panose="020B0900000000000000" pitchFamily="50" charset="-128"/>
                <a:ea typeface="HGS創英角ｺﾞｼｯｸUB" panose="020B0900000000000000" pitchFamily="50" charset="-128"/>
              </a:rPr>
              <a:t>530</a:t>
            </a:r>
            <a:r>
              <a:rPr lang="ja-JP" altLang="en-US" sz="2400" dirty="0">
                <a:latin typeface="HGS創英角ｺﾞｼｯｸUB" panose="020B0900000000000000" pitchFamily="50" charset="-128"/>
                <a:ea typeface="HGS創英角ｺﾞｼｯｸUB" panose="020B0900000000000000" pitchFamily="50" charset="-128"/>
              </a:rPr>
              <a:t>兆円</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19" name="テキスト ボックス 18">
            <a:extLst>
              <a:ext uri="{FF2B5EF4-FFF2-40B4-BE49-F238E27FC236}">
                <a16:creationId xmlns:a16="http://schemas.microsoft.com/office/drawing/2014/main" id="{0829F4AD-65B1-B3FE-E689-0E0624DE2DA5}"/>
              </a:ext>
            </a:extLst>
          </p:cNvPr>
          <p:cNvSpPr txBox="1"/>
          <p:nvPr/>
        </p:nvSpPr>
        <p:spPr>
          <a:xfrm>
            <a:off x="3575445" y="4526990"/>
            <a:ext cx="2234802" cy="830997"/>
          </a:xfrm>
          <a:prstGeom prst="rect">
            <a:avLst/>
          </a:prstGeom>
          <a:noFill/>
        </p:spPr>
        <p:txBody>
          <a:bodyPr wrap="square" rtlCol="0">
            <a:spAutoFit/>
          </a:bodyPr>
          <a:lstStyle/>
          <a:p>
            <a:pPr algn="ctr"/>
            <a:r>
              <a:rPr kumimoji="1" lang="en-US" altLang="ja-JP" sz="2400" dirty="0">
                <a:latin typeface="HGS創英角ｺﾞｼｯｸUB" panose="020B0900000000000000" pitchFamily="50" charset="-128"/>
                <a:ea typeface="HGS創英角ｺﾞｼｯｸUB" panose="020B0900000000000000" pitchFamily="50" charset="-128"/>
              </a:rPr>
              <a:t>100</a:t>
            </a:r>
            <a:r>
              <a:rPr kumimoji="1" lang="ja-JP" altLang="en-US" sz="2400" dirty="0">
                <a:latin typeface="HGS創英角ｺﾞｼｯｸUB" panose="020B0900000000000000" pitchFamily="50" charset="-128"/>
                <a:ea typeface="HGS創英角ｺﾞｼｯｸUB" panose="020B0900000000000000" pitchFamily="50" charset="-128"/>
              </a:rPr>
              <a:t>兆㌦</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lang="en-US" altLang="ja-JP" sz="2400" dirty="0">
                <a:latin typeface="HGS創英角ｺﾞｼｯｸUB" panose="020B0900000000000000" pitchFamily="50" charset="-128"/>
                <a:ea typeface="HGS創英角ｺﾞｼｯｸUB" panose="020B0900000000000000" pitchFamily="50" charset="-128"/>
              </a:rPr>
              <a:t>1</a:t>
            </a:r>
            <a:r>
              <a:rPr lang="ja-JP" altLang="en-US" sz="2400" dirty="0">
                <a:solidFill>
                  <a:schemeClr val="bg1"/>
                </a:solidFill>
                <a:latin typeface="HGS創英角ｺﾞｼｯｸUB" panose="020B0900000000000000" pitchFamily="50" charset="-128"/>
                <a:ea typeface="HGS創英角ｺﾞｼｯｸUB" panose="020B0900000000000000" pitchFamily="50" charset="-128"/>
              </a:rPr>
              <a:t>京</a:t>
            </a:r>
            <a:r>
              <a:rPr lang="en-US" altLang="ja-JP" sz="2400" dirty="0">
                <a:solidFill>
                  <a:schemeClr val="bg1"/>
                </a:solidFill>
                <a:latin typeface="HGS創英角ｺﾞｼｯｸUB" panose="020B0900000000000000" pitchFamily="50" charset="-128"/>
                <a:ea typeface="HGS創英角ｺﾞｼｯｸUB" panose="020B0900000000000000" pitchFamily="50" charset="-128"/>
              </a:rPr>
              <a:t>3,000</a:t>
            </a:r>
            <a:r>
              <a:rPr lang="ja-JP" altLang="en-US" sz="2400" dirty="0">
                <a:latin typeface="HGS創英角ｺﾞｼｯｸUB" panose="020B0900000000000000" pitchFamily="50" charset="-128"/>
                <a:ea typeface="HGS創英角ｺﾞｼｯｸUB" panose="020B0900000000000000" pitchFamily="50" charset="-128"/>
              </a:rPr>
              <a:t>兆円</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20" name="テキスト ボックス 19">
            <a:extLst>
              <a:ext uri="{FF2B5EF4-FFF2-40B4-BE49-F238E27FC236}">
                <a16:creationId xmlns:a16="http://schemas.microsoft.com/office/drawing/2014/main" id="{1DDEC005-AA40-3D29-AD4F-6323AAD9C036}"/>
              </a:ext>
            </a:extLst>
          </p:cNvPr>
          <p:cNvSpPr txBox="1"/>
          <p:nvPr/>
        </p:nvSpPr>
        <p:spPr>
          <a:xfrm>
            <a:off x="6329946" y="3090966"/>
            <a:ext cx="1479955" cy="830997"/>
          </a:xfrm>
          <a:prstGeom prst="rect">
            <a:avLst/>
          </a:prstGeom>
          <a:noFill/>
        </p:spPr>
        <p:txBody>
          <a:bodyPr wrap="square" rtlCol="0">
            <a:spAutoFit/>
          </a:bodyPr>
          <a:lstStyle/>
          <a:p>
            <a:pPr algn="ctr"/>
            <a:r>
              <a:rPr lang="en-US" altLang="ja-JP" sz="2400" dirty="0">
                <a:solidFill>
                  <a:schemeClr val="bg1"/>
                </a:solidFill>
                <a:latin typeface="HGS創英角ｺﾞｼｯｸUB" panose="020B0900000000000000" pitchFamily="50" charset="-128"/>
                <a:ea typeface="HGS創英角ｺﾞｼｯｸUB" panose="020B0900000000000000" pitchFamily="50" charset="-128"/>
              </a:rPr>
              <a:t>3</a:t>
            </a:r>
            <a:r>
              <a:rPr kumimoji="1" lang="en-US" altLang="ja-JP" sz="2400" dirty="0">
                <a:solidFill>
                  <a:schemeClr val="bg1"/>
                </a:solidFill>
                <a:latin typeface="HGS創英角ｺﾞｼｯｸUB" panose="020B0900000000000000" pitchFamily="50" charset="-128"/>
                <a:ea typeface="HGS創英角ｺﾞｼｯｸUB" panose="020B0900000000000000" pitchFamily="50" charset="-128"/>
              </a:rPr>
              <a:t>00</a:t>
            </a:r>
            <a:r>
              <a:rPr kumimoji="1" lang="ja-JP" altLang="en-US" sz="2400" dirty="0">
                <a:solidFill>
                  <a:schemeClr val="bg1"/>
                </a:solidFill>
                <a:latin typeface="HGS創英角ｺﾞｼｯｸUB" panose="020B0900000000000000" pitchFamily="50" charset="-128"/>
                <a:ea typeface="HGS創英角ｺﾞｼｯｸUB" panose="020B0900000000000000" pitchFamily="50" charset="-128"/>
              </a:rPr>
              <a:t>兆</a:t>
            </a:r>
            <a:r>
              <a:rPr kumimoji="1" lang="ja-JP" altLang="en-US" sz="1600" dirty="0">
                <a:solidFill>
                  <a:schemeClr val="bg1"/>
                </a:solidFill>
                <a:latin typeface="HGS創英角ｺﾞｼｯｸUB" panose="020B0900000000000000" pitchFamily="50" charset="-128"/>
                <a:ea typeface="HGS創英角ｺﾞｼｯｸUB" panose="020B0900000000000000" pitchFamily="50" charset="-128"/>
              </a:rPr>
              <a:t>㌦</a:t>
            </a:r>
            <a:endParaRPr kumimoji="1" lang="en-US" altLang="ja-JP" sz="2400" dirty="0">
              <a:solidFill>
                <a:schemeClr val="bg1"/>
              </a:solidFill>
              <a:latin typeface="HGS創英角ｺﾞｼｯｸUB" panose="020B0900000000000000" pitchFamily="50" charset="-128"/>
              <a:ea typeface="HGS創英角ｺﾞｼｯｸUB" panose="020B0900000000000000" pitchFamily="50" charset="-128"/>
            </a:endParaRPr>
          </a:p>
          <a:p>
            <a:pPr algn="ctr"/>
            <a:r>
              <a:rPr lang="en-US" altLang="ja-JP" sz="2400" dirty="0">
                <a:solidFill>
                  <a:schemeClr val="bg1"/>
                </a:solidFill>
                <a:latin typeface="HGS創英角ｺﾞｼｯｸUB" panose="020B0900000000000000" pitchFamily="50" charset="-128"/>
                <a:ea typeface="HGS創英角ｺﾞｼｯｸUB" panose="020B0900000000000000" pitchFamily="50" charset="-128"/>
              </a:rPr>
              <a:t>4</a:t>
            </a:r>
            <a:r>
              <a:rPr lang="ja-JP" altLang="en-US" sz="2400" dirty="0">
                <a:solidFill>
                  <a:schemeClr val="bg1"/>
                </a:solidFill>
                <a:latin typeface="HGS創英角ｺﾞｼｯｸUB" panose="020B0900000000000000" pitchFamily="50" charset="-128"/>
                <a:ea typeface="HGS創英角ｺﾞｼｯｸUB" panose="020B0900000000000000" pitchFamily="50" charset="-128"/>
              </a:rPr>
              <a:t>京円</a:t>
            </a:r>
            <a:endParaRPr kumimoji="1" lang="ja-JP" altLang="en-US" sz="2400" dirty="0">
              <a:solidFill>
                <a:schemeClr val="bg1"/>
              </a:solidFill>
              <a:latin typeface="HGS創英角ｺﾞｼｯｸUB" panose="020B0900000000000000" pitchFamily="50" charset="-128"/>
              <a:ea typeface="HGS創英角ｺﾞｼｯｸUB" panose="020B0900000000000000" pitchFamily="50" charset="-128"/>
            </a:endParaRPr>
          </a:p>
        </p:txBody>
      </p:sp>
      <p:sp>
        <p:nvSpPr>
          <p:cNvPr id="21" name="テキスト ボックス 20">
            <a:extLst>
              <a:ext uri="{FF2B5EF4-FFF2-40B4-BE49-F238E27FC236}">
                <a16:creationId xmlns:a16="http://schemas.microsoft.com/office/drawing/2014/main" id="{0D9423E5-4A21-C7A2-DFFA-526A4C6F4BDD}"/>
              </a:ext>
            </a:extLst>
          </p:cNvPr>
          <p:cNvSpPr txBox="1"/>
          <p:nvPr/>
        </p:nvSpPr>
        <p:spPr>
          <a:xfrm>
            <a:off x="1476969" y="5831590"/>
            <a:ext cx="1432321"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1971</a:t>
            </a:r>
            <a:endParaRPr kumimoji="1" lang="ja-JP" altLang="en-US" sz="2400" dirty="0">
              <a:latin typeface="Amasis MT Pro Black" panose="02040A04050005020304" pitchFamily="18" charset="0"/>
            </a:endParaRPr>
          </a:p>
        </p:txBody>
      </p:sp>
      <p:sp>
        <p:nvSpPr>
          <p:cNvPr id="22" name="テキスト ボックス 21">
            <a:extLst>
              <a:ext uri="{FF2B5EF4-FFF2-40B4-BE49-F238E27FC236}">
                <a16:creationId xmlns:a16="http://schemas.microsoft.com/office/drawing/2014/main" id="{667C0453-23FC-8BDF-4C68-830D8B2F017F}"/>
              </a:ext>
            </a:extLst>
          </p:cNvPr>
          <p:cNvSpPr txBox="1"/>
          <p:nvPr/>
        </p:nvSpPr>
        <p:spPr>
          <a:xfrm>
            <a:off x="3781243" y="5849269"/>
            <a:ext cx="1432321"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2000</a:t>
            </a:r>
            <a:endParaRPr kumimoji="1" lang="ja-JP" altLang="en-US" sz="2400" dirty="0">
              <a:latin typeface="Amasis MT Pro Black" panose="02040A04050005020304" pitchFamily="18" charset="0"/>
            </a:endParaRPr>
          </a:p>
        </p:txBody>
      </p:sp>
      <p:sp>
        <p:nvSpPr>
          <p:cNvPr id="23" name="テキスト ボックス 22">
            <a:extLst>
              <a:ext uri="{FF2B5EF4-FFF2-40B4-BE49-F238E27FC236}">
                <a16:creationId xmlns:a16="http://schemas.microsoft.com/office/drawing/2014/main" id="{B54F9F98-2A30-D332-665D-3FC61ABB50F5}"/>
              </a:ext>
            </a:extLst>
          </p:cNvPr>
          <p:cNvSpPr txBox="1"/>
          <p:nvPr/>
        </p:nvSpPr>
        <p:spPr>
          <a:xfrm>
            <a:off x="6340256" y="5839933"/>
            <a:ext cx="1432321"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2021</a:t>
            </a:r>
            <a:endParaRPr kumimoji="1" lang="ja-JP" altLang="en-US" sz="2400" dirty="0">
              <a:latin typeface="Amasis MT Pro Black" panose="02040A04050005020304" pitchFamily="18" charset="0"/>
            </a:endParaRPr>
          </a:p>
        </p:txBody>
      </p:sp>
      <p:sp>
        <p:nvSpPr>
          <p:cNvPr id="24" name="テキスト ボックス 23">
            <a:extLst>
              <a:ext uri="{FF2B5EF4-FFF2-40B4-BE49-F238E27FC236}">
                <a16:creationId xmlns:a16="http://schemas.microsoft.com/office/drawing/2014/main" id="{46BD7D6D-2F41-0930-6030-542C1DB2B3F6}"/>
              </a:ext>
            </a:extLst>
          </p:cNvPr>
          <p:cNvSpPr txBox="1"/>
          <p:nvPr/>
        </p:nvSpPr>
        <p:spPr>
          <a:xfrm>
            <a:off x="8585884" y="5864627"/>
            <a:ext cx="2459243"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2025</a:t>
            </a:r>
            <a:r>
              <a:rPr lang="ja-JP" altLang="en-US" sz="2400" dirty="0">
                <a:latin typeface="Amasis MT Pro Black" panose="02040A04050005020304" pitchFamily="18" charset="0"/>
              </a:rPr>
              <a:t>－</a:t>
            </a:r>
            <a:r>
              <a:rPr lang="en-US" altLang="ja-JP" sz="2400" dirty="0">
                <a:latin typeface="Amasis MT Pro Black" panose="02040A04050005020304" pitchFamily="18" charset="0"/>
              </a:rPr>
              <a:t>2030</a:t>
            </a:r>
            <a:endParaRPr kumimoji="1" lang="ja-JP" altLang="en-US" sz="2400" dirty="0">
              <a:latin typeface="Amasis MT Pro Black" panose="02040A04050005020304" pitchFamily="18" charset="0"/>
            </a:endParaRPr>
          </a:p>
        </p:txBody>
      </p:sp>
      <p:cxnSp>
        <p:nvCxnSpPr>
          <p:cNvPr id="25" name="直線矢印コネクタ 24">
            <a:extLst>
              <a:ext uri="{FF2B5EF4-FFF2-40B4-BE49-F238E27FC236}">
                <a16:creationId xmlns:a16="http://schemas.microsoft.com/office/drawing/2014/main" id="{EEC7C516-FD4D-D95D-3A6D-857A6D7A110F}"/>
              </a:ext>
            </a:extLst>
          </p:cNvPr>
          <p:cNvCxnSpPr>
            <a:cxnSpLocks/>
            <a:stCxn id="3" idx="0"/>
          </p:cNvCxnSpPr>
          <p:nvPr/>
        </p:nvCxnSpPr>
        <p:spPr>
          <a:xfrm flipV="1">
            <a:off x="2193131" y="1265330"/>
            <a:ext cx="7036589" cy="4499679"/>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8F985830-6CBD-35FE-4AF7-8D6D9E8C361B}"/>
              </a:ext>
            </a:extLst>
          </p:cNvPr>
          <p:cNvSpPr txBox="1"/>
          <p:nvPr/>
        </p:nvSpPr>
        <p:spPr>
          <a:xfrm>
            <a:off x="3428405" y="2534020"/>
            <a:ext cx="2955117" cy="461665"/>
          </a:xfrm>
          <a:prstGeom prst="rect">
            <a:avLst/>
          </a:prstGeom>
          <a:solidFill>
            <a:schemeClr val="accent2"/>
          </a:solidFill>
        </p:spPr>
        <p:txBody>
          <a:bodyPr wrap="square" rtlCol="0">
            <a:spAutoFit/>
          </a:bodyPr>
          <a:lstStyle/>
          <a:p>
            <a:pPr algn="r"/>
            <a:r>
              <a:rPr kumimoji="1" lang="en-US" altLang="ja-JP" sz="2400" dirty="0">
                <a:latin typeface="Amasis MT Pro Black" panose="02040A04050005020304" pitchFamily="18" charset="0"/>
              </a:rPr>
              <a:t>1971</a:t>
            </a:r>
            <a:r>
              <a:rPr kumimoji="1" lang="ja-JP" altLang="en-US" sz="2400" dirty="0">
                <a:latin typeface="Amasis MT Pro Black" panose="02040A04050005020304" pitchFamily="18" charset="0"/>
              </a:rPr>
              <a:t>ー</a:t>
            </a:r>
            <a:r>
              <a:rPr kumimoji="1" lang="en-US" altLang="ja-JP" sz="2400" dirty="0">
                <a:latin typeface="Amasis MT Pro Black" panose="02040A04050005020304" pitchFamily="18" charset="0"/>
              </a:rPr>
              <a:t>2021</a:t>
            </a:r>
            <a:r>
              <a:rPr kumimoji="1" lang="ja-JP" altLang="en-US" sz="2400" dirty="0">
                <a:latin typeface="Amasis MT Pro Black" panose="02040A04050005020304" pitchFamily="18" charset="0"/>
              </a:rPr>
              <a:t>：</a:t>
            </a:r>
            <a:r>
              <a:rPr lang="en-US" altLang="ja-JP" sz="2400" dirty="0">
                <a:latin typeface="Amasis MT Pro Black" panose="02040A04050005020304" pitchFamily="18" charset="0"/>
              </a:rPr>
              <a:t>75</a:t>
            </a:r>
            <a:r>
              <a:rPr lang="ja-JP" altLang="en-US" sz="2400" dirty="0">
                <a:latin typeface="HGS創英角ｺﾞｼｯｸUB" panose="020B0900000000000000" pitchFamily="50" charset="-128"/>
                <a:ea typeface="HGS創英角ｺﾞｼｯｸUB" panose="020B0900000000000000" pitchFamily="50" charset="-128"/>
              </a:rPr>
              <a:t>倍</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27" name="テキスト ボックス 26">
            <a:extLst>
              <a:ext uri="{FF2B5EF4-FFF2-40B4-BE49-F238E27FC236}">
                <a16:creationId xmlns:a16="http://schemas.microsoft.com/office/drawing/2014/main" id="{BD9C6BA1-D50F-7CDE-6BD2-85383EA1B13C}"/>
              </a:ext>
            </a:extLst>
          </p:cNvPr>
          <p:cNvSpPr txBox="1"/>
          <p:nvPr/>
        </p:nvSpPr>
        <p:spPr>
          <a:xfrm>
            <a:off x="5945983" y="709732"/>
            <a:ext cx="3133720" cy="461665"/>
          </a:xfrm>
          <a:prstGeom prst="rect">
            <a:avLst/>
          </a:prstGeom>
          <a:solidFill>
            <a:srgbClr val="FFC000"/>
          </a:solidFill>
        </p:spPr>
        <p:txBody>
          <a:bodyPr wrap="square" rtlCol="0">
            <a:spAutoFit/>
          </a:bodyPr>
          <a:lstStyle/>
          <a:p>
            <a:pPr algn="r"/>
            <a:r>
              <a:rPr kumimoji="1" lang="en-US" altLang="ja-JP" sz="2400" dirty="0">
                <a:latin typeface="Amasis MT Pro Black" panose="02040A04050005020304" pitchFamily="18" charset="0"/>
              </a:rPr>
              <a:t>1971</a:t>
            </a:r>
            <a:r>
              <a:rPr kumimoji="1" lang="ja-JP" altLang="en-US" sz="2400" dirty="0">
                <a:latin typeface="Amasis MT Pro Black" panose="02040A04050005020304" pitchFamily="18" charset="0"/>
              </a:rPr>
              <a:t>ー</a:t>
            </a:r>
            <a:r>
              <a:rPr kumimoji="1" lang="en-US" altLang="ja-JP" sz="2400" dirty="0">
                <a:latin typeface="Amasis MT Pro Black" panose="02040A04050005020304" pitchFamily="18" charset="0"/>
              </a:rPr>
              <a:t>2030</a:t>
            </a:r>
            <a:r>
              <a:rPr kumimoji="1" lang="ja-JP" altLang="en-US" sz="2400" dirty="0">
                <a:latin typeface="Amasis MT Pro Black" panose="02040A04050005020304" pitchFamily="18" charset="0"/>
              </a:rPr>
              <a:t>：</a:t>
            </a:r>
            <a:r>
              <a:rPr lang="en-US" altLang="ja-JP" sz="2400" dirty="0">
                <a:latin typeface="Amasis MT Pro Black" panose="02040A04050005020304" pitchFamily="18" charset="0"/>
              </a:rPr>
              <a:t>750</a:t>
            </a:r>
            <a:r>
              <a:rPr lang="ja-JP" altLang="en-US" sz="2400" dirty="0">
                <a:latin typeface="HGS創英角ｺﾞｼｯｸUB" panose="020B0900000000000000" pitchFamily="50" charset="-128"/>
                <a:ea typeface="HGS創英角ｺﾞｼｯｸUB" panose="020B0900000000000000" pitchFamily="50" charset="-128"/>
              </a:rPr>
              <a:t>倍</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28" name="テキスト ボックス 27">
            <a:extLst>
              <a:ext uri="{FF2B5EF4-FFF2-40B4-BE49-F238E27FC236}">
                <a16:creationId xmlns:a16="http://schemas.microsoft.com/office/drawing/2014/main" id="{F0F03BAF-9F48-157D-CCF7-D4EF059C3BBB}"/>
              </a:ext>
            </a:extLst>
          </p:cNvPr>
          <p:cNvSpPr txBox="1"/>
          <p:nvPr/>
        </p:nvSpPr>
        <p:spPr>
          <a:xfrm>
            <a:off x="8973437" y="452257"/>
            <a:ext cx="1829397" cy="830997"/>
          </a:xfrm>
          <a:prstGeom prst="rect">
            <a:avLst/>
          </a:prstGeom>
          <a:noFill/>
        </p:spPr>
        <p:txBody>
          <a:bodyPr wrap="square" rtlCol="0">
            <a:spAutoFit/>
          </a:bodyPr>
          <a:lstStyle/>
          <a:p>
            <a:pPr algn="ctr"/>
            <a:r>
              <a:rPr kumimoji="1" lang="en-US" altLang="ja-JP" sz="2400" dirty="0">
                <a:latin typeface="HGS創英角ｺﾞｼｯｸUB" panose="020B0900000000000000" pitchFamily="50" charset="-128"/>
                <a:ea typeface="HGS創英角ｺﾞｼｯｸUB" panose="020B0900000000000000" pitchFamily="50" charset="-128"/>
              </a:rPr>
              <a:t>3,000</a:t>
            </a:r>
            <a:r>
              <a:rPr kumimoji="1" lang="ja-JP" altLang="en-US" sz="2400" dirty="0">
                <a:latin typeface="HGS創英角ｺﾞｼｯｸUB" panose="020B0900000000000000" pitchFamily="50" charset="-128"/>
                <a:ea typeface="HGS創英角ｺﾞｼｯｸUB" panose="020B0900000000000000" pitchFamily="50" charset="-128"/>
              </a:rPr>
              <a:t>兆㌦</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kumimoji="1" lang="en-US" altLang="ja-JP" sz="2400" dirty="0">
                <a:latin typeface="HGS創英角ｺﾞｼｯｸUB" panose="020B0900000000000000" pitchFamily="50" charset="-128"/>
                <a:ea typeface="HGS創英角ｺﾞｼｯｸUB" panose="020B0900000000000000" pitchFamily="50" charset="-128"/>
              </a:rPr>
              <a:t>40</a:t>
            </a:r>
            <a:r>
              <a:rPr kumimoji="1" lang="ja-JP" altLang="en-US" sz="2400" dirty="0">
                <a:latin typeface="HGS創英角ｺﾞｼｯｸUB" panose="020B0900000000000000" pitchFamily="50" charset="-128"/>
                <a:ea typeface="HGS創英角ｺﾞｼｯｸUB" panose="020B0900000000000000" pitchFamily="50" charset="-128"/>
              </a:rPr>
              <a:t>京円</a:t>
            </a:r>
            <a:endParaRPr kumimoji="1" lang="en-US" altLang="ja-JP" sz="2400" dirty="0">
              <a:latin typeface="HGS創英角ｺﾞｼｯｸUB" panose="020B0900000000000000" pitchFamily="50" charset="-128"/>
              <a:ea typeface="HGS創英角ｺﾞｼｯｸUB" panose="020B0900000000000000" pitchFamily="50" charset="-128"/>
            </a:endParaRPr>
          </a:p>
        </p:txBody>
      </p:sp>
      <p:sp>
        <p:nvSpPr>
          <p:cNvPr id="29" name="テキスト ボックス 28">
            <a:extLst>
              <a:ext uri="{FF2B5EF4-FFF2-40B4-BE49-F238E27FC236}">
                <a16:creationId xmlns:a16="http://schemas.microsoft.com/office/drawing/2014/main" id="{0F3F89F1-7900-D72D-2D8B-085EE306F075}"/>
              </a:ext>
            </a:extLst>
          </p:cNvPr>
          <p:cNvSpPr txBox="1"/>
          <p:nvPr/>
        </p:nvSpPr>
        <p:spPr>
          <a:xfrm>
            <a:off x="-3" y="6386736"/>
            <a:ext cx="451603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ニクソンショック：米ドル紙幣と金との兌換停止</a:t>
            </a:r>
            <a:endParaRPr kumimoji="1" lang="en-US" altLang="ja-JP" sz="1600"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687285F3-B0BC-DBCC-8EE8-4CD68D3F4492}"/>
              </a:ext>
            </a:extLst>
          </p:cNvPr>
          <p:cNvSpPr txBox="1"/>
          <p:nvPr/>
        </p:nvSpPr>
        <p:spPr>
          <a:xfrm>
            <a:off x="7729535" y="6436415"/>
            <a:ext cx="451603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未払いでデリバティブ</a:t>
            </a:r>
            <a:r>
              <a:rPr lang="en-US" altLang="ja-JP" sz="1600" dirty="0">
                <a:latin typeface="BIZ UDPゴシック" panose="020B0400000000000000" pitchFamily="50" charset="-128"/>
                <a:ea typeface="BIZ UDPゴシック" panose="020B0400000000000000" pitchFamily="50" charset="-128"/>
              </a:rPr>
              <a:t>2,000</a:t>
            </a:r>
            <a:r>
              <a:rPr lang="ja-JP" altLang="en-US" sz="1600" dirty="0">
                <a:latin typeface="BIZ UDPゴシック" panose="020B0400000000000000" pitchFamily="50" charset="-128"/>
                <a:ea typeface="BIZ UDPゴシック" panose="020B0400000000000000" pitchFamily="50" charset="-128"/>
              </a:rPr>
              <a:t>兆㌦（</a:t>
            </a:r>
            <a:r>
              <a:rPr lang="en-US" altLang="ja-JP" sz="1600" dirty="0">
                <a:latin typeface="BIZ UDPゴシック" panose="020B0400000000000000" pitchFamily="50" charset="-128"/>
                <a:ea typeface="BIZ UDPゴシック" panose="020B0400000000000000" pitchFamily="50" charset="-128"/>
              </a:rPr>
              <a:t>26</a:t>
            </a:r>
            <a:r>
              <a:rPr lang="ja-JP" altLang="en-US" sz="1600" dirty="0">
                <a:latin typeface="BIZ UDPゴシック" panose="020B0400000000000000" pitchFamily="50" charset="-128"/>
                <a:ea typeface="BIZ UDPゴシック" panose="020B0400000000000000" pitchFamily="50" charset="-128"/>
              </a:rPr>
              <a:t>京円）</a:t>
            </a:r>
            <a:endParaRPr kumimoji="1" lang="en-US" altLang="ja-JP" sz="1600" dirty="0">
              <a:latin typeface="BIZ UDPゴシック" panose="020B0400000000000000" pitchFamily="50" charset="-128"/>
              <a:ea typeface="BIZ UDPゴシック" panose="020B0400000000000000" pitchFamily="50" charset="-128"/>
            </a:endParaRPr>
          </a:p>
        </p:txBody>
      </p:sp>
      <p:pic>
        <p:nvPicPr>
          <p:cNvPr id="2050" name="Picture 2" descr="舌のチェックをする人のイラスト（女性）">
            <a:extLst>
              <a:ext uri="{FF2B5EF4-FFF2-40B4-BE49-F238E27FC236}">
                <a16:creationId xmlns:a16="http://schemas.microsoft.com/office/drawing/2014/main" id="{574B3F2D-159A-F0E9-A951-DC53C0854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6686" y="4635661"/>
            <a:ext cx="1210814" cy="130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94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E081-0603-BB75-1509-1EA6D295ADD4}"/>
            </a:ext>
          </a:extLst>
        </p:cNvPr>
        <p:cNvGrpSpPr/>
        <p:nvPr/>
      </p:nvGrpSpPr>
      <p:grpSpPr>
        <a:xfrm>
          <a:off x="0" y="0"/>
          <a:ext cx="0" cy="0"/>
          <a:chOff x="0" y="0"/>
          <a:chExt cx="0" cy="0"/>
        </a:xfrm>
      </p:grpSpPr>
      <p:pic>
        <p:nvPicPr>
          <p:cNvPr id="2" name="object 3">
            <a:extLst>
              <a:ext uri="{FF2B5EF4-FFF2-40B4-BE49-F238E27FC236}">
                <a16:creationId xmlns:a16="http://schemas.microsoft.com/office/drawing/2014/main" id="{874B24DB-82C4-5F28-B9CB-1B42C4EE1606}"/>
              </a:ext>
            </a:extLst>
          </p:cNvPr>
          <p:cNvPicPr/>
          <p:nvPr/>
        </p:nvPicPr>
        <p:blipFill>
          <a:blip r:embed="rId2" cstate="print"/>
          <a:stretch>
            <a:fillRect/>
          </a:stretch>
        </p:blipFill>
        <p:spPr>
          <a:xfrm>
            <a:off x="0" y="1"/>
            <a:ext cx="12192000" cy="6858000"/>
          </a:xfrm>
          <a:prstGeom prst="rect">
            <a:avLst/>
          </a:prstGeom>
          <a:solidFill>
            <a:schemeClr val="bg1"/>
          </a:solidFill>
        </p:spPr>
      </p:pic>
      <p:sp>
        <p:nvSpPr>
          <p:cNvPr id="115" name="テキスト ボックス 114">
            <a:extLst>
              <a:ext uri="{FF2B5EF4-FFF2-40B4-BE49-F238E27FC236}">
                <a16:creationId xmlns:a16="http://schemas.microsoft.com/office/drawing/2014/main" id="{EFEB2501-F7A1-1C22-7C22-1E00584C3E8B}"/>
              </a:ext>
            </a:extLst>
          </p:cNvPr>
          <p:cNvSpPr txBox="1"/>
          <p:nvPr/>
        </p:nvSpPr>
        <p:spPr>
          <a:xfrm>
            <a:off x="0" y="1353259"/>
            <a:ext cx="12192000" cy="1323439"/>
          </a:xfrm>
          <a:prstGeom prst="rect">
            <a:avLst/>
          </a:prstGeom>
          <a:noFill/>
        </p:spPr>
        <p:txBody>
          <a:bodyPr wrap="square" rtlCol="0">
            <a:spAutoFit/>
          </a:bodyPr>
          <a:lstStyle/>
          <a:p>
            <a:pPr algn="ctr"/>
            <a:r>
              <a:rPr kumimoji="1" lang="ja-JP" altLang="en-US" sz="8000" b="1" dirty="0">
                <a:solidFill>
                  <a:schemeClr val="bg1"/>
                </a:solidFill>
                <a:latin typeface="BIZ UDP明朝 Medium" panose="02020500000000000000" pitchFamily="18" charset="-128"/>
                <a:ea typeface="BIZ UDP明朝 Medium" panose="02020500000000000000" pitchFamily="18" charset="-128"/>
              </a:rPr>
              <a:t>月面アーキテクチャ</a:t>
            </a:r>
          </a:p>
        </p:txBody>
      </p:sp>
    </p:spTree>
    <p:extLst>
      <p:ext uri="{BB962C8B-B14F-4D97-AF65-F5344CB8AC3E}">
        <p14:creationId xmlns:p14="http://schemas.microsoft.com/office/powerpoint/2010/main" val="345441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775928-1784-0EC9-8301-CA9601F79B20}"/>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26AFD586-927F-F421-B97F-6B866DA6DEF5}"/>
              </a:ext>
            </a:extLst>
          </p:cNvPr>
          <p:cNvSpPr txBox="1"/>
          <p:nvPr/>
        </p:nvSpPr>
        <p:spPr>
          <a:xfrm>
            <a:off x="1102626" y="1334879"/>
            <a:ext cx="6300908" cy="830997"/>
          </a:xfrm>
          <a:prstGeom prst="rect">
            <a:avLst/>
          </a:prstGeom>
          <a:noFill/>
        </p:spPr>
        <p:txBody>
          <a:bodyPr wrap="square" rtlCol="0">
            <a:spAutoFit/>
          </a:bodyPr>
          <a:lstStyle/>
          <a:p>
            <a:r>
              <a:rPr kumimoji="1" lang="ja-JP" altLang="en-US" sz="4800" b="1" dirty="0">
                <a:latin typeface="BIZ UDP明朝 Medium" panose="02020500000000000000" pitchFamily="18" charset="-128"/>
                <a:ea typeface="BIZ UDP明朝 Medium" panose="02020500000000000000" pitchFamily="18" charset="-128"/>
              </a:rPr>
              <a:t>アルテミス計画の概要</a:t>
            </a:r>
          </a:p>
        </p:txBody>
      </p:sp>
      <p:sp>
        <p:nvSpPr>
          <p:cNvPr id="116" name="テキスト ボックス 115">
            <a:extLst>
              <a:ext uri="{FF2B5EF4-FFF2-40B4-BE49-F238E27FC236}">
                <a16:creationId xmlns:a16="http://schemas.microsoft.com/office/drawing/2014/main" id="{1AD8145B-0106-EE88-2B73-7D4D816F6B78}"/>
              </a:ext>
            </a:extLst>
          </p:cNvPr>
          <p:cNvSpPr txBox="1"/>
          <p:nvPr/>
        </p:nvSpPr>
        <p:spPr>
          <a:xfrm>
            <a:off x="1102626" y="223626"/>
            <a:ext cx="6300908" cy="830997"/>
          </a:xfrm>
          <a:prstGeom prst="rect">
            <a:avLst/>
          </a:prstGeom>
          <a:noFill/>
        </p:spPr>
        <p:txBody>
          <a:bodyPr wrap="square" rtlCol="0">
            <a:spAutoFit/>
          </a:bodyPr>
          <a:lstStyle/>
          <a:p>
            <a:r>
              <a:rPr kumimoji="1" lang="ja-JP" altLang="en-US" sz="4800" b="1" dirty="0">
                <a:latin typeface="BIZ UDP明朝 Medium" panose="02020500000000000000" pitchFamily="18" charset="-128"/>
                <a:ea typeface="BIZ UDP明朝 Medium" panose="02020500000000000000" pitchFamily="18" charset="-128"/>
              </a:rPr>
              <a:t>月面アーキテクチャ</a:t>
            </a:r>
          </a:p>
        </p:txBody>
      </p:sp>
      <p:sp>
        <p:nvSpPr>
          <p:cNvPr id="117" name="テキスト ボックス 116">
            <a:extLst>
              <a:ext uri="{FF2B5EF4-FFF2-40B4-BE49-F238E27FC236}">
                <a16:creationId xmlns:a16="http://schemas.microsoft.com/office/drawing/2014/main" id="{12CA317A-7FD2-9FFB-8719-B04CA23C94C5}"/>
              </a:ext>
            </a:extLst>
          </p:cNvPr>
          <p:cNvSpPr txBox="1"/>
          <p:nvPr/>
        </p:nvSpPr>
        <p:spPr>
          <a:xfrm>
            <a:off x="1102626" y="2030633"/>
            <a:ext cx="6300908" cy="830997"/>
          </a:xfrm>
          <a:prstGeom prst="rect">
            <a:avLst/>
          </a:prstGeom>
          <a:noFill/>
        </p:spPr>
        <p:txBody>
          <a:bodyPr wrap="square" rtlCol="0">
            <a:spAutoFit/>
          </a:bodyPr>
          <a:lstStyle/>
          <a:p>
            <a:r>
              <a:rPr kumimoji="1" lang="ja-JP" altLang="en-US" sz="4800" b="1" dirty="0">
                <a:latin typeface="BIZ UDP明朝 Medium" panose="02020500000000000000" pitchFamily="18" charset="-128"/>
                <a:ea typeface="BIZ UDP明朝 Medium" panose="02020500000000000000" pitchFamily="18" charset="-128"/>
              </a:rPr>
              <a:t>月面探査</a:t>
            </a:r>
          </a:p>
        </p:txBody>
      </p:sp>
      <p:sp>
        <p:nvSpPr>
          <p:cNvPr id="118" name="テキスト ボックス 117">
            <a:extLst>
              <a:ext uri="{FF2B5EF4-FFF2-40B4-BE49-F238E27FC236}">
                <a16:creationId xmlns:a16="http://schemas.microsoft.com/office/drawing/2014/main" id="{82E486A0-C868-2EEF-6202-5DCE66D89D52}"/>
              </a:ext>
            </a:extLst>
          </p:cNvPr>
          <p:cNvSpPr txBox="1"/>
          <p:nvPr/>
        </p:nvSpPr>
        <p:spPr>
          <a:xfrm>
            <a:off x="1088383" y="2770784"/>
            <a:ext cx="6300908" cy="830997"/>
          </a:xfrm>
          <a:prstGeom prst="rect">
            <a:avLst/>
          </a:prstGeom>
          <a:noFill/>
        </p:spPr>
        <p:txBody>
          <a:bodyPr wrap="square" rtlCol="0">
            <a:spAutoFit/>
          </a:bodyPr>
          <a:lstStyle/>
          <a:p>
            <a:r>
              <a:rPr lang="ja-JP" altLang="en-US" sz="4800" b="1" dirty="0">
                <a:latin typeface="BIZ UDP明朝 Medium" panose="02020500000000000000" pitchFamily="18" charset="-128"/>
                <a:ea typeface="BIZ UDP明朝 Medium" panose="02020500000000000000" pitchFamily="18" charset="-128"/>
              </a:rPr>
              <a:t>月面基地建設</a:t>
            </a:r>
            <a:endParaRPr kumimoji="1" lang="ja-JP" altLang="en-US" sz="4800" b="1" dirty="0">
              <a:latin typeface="BIZ UDP明朝 Medium" panose="02020500000000000000" pitchFamily="18" charset="-128"/>
              <a:ea typeface="BIZ UDP明朝 Medium" panose="02020500000000000000" pitchFamily="18" charset="-128"/>
            </a:endParaRPr>
          </a:p>
        </p:txBody>
      </p:sp>
      <p:sp>
        <p:nvSpPr>
          <p:cNvPr id="4" name="テキスト ボックス 3">
            <a:extLst>
              <a:ext uri="{FF2B5EF4-FFF2-40B4-BE49-F238E27FC236}">
                <a16:creationId xmlns:a16="http://schemas.microsoft.com/office/drawing/2014/main" id="{09D1EFB1-F0E7-BC19-62F0-3EEC8A4AF8AA}"/>
              </a:ext>
            </a:extLst>
          </p:cNvPr>
          <p:cNvSpPr txBox="1"/>
          <p:nvPr/>
        </p:nvSpPr>
        <p:spPr>
          <a:xfrm>
            <a:off x="1102626" y="987745"/>
            <a:ext cx="8109957" cy="369332"/>
          </a:xfrm>
          <a:prstGeom prst="rect">
            <a:avLst/>
          </a:prstGeom>
          <a:noFill/>
        </p:spPr>
        <p:txBody>
          <a:bodyPr wrap="square">
            <a:spAutoFit/>
          </a:bodyPr>
          <a:lstStyle/>
          <a:p>
            <a:pPr>
              <a:lnSpc>
                <a:spcPct val="100000"/>
              </a:lnSpc>
              <a:spcBef>
                <a:spcPts val="105"/>
              </a:spcBef>
            </a:pPr>
            <a:r>
              <a:rPr lang="ja-JP" altLang="en-US" sz="1800" b="1" spc="-15" dirty="0">
                <a:solidFill>
                  <a:srgbClr val="C00000"/>
                </a:solidFill>
                <a:latin typeface="Meiryo UI"/>
                <a:cs typeface="Meiryo UI"/>
              </a:rPr>
              <a:t>月面活動に関する</a:t>
            </a:r>
            <a:r>
              <a:rPr lang="ja-JP" altLang="en-US" sz="1800" b="1" spc="-20" dirty="0">
                <a:solidFill>
                  <a:srgbClr val="C00000"/>
                </a:solidFill>
                <a:latin typeface="Meiryo UI"/>
                <a:cs typeface="Meiryo UI"/>
              </a:rPr>
              <a:t>アーキテクチャの検討のための</a:t>
            </a:r>
            <a:r>
              <a:rPr lang="ja-JP" altLang="en-US" sz="1800" b="1" spc="-25" dirty="0">
                <a:solidFill>
                  <a:srgbClr val="C00000"/>
                </a:solidFill>
                <a:latin typeface="Meiryo UI"/>
                <a:cs typeface="Meiryo UI"/>
              </a:rPr>
              <a:t>官民プラットフォーム </a:t>
            </a:r>
            <a:endParaRPr lang="ja-JP" altLang="en-US" dirty="0"/>
          </a:p>
        </p:txBody>
      </p:sp>
      <p:sp>
        <p:nvSpPr>
          <p:cNvPr id="5" name="テキスト ボックス 4">
            <a:extLst>
              <a:ext uri="{FF2B5EF4-FFF2-40B4-BE49-F238E27FC236}">
                <a16:creationId xmlns:a16="http://schemas.microsoft.com/office/drawing/2014/main" id="{E885EE6A-DD9A-1C07-56A5-B314565FA9FC}"/>
              </a:ext>
            </a:extLst>
          </p:cNvPr>
          <p:cNvSpPr txBox="1"/>
          <p:nvPr/>
        </p:nvSpPr>
        <p:spPr>
          <a:xfrm>
            <a:off x="1048503" y="3510935"/>
            <a:ext cx="6300908" cy="830997"/>
          </a:xfrm>
          <a:prstGeom prst="rect">
            <a:avLst/>
          </a:prstGeom>
          <a:noFill/>
        </p:spPr>
        <p:txBody>
          <a:bodyPr wrap="square" rtlCol="0">
            <a:spAutoFit/>
          </a:bodyPr>
          <a:lstStyle/>
          <a:p>
            <a:r>
              <a:rPr lang="ja-JP" altLang="en-US" sz="4800" b="1" dirty="0">
                <a:latin typeface="BIZ UDP明朝 Medium" panose="02020500000000000000" pitchFamily="18" charset="-128"/>
                <a:ea typeface="BIZ UDP明朝 Medium" panose="02020500000000000000" pitchFamily="18" charset="-128"/>
              </a:rPr>
              <a:t>月面エネルギー供給</a:t>
            </a:r>
            <a:endParaRPr kumimoji="1" lang="ja-JP" altLang="en-US" sz="4800" b="1" dirty="0">
              <a:latin typeface="BIZ UDP明朝 Medium" panose="02020500000000000000" pitchFamily="18" charset="-128"/>
              <a:ea typeface="BIZ UDP明朝 Medium" panose="02020500000000000000" pitchFamily="18" charset="-128"/>
            </a:endParaRPr>
          </a:p>
        </p:txBody>
      </p:sp>
      <p:sp>
        <p:nvSpPr>
          <p:cNvPr id="6" name="テキスト ボックス 5">
            <a:extLst>
              <a:ext uri="{FF2B5EF4-FFF2-40B4-BE49-F238E27FC236}">
                <a16:creationId xmlns:a16="http://schemas.microsoft.com/office/drawing/2014/main" id="{3ECD4344-511C-FE1B-8BC1-04DAAA522633}"/>
              </a:ext>
            </a:extLst>
          </p:cNvPr>
          <p:cNvSpPr txBox="1"/>
          <p:nvPr/>
        </p:nvSpPr>
        <p:spPr>
          <a:xfrm>
            <a:off x="1008622" y="4282212"/>
            <a:ext cx="6300908" cy="830997"/>
          </a:xfrm>
          <a:prstGeom prst="rect">
            <a:avLst/>
          </a:prstGeom>
          <a:noFill/>
        </p:spPr>
        <p:txBody>
          <a:bodyPr wrap="square" rtlCol="0">
            <a:spAutoFit/>
          </a:bodyPr>
          <a:lstStyle/>
          <a:p>
            <a:r>
              <a:rPr lang="ja-JP" altLang="en-US" sz="4800" b="1" dirty="0">
                <a:latin typeface="BIZ UDP明朝 Medium" panose="02020500000000000000" pitchFamily="18" charset="-128"/>
                <a:ea typeface="BIZ UDP明朝 Medium" panose="02020500000000000000" pitchFamily="18" charset="-128"/>
              </a:rPr>
              <a:t>月面植物工場</a:t>
            </a:r>
            <a:endParaRPr kumimoji="1" lang="ja-JP" altLang="en-US" sz="4800" b="1" dirty="0">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4BE664A8-07FB-5439-9B67-BECDA48210AA}"/>
              </a:ext>
            </a:extLst>
          </p:cNvPr>
          <p:cNvSpPr txBox="1"/>
          <p:nvPr/>
        </p:nvSpPr>
        <p:spPr>
          <a:xfrm>
            <a:off x="968741" y="4991237"/>
            <a:ext cx="6300908" cy="830997"/>
          </a:xfrm>
          <a:prstGeom prst="rect">
            <a:avLst/>
          </a:prstGeom>
          <a:noFill/>
        </p:spPr>
        <p:txBody>
          <a:bodyPr wrap="square" rtlCol="0">
            <a:spAutoFit/>
          </a:bodyPr>
          <a:lstStyle/>
          <a:p>
            <a:r>
              <a:rPr lang="ja-JP" altLang="en-US" sz="4800" b="1" dirty="0">
                <a:latin typeface="BIZ UDP明朝 Medium" panose="02020500000000000000" pitchFamily="18" charset="-128"/>
                <a:ea typeface="BIZ UDP明朝 Medium" panose="02020500000000000000" pitchFamily="18" charset="-128"/>
              </a:rPr>
              <a:t>月面位置測位</a:t>
            </a:r>
            <a:endParaRPr kumimoji="1" lang="ja-JP" altLang="en-US" sz="4800" b="1" dirty="0">
              <a:latin typeface="BIZ UDP明朝 Medium" panose="02020500000000000000" pitchFamily="18" charset="-128"/>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6A3E8CF5-204F-86B8-A177-5C5C0EBF6ED2}"/>
              </a:ext>
            </a:extLst>
          </p:cNvPr>
          <p:cNvSpPr txBox="1"/>
          <p:nvPr/>
        </p:nvSpPr>
        <p:spPr>
          <a:xfrm>
            <a:off x="968741" y="5762514"/>
            <a:ext cx="11089507" cy="830997"/>
          </a:xfrm>
          <a:prstGeom prst="rect">
            <a:avLst/>
          </a:prstGeom>
          <a:noFill/>
        </p:spPr>
        <p:txBody>
          <a:bodyPr wrap="square" rtlCol="0">
            <a:spAutoFit/>
          </a:bodyPr>
          <a:lstStyle/>
          <a:p>
            <a:r>
              <a:rPr lang="ja-JP" altLang="en-US" sz="4800" b="1" dirty="0">
                <a:latin typeface="BIZ UDP明朝 Medium" panose="02020500000000000000" pitchFamily="18" charset="-128"/>
                <a:ea typeface="BIZ UDP明朝 Medium" panose="02020500000000000000" pitchFamily="18" charset="-128"/>
              </a:rPr>
              <a:t>最後（日本の宇宙産業振興、恒星間天体）</a:t>
            </a:r>
            <a:endParaRPr kumimoji="1" lang="ja-JP" altLang="en-US" sz="4800" b="1" dirty="0">
              <a:latin typeface="BIZ UDP明朝 Medium" panose="02020500000000000000" pitchFamily="18" charset="-128"/>
              <a:ea typeface="BIZ UDP明朝 Medium" panose="02020500000000000000" pitchFamily="18" charset="-128"/>
            </a:endParaRPr>
          </a:p>
        </p:txBody>
      </p:sp>
      <p:sp>
        <p:nvSpPr>
          <p:cNvPr id="9" name="テキスト ボックス 8">
            <a:extLst>
              <a:ext uri="{FF2B5EF4-FFF2-40B4-BE49-F238E27FC236}">
                <a16:creationId xmlns:a16="http://schemas.microsoft.com/office/drawing/2014/main" id="{A17AB52F-6AE7-8CF5-BED5-BD803AF66B05}"/>
              </a:ext>
            </a:extLst>
          </p:cNvPr>
          <p:cNvSpPr txBox="1"/>
          <p:nvPr/>
        </p:nvSpPr>
        <p:spPr>
          <a:xfrm>
            <a:off x="470019" y="346736"/>
            <a:ext cx="578484" cy="584775"/>
          </a:xfrm>
          <a:prstGeom prst="rect">
            <a:avLst/>
          </a:prstGeom>
          <a:noFill/>
        </p:spPr>
        <p:txBody>
          <a:bodyPr wrap="square" rtlCol="0">
            <a:spAutoFit/>
          </a:bodyPr>
          <a:lstStyle/>
          <a:p>
            <a:pPr algn="ctr"/>
            <a:r>
              <a:rPr kumimoji="1" lang="ja-JP" altLang="en-US" sz="3200" b="1" dirty="0">
                <a:latin typeface="BIZ UDPゴシック" panose="020B0400000000000000" pitchFamily="50" charset="-128"/>
                <a:ea typeface="BIZ UDPゴシック" panose="020B0400000000000000" pitchFamily="50" charset="-128"/>
              </a:rPr>
              <a:t>１</a:t>
            </a:r>
          </a:p>
        </p:txBody>
      </p:sp>
      <p:sp>
        <p:nvSpPr>
          <p:cNvPr id="10" name="テキスト ボックス 9">
            <a:extLst>
              <a:ext uri="{FF2B5EF4-FFF2-40B4-BE49-F238E27FC236}">
                <a16:creationId xmlns:a16="http://schemas.microsoft.com/office/drawing/2014/main" id="{33C721C6-9765-6340-663D-3BAECFC76E7C}"/>
              </a:ext>
            </a:extLst>
          </p:cNvPr>
          <p:cNvSpPr txBox="1"/>
          <p:nvPr/>
        </p:nvSpPr>
        <p:spPr>
          <a:xfrm>
            <a:off x="470019" y="1457989"/>
            <a:ext cx="578484" cy="584775"/>
          </a:xfrm>
          <a:prstGeom prst="rect">
            <a:avLst/>
          </a:prstGeom>
          <a:noFill/>
        </p:spPr>
        <p:txBody>
          <a:bodyPr wrap="square" rtlCol="0">
            <a:spAutoFit/>
          </a:bodyPr>
          <a:lstStyle/>
          <a:p>
            <a:pPr algn="ctr"/>
            <a:r>
              <a:rPr lang="ja-JP" altLang="en-US" sz="3200" b="1" dirty="0">
                <a:latin typeface="BIZ UDPゴシック" panose="020B0400000000000000" pitchFamily="50" charset="-128"/>
                <a:ea typeface="BIZ UDPゴシック" panose="020B0400000000000000" pitchFamily="50" charset="-128"/>
              </a:rPr>
              <a:t>２</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E1C71C9C-569C-3B64-4E45-AE464EE60471}"/>
              </a:ext>
            </a:extLst>
          </p:cNvPr>
          <p:cNvSpPr txBox="1"/>
          <p:nvPr/>
        </p:nvSpPr>
        <p:spPr>
          <a:xfrm>
            <a:off x="475933" y="2198140"/>
            <a:ext cx="578484" cy="584775"/>
          </a:xfrm>
          <a:prstGeom prst="rect">
            <a:avLst/>
          </a:prstGeom>
          <a:noFill/>
        </p:spPr>
        <p:txBody>
          <a:bodyPr wrap="square" rtlCol="0">
            <a:spAutoFit/>
          </a:bodyPr>
          <a:lstStyle/>
          <a:p>
            <a:pPr algn="ctr"/>
            <a:r>
              <a:rPr kumimoji="1" lang="ja-JP" altLang="en-US" sz="3200" b="1" dirty="0">
                <a:latin typeface="BIZ UDPゴシック" panose="020B0400000000000000" pitchFamily="50" charset="-128"/>
                <a:ea typeface="BIZ UDPゴシック" panose="020B0400000000000000" pitchFamily="50" charset="-128"/>
              </a:rPr>
              <a:t>３</a:t>
            </a:r>
          </a:p>
        </p:txBody>
      </p:sp>
      <p:sp>
        <p:nvSpPr>
          <p:cNvPr id="12" name="テキスト ボックス 11">
            <a:extLst>
              <a:ext uri="{FF2B5EF4-FFF2-40B4-BE49-F238E27FC236}">
                <a16:creationId xmlns:a16="http://schemas.microsoft.com/office/drawing/2014/main" id="{A45E5566-14D0-5E41-386D-6BDEE5041537}"/>
              </a:ext>
            </a:extLst>
          </p:cNvPr>
          <p:cNvSpPr txBox="1"/>
          <p:nvPr/>
        </p:nvSpPr>
        <p:spPr>
          <a:xfrm>
            <a:off x="470019" y="2906350"/>
            <a:ext cx="578484" cy="584775"/>
          </a:xfrm>
          <a:prstGeom prst="rect">
            <a:avLst/>
          </a:prstGeom>
          <a:noFill/>
        </p:spPr>
        <p:txBody>
          <a:bodyPr wrap="square" rtlCol="0">
            <a:spAutoFit/>
          </a:bodyPr>
          <a:lstStyle/>
          <a:p>
            <a:pPr algn="ctr"/>
            <a:r>
              <a:rPr lang="ja-JP" altLang="en-US" sz="3200" b="1" dirty="0">
                <a:latin typeface="BIZ UDPゴシック" panose="020B0400000000000000" pitchFamily="50" charset="-128"/>
                <a:ea typeface="BIZ UDPゴシック" panose="020B0400000000000000" pitchFamily="50" charset="-128"/>
              </a:rPr>
              <a:t>４</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E4261D98-8921-6249-A5C8-C98ACABADA0C}"/>
              </a:ext>
            </a:extLst>
          </p:cNvPr>
          <p:cNvSpPr txBox="1"/>
          <p:nvPr/>
        </p:nvSpPr>
        <p:spPr>
          <a:xfrm>
            <a:off x="470019" y="3697437"/>
            <a:ext cx="578484" cy="584775"/>
          </a:xfrm>
          <a:prstGeom prst="rect">
            <a:avLst/>
          </a:prstGeom>
          <a:noFill/>
        </p:spPr>
        <p:txBody>
          <a:bodyPr wrap="square" rtlCol="0">
            <a:spAutoFit/>
          </a:bodyPr>
          <a:lstStyle/>
          <a:p>
            <a:pPr algn="ctr"/>
            <a:r>
              <a:rPr kumimoji="1" lang="ja-JP" altLang="en-US" sz="3200" b="1" dirty="0">
                <a:latin typeface="BIZ UDPゴシック" panose="020B0400000000000000" pitchFamily="50" charset="-128"/>
                <a:ea typeface="BIZ UDPゴシック" panose="020B0400000000000000" pitchFamily="50" charset="-128"/>
              </a:rPr>
              <a:t>５</a:t>
            </a:r>
          </a:p>
        </p:txBody>
      </p:sp>
      <p:sp>
        <p:nvSpPr>
          <p:cNvPr id="14" name="テキスト ボックス 13">
            <a:extLst>
              <a:ext uri="{FF2B5EF4-FFF2-40B4-BE49-F238E27FC236}">
                <a16:creationId xmlns:a16="http://schemas.microsoft.com/office/drawing/2014/main" id="{58377634-49B1-47A4-BACE-4BD185E29411}"/>
              </a:ext>
            </a:extLst>
          </p:cNvPr>
          <p:cNvSpPr txBox="1"/>
          <p:nvPr/>
        </p:nvSpPr>
        <p:spPr>
          <a:xfrm>
            <a:off x="470019" y="4415777"/>
            <a:ext cx="578484" cy="584775"/>
          </a:xfrm>
          <a:prstGeom prst="rect">
            <a:avLst/>
          </a:prstGeom>
          <a:noFill/>
        </p:spPr>
        <p:txBody>
          <a:bodyPr wrap="square" rtlCol="0">
            <a:spAutoFit/>
          </a:bodyPr>
          <a:lstStyle/>
          <a:p>
            <a:pPr algn="ctr"/>
            <a:r>
              <a:rPr lang="ja-JP" altLang="en-US" sz="3200" b="1" dirty="0">
                <a:latin typeface="BIZ UDPゴシック" panose="020B0400000000000000" pitchFamily="50" charset="-128"/>
                <a:ea typeface="BIZ UDPゴシック" panose="020B0400000000000000" pitchFamily="50" charset="-128"/>
              </a:rPr>
              <a:t>６</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E81DD846-1C40-3462-6106-EEA49DB76B44}"/>
              </a:ext>
            </a:extLst>
          </p:cNvPr>
          <p:cNvSpPr txBox="1"/>
          <p:nvPr/>
        </p:nvSpPr>
        <p:spPr>
          <a:xfrm>
            <a:off x="470019" y="5145474"/>
            <a:ext cx="578484" cy="584775"/>
          </a:xfrm>
          <a:prstGeom prst="rect">
            <a:avLst/>
          </a:prstGeom>
          <a:noFill/>
        </p:spPr>
        <p:txBody>
          <a:bodyPr wrap="square" rtlCol="0">
            <a:spAutoFit/>
          </a:bodyPr>
          <a:lstStyle/>
          <a:p>
            <a:pPr algn="ctr"/>
            <a:r>
              <a:rPr kumimoji="1" lang="ja-JP" altLang="en-US" sz="3200" b="1" dirty="0">
                <a:latin typeface="BIZ UDPゴシック" panose="020B0400000000000000" pitchFamily="50" charset="-128"/>
                <a:ea typeface="BIZ UDPゴシック" panose="020B0400000000000000" pitchFamily="50" charset="-128"/>
              </a:rPr>
              <a:t>７</a:t>
            </a:r>
          </a:p>
        </p:txBody>
      </p:sp>
      <p:sp>
        <p:nvSpPr>
          <p:cNvPr id="16" name="テキスト ボックス 15">
            <a:extLst>
              <a:ext uri="{FF2B5EF4-FFF2-40B4-BE49-F238E27FC236}">
                <a16:creationId xmlns:a16="http://schemas.microsoft.com/office/drawing/2014/main" id="{B6DDEA31-65D1-FD98-E1BD-5F07E8B9FE3C}"/>
              </a:ext>
            </a:extLst>
          </p:cNvPr>
          <p:cNvSpPr txBox="1"/>
          <p:nvPr/>
        </p:nvSpPr>
        <p:spPr>
          <a:xfrm>
            <a:off x="470019" y="5922510"/>
            <a:ext cx="578484" cy="584775"/>
          </a:xfrm>
          <a:prstGeom prst="rect">
            <a:avLst/>
          </a:prstGeom>
          <a:noFill/>
        </p:spPr>
        <p:txBody>
          <a:bodyPr wrap="square" rtlCol="0">
            <a:spAutoFit/>
          </a:bodyPr>
          <a:lstStyle/>
          <a:p>
            <a:pPr algn="ctr"/>
            <a:r>
              <a:rPr lang="ja-JP" altLang="en-US" sz="3200" b="1" dirty="0">
                <a:latin typeface="BIZ UDPゴシック" panose="020B0400000000000000" pitchFamily="50" charset="-128"/>
                <a:ea typeface="BIZ UDPゴシック" panose="020B0400000000000000" pitchFamily="50" charset="-128"/>
              </a:rPr>
              <a:t>８</a:t>
            </a:r>
            <a:endParaRPr kumimoji="1" lang="ja-JP" altLang="en-US" sz="3200" b="1" dirty="0">
              <a:latin typeface="BIZ UDPゴシック" panose="020B0400000000000000" pitchFamily="50" charset="-128"/>
              <a:ea typeface="BIZ UDPゴシック" panose="020B0400000000000000" pitchFamily="50" charset="-128"/>
            </a:endParaRPr>
          </a:p>
        </p:txBody>
      </p:sp>
      <p:pic>
        <p:nvPicPr>
          <p:cNvPr id="1030" name="Picture 6" descr="月着陸船のイラスト">
            <a:extLst>
              <a:ext uri="{FF2B5EF4-FFF2-40B4-BE49-F238E27FC236}">
                <a16:creationId xmlns:a16="http://schemas.microsoft.com/office/drawing/2014/main" id="{C1B51101-C731-4D7C-45FC-C7F6B7979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3615" y="2678659"/>
            <a:ext cx="3298499" cy="3232529"/>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BBAF6ACA-BCB8-3110-76A3-73145BE4360A}"/>
              </a:ext>
            </a:extLst>
          </p:cNvPr>
          <p:cNvPicPr>
            <a:picLocks noChangeAspect="1"/>
          </p:cNvPicPr>
          <p:nvPr/>
        </p:nvPicPr>
        <p:blipFill>
          <a:blip r:embed="rId3"/>
          <a:stretch>
            <a:fillRect/>
          </a:stretch>
        </p:blipFill>
        <p:spPr>
          <a:xfrm>
            <a:off x="9920968" y="96482"/>
            <a:ext cx="2137280" cy="2101658"/>
          </a:xfrm>
          <a:prstGeom prst="rect">
            <a:avLst/>
          </a:prstGeom>
        </p:spPr>
      </p:pic>
    </p:spTree>
    <p:extLst>
      <p:ext uri="{BB962C8B-B14F-4D97-AF65-F5344CB8AC3E}">
        <p14:creationId xmlns:p14="http://schemas.microsoft.com/office/powerpoint/2010/main" val="3836030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 name="object 3"/>
          <p:cNvPicPr/>
          <p:nvPr/>
        </p:nvPicPr>
        <p:blipFill>
          <a:blip r:embed="rId2" cstate="print"/>
          <a:stretch>
            <a:fillRect/>
          </a:stretch>
        </p:blipFill>
        <p:spPr>
          <a:xfrm>
            <a:off x="10904219" y="297179"/>
            <a:ext cx="954024" cy="531876"/>
          </a:xfrm>
          <a:prstGeom prst="rect">
            <a:avLst/>
          </a:prstGeom>
        </p:spPr>
      </p:pic>
      <p:grpSp>
        <p:nvGrpSpPr>
          <p:cNvPr id="4" name="object 4"/>
          <p:cNvGrpSpPr/>
          <p:nvPr/>
        </p:nvGrpSpPr>
        <p:grpSpPr>
          <a:xfrm>
            <a:off x="876300" y="2755392"/>
            <a:ext cx="9591040" cy="3557270"/>
            <a:chOff x="876300" y="2755392"/>
            <a:chExt cx="9591040" cy="3557270"/>
          </a:xfrm>
        </p:grpSpPr>
        <p:pic>
          <p:nvPicPr>
            <p:cNvPr id="5" name="object 5"/>
            <p:cNvPicPr/>
            <p:nvPr/>
          </p:nvPicPr>
          <p:blipFill>
            <a:blip r:embed="rId3" cstate="print"/>
            <a:stretch>
              <a:fillRect/>
            </a:stretch>
          </p:blipFill>
          <p:spPr>
            <a:xfrm>
              <a:off x="9395459" y="2755392"/>
              <a:ext cx="1071372" cy="1071372"/>
            </a:xfrm>
            <a:prstGeom prst="rect">
              <a:avLst/>
            </a:prstGeom>
          </p:spPr>
        </p:pic>
        <p:pic>
          <p:nvPicPr>
            <p:cNvPr id="6" name="object 6"/>
            <p:cNvPicPr/>
            <p:nvPr/>
          </p:nvPicPr>
          <p:blipFill>
            <a:blip r:embed="rId4" cstate="print"/>
            <a:stretch>
              <a:fillRect/>
            </a:stretch>
          </p:blipFill>
          <p:spPr>
            <a:xfrm>
              <a:off x="876300" y="5826252"/>
              <a:ext cx="252984" cy="249936"/>
            </a:xfrm>
            <a:prstGeom prst="rect">
              <a:avLst/>
            </a:prstGeom>
          </p:spPr>
        </p:pic>
        <p:pic>
          <p:nvPicPr>
            <p:cNvPr id="7" name="object 7"/>
            <p:cNvPicPr/>
            <p:nvPr/>
          </p:nvPicPr>
          <p:blipFill>
            <a:blip r:embed="rId5" cstate="print"/>
            <a:stretch>
              <a:fillRect/>
            </a:stretch>
          </p:blipFill>
          <p:spPr>
            <a:xfrm>
              <a:off x="1513331" y="5844540"/>
              <a:ext cx="455675" cy="323088"/>
            </a:xfrm>
            <a:prstGeom prst="rect">
              <a:avLst/>
            </a:prstGeom>
          </p:spPr>
        </p:pic>
        <p:sp>
          <p:nvSpPr>
            <p:cNvPr id="8" name="object 8"/>
            <p:cNvSpPr/>
            <p:nvPr/>
          </p:nvSpPr>
          <p:spPr>
            <a:xfrm>
              <a:off x="1144524" y="5961888"/>
              <a:ext cx="490855" cy="350520"/>
            </a:xfrm>
            <a:custGeom>
              <a:avLst/>
              <a:gdLst/>
              <a:ahLst/>
              <a:cxnLst/>
              <a:rect l="l" t="t" r="r" b="b"/>
              <a:pathLst>
                <a:path w="490855" h="350520">
                  <a:moveTo>
                    <a:pt x="425001" y="311386"/>
                  </a:moveTo>
                  <a:lnTo>
                    <a:pt x="406526" y="337235"/>
                  </a:lnTo>
                  <a:lnTo>
                    <a:pt x="490727" y="350520"/>
                  </a:lnTo>
                  <a:lnTo>
                    <a:pt x="473919" y="318782"/>
                  </a:lnTo>
                  <a:lnTo>
                    <a:pt x="435356" y="318782"/>
                  </a:lnTo>
                  <a:lnTo>
                    <a:pt x="425001" y="311386"/>
                  </a:lnTo>
                  <a:close/>
                </a:path>
                <a:path w="490855" h="350520">
                  <a:moveTo>
                    <a:pt x="432383" y="301059"/>
                  </a:moveTo>
                  <a:lnTo>
                    <a:pt x="425001" y="311386"/>
                  </a:lnTo>
                  <a:lnTo>
                    <a:pt x="435356" y="318782"/>
                  </a:lnTo>
                  <a:lnTo>
                    <a:pt x="442722" y="308444"/>
                  </a:lnTo>
                  <a:lnTo>
                    <a:pt x="432383" y="301059"/>
                  </a:lnTo>
                  <a:close/>
                </a:path>
                <a:path w="490855" h="350520">
                  <a:moveTo>
                    <a:pt x="450850" y="275221"/>
                  </a:moveTo>
                  <a:lnTo>
                    <a:pt x="432383" y="301059"/>
                  </a:lnTo>
                  <a:lnTo>
                    <a:pt x="442722" y="308444"/>
                  </a:lnTo>
                  <a:lnTo>
                    <a:pt x="435356" y="318782"/>
                  </a:lnTo>
                  <a:lnTo>
                    <a:pt x="473919" y="318782"/>
                  </a:lnTo>
                  <a:lnTo>
                    <a:pt x="450850" y="275221"/>
                  </a:lnTo>
                  <a:close/>
                </a:path>
                <a:path w="490855" h="350520">
                  <a:moveTo>
                    <a:pt x="65698" y="39122"/>
                  </a:moveTo>
                  <a:lnTo>
                    <a:pt x="58317" y="49458"/>
                  </a:lnTo>
                  <a:lnTo>
                    <a:pt x="425001" y="311386"/>
                  </a:lnTo>
                  <a:lnTo>
                    <a:pt x="432383" y="301059"/>
                  </a:lnTo>
                  <a:lnTo>
                    <a:pt x="65698" y="39122"/>
                  </a:lnTo>
                  <a:close/>
                </a:path>
                <a:path w="490855" h="350520">
                  <a:moveTo>
                    <a:pt x="0" y="0"/>
                  </a:moveTo>
                  <a:lnTo>
                    <a:pt x="39865" y="75298"/>
                  </a:lnTo>
                  <a:lnTo>
                    <a:pt x="58317" y="49458"/>
                  </a:lnTo>
                  <a:lnTo>
                    <a:pt x="47980" y="42075"/>
                  </a:lnTo>
                  <a:lnTo>
                    <a:pt x="55359" y="31737"/>
                  </a:lnTo>
                  <a:lnTo>
                    <a:pt x="70972" y="31737"/>
                  </a:lnTo>
                  <a:lnTo>
                    <a:pt x="84150" y="13284"/>
                  </a:lnTo>
                  <a:lnTo>
                    <a:pt x="0" y="0"/>
                  </a:lnTo>
                  <a:close/>
                </a:path>
                <a:path w="490855" h="350520">
                  <a:moveTo>
                    <a:pt x="55359" y="31737"/>
                  </a:moveTo>
                  <a:lnTo>
                    <a:pt x="47980" y="42075"/>
                  </a:lnTo>
                  <a:lnTo>
                    <a:pt x="58317" y="49458"/>
                  </a:lnTo>
                  <a:lnTo>
                    <a:pt x="65698" y="39122"/>
                  </a:lnTo>
                  <a:lnTo>
                    <a:pt x="55359" y="31737"/>
                  </a:lnTo>
                  <a:close/>
                </a:path>
                <a:path w="490855" h="350520">
                  <a:moveTo>
                    <a:pt x="70972" y="31737"/>
                  </a:moveTo>
                  <a:lnTo>
                    <a:pt x="55359" y="31737"/>
                  </a:lnTo>
                  <a:lnTo>
                    <a:pt x="65698" y="39122"/>
                  </a:lnTo>
                  <a:lnTo>
                    <a:pt x="70972" y="31737"/>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 name="object 10"/>
          <p:cNvSpPr txBox="1"/>
          <p:nvPr/>
        </p:nvSpPr>
        <p:spPr>
          <a:xfrm>
            <a:off x="46736" y="6246977"/>
            <a:ext cx="1235075"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latin typeface="Meiryo UI"/>
                <a:cs typeface="Meiryo UI"/>
              </a:rPr>
              <a:t>12,800</a:t>
            </a:r>
            <a:r>
              <a:rPr kumimoji="0" sz="1800" b="0" i="0" u="none" strike="noStrike" kern="0" cap="none" spc="-50" normalizeH="0" baseline="0" noProof="0" dirty="0">
                <a:ln>
                  <a:noFill/>
                </a:ln>
                <a:solidFill>
                  <a:srgbClr val="FFFFFF"/>
                </a:solidFill>
                <a:effectLst/>
                <a:uLnTx/>
                <a:uFillTx/>
                <a:latin typeface="Meiryo UI"/>
                <a:cs typeface="Meiryo UI"/>
              </a:rPr>
              <a:t> </a:t>
            </a:r>
            <a:r>
              <a:rPr kumimoji="0" sz="1800" b="0" i="0" u="none" strike="noStrike" kern="0" cap="none" spc="-25" normalizeH="0" baseline="0" noProof="0" dirty="0">
                <a:ln>
                  <a:noFill/>
                </a:ln>
                <a:solidFill>
                  <a:srgbClr val="FFFFFF"/>
                </a:solidFill>
                <a:effectLst/>
                <a:uLnTx/>
                <a:uFillTx/>
                <a:latin typeface="Meiryo UI"/>
                <a:cs typeface="Meiryo UI"/>
              </a:rPr>
              <a:t>km</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11" name="object 11"/>
          <p:cNvGrpSpPr/>
          <p:nvPr/>
        </p:nvGrpSpPr>
        <p:grpSpPr>
          <a:xfrm>
            <a:off x="252729" y="847915"/>
            <a:ext cx="7956550" cy="6015355"/>
            <a:chOff x="252729" y="847915"/>
            <a:chExt cx="7956550" cy="6015355"/>
          </a:xfrm>
        </p:grpSpPr>
        <p:sp>
          <p:nvSpPr>
            <p:cNvPr id="12" name="object 12"/>
            <p:cNvSpPr/>
            <p:nvPr/>
          </p:nvSpPr>
          <p:spPr>
            <a:xfrm>
              <a:off x="259079" y="5207507"/>
              <a:ext cx="1493520" cy="1493520"/>
            </a:xfrm>
            <a:custGeom>
              <a:avLst/>
              <a:gdLst/>
              <a:ahLst/>
              <a:cxnLst/>
              <a:rect l="l" t="t" r="r" b="b"/>
              <a:pathLst>
                <a:path w="1493520" h="1493520">
                  <a:moveTo>
                    <a:pt x="0" y="746760"/>
                  </a:moveTo>
                  <a:lnTo>
                    <a:pt x="1469" y="699539"/>
                  </a:lnTo>
                  <a:lnTo>
                    <a:pt x="5818" y="653098"/>
                  </a:lnTo>
                  <a:lnTo>
                    <a:pt x="12960" y="607525"/>
                  </a:lnTo>
                  <a:lnTo>
                    <a:pt x="22807" y="562906"/>
                  </a:lnTo>
                  <a:lnTo>
                    <a:pt x="35271" y="519329"/>
                  </a:lnTo>
                  <a:lnTo>
                    <a:pt x="50265" y="476882"/>
                  </a:lnTo>
                  <a:lnTo>
                    <a:pt x="67703" y="435653"/>
                  </a:lnTo>
                  <a:lnTo>
                    <a:pt x="87495" y="395728"/>
                  </a:lnTo>
                  <a:lnTo>
                    <a:pt x="109555" y="357196"/>
                  </a:lnTo>
                  <a:lnTo>
                    <a:pt x="133795" y="320144"/>
                  </a:lnTo>
                  <a:lnTo>
                    <a:pt x="160128" y="284659"/>
                  </a:lnTo>
                  <a:lnTo>
                    <a:pt x="188466" y="250829"/>
                  </a:lnTo>
                  <a:lnTo>
                    <a:pt x="218722" y="218741"/>
                  </a:lnTo>
                  <a:lnTo>
                    <a:pt x="250808" y="188484"/>
                  </a:lnTo>
                  <a:lnTo>
                    <a:pt x="284637" y="160144"/>
                  </a:lnTo>
                  <a:lnTo>
                    <a:pt x="320121" y="133809"/>
                  </a:lnTo>
                  <a:lnTo>
                    <a:pt x="357173" y="109567"/>
                  </a:lnTo>
                  <a:lnTo>
                    <a:pt x="395706" y="87505"/>
                  </a:lnTo>
                  <a:lnTo>
                    <a:pt x="435631" y="67711"/>
                  </a:lnTo>
                  <a:lnTo>
                    <a:pt x="476862" y="50272"/>
                  </a:lnTo>
                  <a:lnTo>
                    <a:pt x="519310" y="35275"/>
                  </a:lnTo>
                  <a:lnTo>
                    <a:pt x="562889" y="22810"/>
                  </a:lnTo>
                  <a:lnTo>
                    <a:pt x="607511" y="12961"/>
                  </a:lnTo>
                  <a:lnTo>
                    <a:pt x="653088" y="5819"/>
                  </a:lnTo>
                  <a:lnTo>
                    <a:pt x="699534" y="1469"/>
                  </a:lnTo>
                  <a:lnTo>
                    <a:pt x="746760" y="0"/>
                  </a:lnTo>
                  <a:lnTo>
                    <a:pt x="793980" y="1469"/>
                  </a:lnTo>
                  <a:lnTo>
                    <a:pt x="840421" y="5819"/>
                  </a:lnTo>
                  <a:lnTo>
                    <a:pt x="885994" y="12961"/>
                  </a:lnTo>
                  <a:lnTo>
                    <a:pt x="930613" y="22810"/>
                  </a:lnTo>
                  <a:lnTo>
                    <a:pt x="974190" y="35275"/>
                  </a:lnTo>
                  <a:lnTo>
                    <a:pt x="1016637" y="50272"/>
                  </a:lnTo>
                  <a:lnTo>
                    <a:pt x="1057866" y="67711"/>
                  </a:lnTo>
                  <a:lnTo>
                    <a:pt x="1097791" y="87505"/>
                  </a:lnTo>
                  <a:lnTo>
                    <a:pt x="1136323" y="109567"/>
                  </a:lnTo>
                  <a:lnTo>
                    <a:pt x="1173375" y="133809"/>
                  </a:lnTo>
                  <a:lnTo>
                    <a:pt x="1208860" y="160144"/>
                  </a:lnTo>
                  <a:lnTo>
                    <a:pt x="1242690" y="188484"/>
                  </a:lnTo>
                  <a:lnTo>
                    <a:pt x="1274778" y="218741"/>
                  </a:lnTo>
                  <a:lnTo>
                    <a:pt x="1305035" y="250829"/>
                  </a:lnTo>
                  <a:lnTo>
                    <a:pt x="1333375" y="284659"/>
                  </a:lnTo>
                  <a:lnTo>
                    <a:pt x="1359710" y="320144"/>
                  </a:lnTo>
                  <a:lnTo>
                    <a:pt x="1383952" y="357196"/>
                  </a:lnTo>
                  <a:lnTo>
                    <a:pt x="1406014" y="395728"/>
                  </a:lnTo>
                  <a:lnTo>
                    <a:pt x="1425808" y="435653"/>
                  </a:lnTo>
                  <a:lnTo>
                    <a:pt x="1443247" y="476882"/>
                  </a:lnTo>
                  <a:lnTo>
                    <a:pt x="1458244" y="519329"/>
                  </a:lnTo>
                  <a:lnTo>
                    <a:pt x="1470709" y="562906"/>
                  </a:lnTo>
                  <a:lnTo>
                    <a:pt x="1480558" y="607525"/>
                  </a:lnTo>
                  <a:lnTo>
                    <a:pt x="1487700" y="653098"/>
                  </a:lnTo>
                  <a:lnTo>
                    <a:pt x="1492050" y="699539"/>
                  </a:lnTo>
                  <a:lnTo>
                    <a:pt x="1493520" y="746760"/>
                  </a:lnTo>
                  <a:lnTo>
                    <a:pt x="1492050" y="793985"/>
                  </a:lnTo>
                  <a:lnTo>
                    <a:pt x="1487700" y="840431"/>
                  </a:lnTo>
                  <a:lnTo>
                    <a:pt x="1480558" y="886008"/>
                  </a:lnTo>
                  <a:lnTo>
                    <a:pt x="1470709" y="930630"/>
                  </a:lnTo>
                  <a:lnTo>
                    <a:pt x="1458244" y="974209"/>
                  </a:lnTo>
                  <a:lnTo>
                    <a:pt x="1443247" y="1016657"/>
                  </a:lnTo>
                  <a:lnTo>
                    <a:pt x="1425808" y="1057888"/>
                  </a:lnTo>
                  <a:lnTo>
                    <a:pt x="1406014" y="1097813"/>
                  </a:lnTo>
                  <a:lnTo>
                    <a:pt x="1383952" y="1136346"/>
                  </a:lnTo>
                  <a:lnTo>
                    <a:pt x="1359710" y="1173398"/>
                  </a:lnTo>
                  <a:lnTo>
                    <a:pt x="1333375" y="1208882"/>
                  </a:lnTo>
                  <a:lnTo>
                    <a:pt x="1305035" y="1242711"/>
                  </a:lnTo>
                  <a:lnTo>
                    <a:pt x="1274778" y="1274797"/>
                  </a:lnTo>
                  <a:lnTo>
                    <a:pt x="1242690" y="1305053"/>
                  </a:lnTo>
                  <a:lnTo>
                    <a:pt x="1208860" y="1333391"/>
                  </a:lnTo>
                  <a:lnTo>
                    <a:pt x="1173375" y="1359724"/>
                  </a:lnTo>
                  <a:lnTo>
                    <a:pt x="1136323" y="1383964"/>
                  </a:lnTo>
                  <a:lnTo>
                    <a:pt x="1097791" y="1406024"/>
                  </a:lnTo>
                  <a:lnTo>
                    <a:pt x="1057866" y="1425816"/>
                  </a:lnTo>
                  <a:lnTo>
                    <a:pt x="1016637" y="1443254"/>
                  </a:lnTo>
                  <a:lnTo>
                    <a:pt x="974190" y="1458248"/>
                  </a:lnTo>
                  <a:lnTo>
                    <a:pt x="930613" y="1470712"/>
                  </a:lnTo>
                  <a:lnTo>
                    <a:pt x="885994" y="1480559"/>
                  </a:lnTo>
                  <a:lnTo>
                    <a:pt x="840421" y="1487701"/>
                  </a:lnTo>
                  <a:lnTo>
                    <a:pt x="793980" y="1492050"/>
                  </a:lnTo>
                  <a:lnTo>
                    <a:pt x="746760" y="1493520"/>
                  </a:lnTo>
                  <a:lnTo>
                    <a:pt x="699534" y="1492050"/>
                  </a:lnTo>
                  <a:lnTo>
                    <a:pt x="653088" y="1487701"/>
                  </a:lnTo>
                  <a:lnTo>
                    <a:pt x="607511" y="1480559"/>
                  </a:lnTo>
                  <a:lnTo>
                    <a:pt x="562889" y="1470712"/>
                  </a:lnTo>
                  <a:lnTo>
                    <a:pt x="519310" y="1458248"/>
                  </a:lnTo>
                  <a:lnTo>
                    <a:pt x="476862" y="1443254"/>
                  </a:lnTo>
                  <a:lnTo>
                    <a:pt x="435631" y="1425816"/>
                  </a:lnTo>
                  <a:lnTo>
                    <a:pt x="395706" y="1406024"/>
                  </a:lnTo>
                  <a:lnTo>
                    <a:pt x="357173" y="1383964"/>
                  </a:lnTo>
                  <a:lnTo>
                    <a:pt x="320121" y="1359724"/>
                  </a:lnTo>
                  <a:lnTo>
                    <a:pt x="284637" y="1333391"/>
                  </a:lnTo>
                  <a:lnTo>
                    <a:pt x="250808" y="1305053"/>
                  </a:lnTo>
                  <a:lnTo>
                    <a:pt x="218722" y="1274797"/>
                  </a:lnTo>
                  <a:lnTo>
                    <a:pt x="188466" y="1242711"/>
                  </a:lnTo>
                  <a:lnTo>
                    <a:pt x="160128" y="1208882"/>
                  </a:lnTo>
                  <a:lnTo>
                    <a:pt x="133795" y="1173398"/>
                  </a:lnTo>
                  <a:lnTo>
                    <a:pt x="109555" y="1136346"/>
                  </a:lnTo>
                  <a:lnTo>
                    <a:pt x="87495" y="1097813"/>
                  </a:lnTo>
                  <a:lnTo>
                    <a:pt x="67703" y="1057888"/>
                  </a:lnTo>
                  <a:lnTo>
                    <a:pt x="50265" y="1016657"/>
                  </a:lnTo>
                  <a:lnTo>
                    <a:pt x="35271" y="974209"/>
                  </a:lnTo>
                  <a:lnTo>
                    <a:pt x="22807" y="930630"/>
                  </a:lnTo>
                  <a:lnTo>
                    <a:pt x="12960" y="886008"/>
                  </a:lnTo>
                  <a:lnTo>
                    <a:pt x="5818" y="840431"/>
                  </a:lnTo>
                  <a:lnTo>
                    <a:pt x="1469" y="793985"/>
                  </a:lnTo>
                  <a:lnTo>
                    <a:pt x="0" y="746760"/>
                  </a:lnTo>
                  <a:close/>
                </a:path>
              </a:pathLst>
            </a:custGeom>
            <a:ln w="1270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3"/>
            <p:cNvSpPr/>
            <p:nvPr/>
          </p:nvSpPr>
          <p:spPr>
            <a:xfrm>
              <a:off x="867156" y="5983224"/>
              <a:ext cx="268605" cy="257810"/>
            </a:xfrm>
            <a:custGeom>
              <a:avLst/>
              <a:gdLst/>
              <a:ahLst/>
              <a:cxnLst/>
              <a:rect l="l" t="t" r="r" b="b"/>
              <a:pathLst>
                <a:path w="268605" h="257810">
                  <a:moveTo>
                    <a:pt x="0" y="257555"/>
                  </a:moveTo>
                  <a:lnTo>
                    <a:pt x="0" y="3047"/>
                  </a:lnTo>
                </a:path>
                <a:path w="268605" h="257810">
                  <a:moveTo>
                    <a:pt x="268224" y="254507"/>
                  </a:moveTo>
                  <a:lnTo>
                    <a:pt x="268224" y="0"/>
                  </a:lnTo>
                </a:path>
              </a:pathLst>
            </a:custGeom>
            <a:ln w="9525">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4"/>
            <p:cNvSpPr/>
            <p:nvPr/>
          </p:nvSpPr>
          <p:spPr>
            <a:xfrm>
              <a:off x="870203" y="6150863"/>
              <a:ext cx="265430" cy="76200"/>
            </a:xfrm>
            <a:custGeom>
              <a:avLst/>
              <a:gdLst/>
              <a:ahLst/>
              <a:cxnLst/>
              <a:rect l="l" t="t" r="r" b="b"/>
              <a:pathLst>
                <a:path w="265430" h="76200">
                  <a:moveTo>
                    <a:pt x="76200" y="0"/>
                  </a:moveTo>
                  <a:lnTo>
                    <a:pt x="0" y="38100"/>
                  </a:lnTo>
                  <a:lnTo>
                    <a:pt x="76200" y="76200"/>
                  </a:lnTo>
                  <a:lnTo>
                    <a:pt x="76200" y="44450"/>
                  </a:lnTo>
                  <a:lnTo>
                    <a:pt x="63500" y="44450"/>
                  </a:lnTo>
                  <a:lnTo>
                    <a:pt x="63500" y="31750"/>
                  </a:lnTo>
                  <a:lnTo>
                    <a:pt x="76200" y="31750"/>
                  </a:lnTo>
                  <a:lnTo>
                    <a:pt x="76200" y="0"/>
                  </a:lnTo>
                  <a:close/>
                </a:path>
                <a:path w="265430" h="76200">
                  <a:moveTo>
                    <a:pt x="188976" y="0"/>
                  </a:moveTo>
                  <a:lnTo>
                    <a:pt x="188976" y="76200"/>
                  </a:lnTo>
                  <a:lnTo>
                    <a:pt x="252476" y="44450"/>
                  </a:lnTo>
                  <a:lnTo>
                    <a:pt x="201676" y="44450"/>
                  </a:lnTo>
                  <a:lnTo>
                    <a:pt x="201676" y="31750"/>
                  </a:lnTo>
                  <a:lnTo>
                    <a:pt x="252476" y="31750"/>
                  </a:lnTo>
                  <a:lnTo>
                    <a:pt x="188976" y="0"/>
                  </a:lnTo>
                  <a:close/>
                </a:path>
                <a:path w="265430" h="76200">
                  <a:moveTo>
                    <a:pt x="76200" y="31750"/>
                  </a:moveTo>
                  <a:lnTo>
                    <a:pt x="63500" y="31750"/>
                  </a:lnTo>
                  <a:lnTo>
                    <a:pt x="63500" y="44450"/>
                  </a:lnTo>
                  <a:lnTo>
                    <a:pt x="76200" y="44450"/>
                  </a:lnTo>
                  <a:lnTo>
                    <a:pt x="76200" y="31750"/>
                  </a:lnTo>
                  <a:close/>
                </a:path>
                <a:path w="265430" h="76200">
                  <a:moveTo>
                    <a:pt x="188976" y="31750"/>
                  </a:moveTo>
                  <a:lnTo>
                    <a:pt x="76200" y="31750"/>
                  </a:lnTo>
                  <a:lnTo>
                    <a:pt x="76200" y="44450"/>
                  </a:lnTo>
                  <a:lnTo>
                    <a:pt x="188976" y="44450"/>
                  </a:lnTo>
                  <a:lnTo>
                    <a:pt x="188976" y="31750"/>
                  </a:lnTo>
                  <a:close/>
                </a:path>
                <a:path w="265430" h="76200">
                  <a:moveTo>
                    <a:pt x="252476" y="31750"/>
                  </a:moveTo>
                  <a:lnTo>
                    <a:pt x="201676" y="31750"/>
                  </a:lnTo>
                  <a:lnTo>
                    <a:pt x="201676" y="44450"/>
                  </a:lnTo>
                  <a:lnTo>
                    <a:pt x="252476" y="44450"/>
                  </a:lnTo>
                  <a:lnTo>
                    <a:pt x="265176" y="38100"/>
                  </a:lnTo>
                  <a:lnTo>
                    <a:pt x="252476" y="3175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5"/>
            <p:cNvSpPr/>
            <p:nvPr/>
          </p:nvSpPr>
          <p:spPr>
            <a:xfrm>
              <a:off x="6095745" y="852677"/>
              <a:ext cx="2108835" cy="6005830"/>
            </a:xfrm>
            <a:custGeom>
              <a:avLst/>
              <a:gdLst/>
              <a:ahLst/>
              <a:cxnLst/>
              <a:rect l="l" t="t" r="r" b="b"/>
              <a:pathLst>
                <a:path w="2108834" h="6005830">
                  <a:moveTo>
                    <a:pt x="0" y="0"/>
                  </a:moveTo>
                  <a:lnTo>
                    <a:pt x="41954" y="42295"/>
                  </a:lnTo>
                  <a:lnTo>
                    <a:pt x="83487" y="84850"/>
                  </a:lnTo>
                  <a:lnTo>
                    <a:pt x="124598" y="127662"/>
                  </a:lnTo>
                  <a:lnTo>
                    <a:pt x="165288" y="170728"/>
                  </a:lnTo>
                  <a:lnTo>
                    <a:pt x="205556" y="214045"/>
                  </a:lnTo>
                  <a:lnTo>
                    <a:pt x="245402" y="257612"/>
                  </a:lnTo>
                  <a:lnTo>
                    <a:pt x="284827" y="301424"/>
                  </a:lnTo>
                  <a:lnTo>
                    <a:pt x="323830" y="345480"/>
                  </a:lnTo>
                  <a:lnTo>
                    <a:pt x="362411" y="389777"/>
                  </a:lnTo>
                  <a:lnTo>
                    <a:pt x="400571" y="434313"/>
                  </a:lnTo>
                  <a:lnTo>
                    <a:pt x="438310" y="479084"/>
                  </a:lnTo>
                  <a:lnTo>
                    <a:pt x="475626" y="524088"/>
                  </a:lnTo>
                  <a:lnTo>
                    <a:pt x="512521" y="569323"/>
                  </a:lnTo>
                  <a:lnTo>
                    <a:pt x="548995" y="614785"/>
                  </a:lnTo>
                  <a:lnTo>
                    <a:pt x="585047" y="660473"/>
                  </a:lnTo>
                  <a:lnTo>
                    <a:pt x="620677" y="706384"/>
                  </a:lnTo>
                  <a:lnTo>
                    <a:pt x="655885" y="752514"/>
                  </a:lnTo>
                  <a:lnTo>
                    <a:pt x="690672" y="798862"/>
                  </a:lnTo>
                  <a:lnTo>
                    <a:pt x="725038" y="845425"/>
                  </a:lnTo>
                  <a:lnTo>
                    <a:pt x="758981" y="892200"/>
                  </a:lnTo>
                  <a:lnTo>
                    <a:pt x="792504" y="939184"/>
                  </a:lnTo>
                  <a:lnTo>
                    <a:pt x="825604" y="986376"/>
                  </a:lnTo>
                  <a:lnTo>
                    <a:pt x="858283" y="1033772"/>
                  </a:lnTo>
                  <a:lnTo>
                    <a:pt x="890540" y="1081369"/>
                  </a:lnTo>
                  <a:lnTo>
                    <a:pt x="922376" y="1129165"/>
                  </a:lnTo>
                  <a:lnTo>
                    <a:pt x="953790" y="1177158"/>
                  </a:lnTo>
                  <a:lnTo>
                    <a:pt x="984782" y="1225345"/>
                  </a:lnTo>
                  <a:lnTo>
                    <a:pt x="1015353" y="1273723"/>
                  </a:lnTo>
                  <a:lnTo>
                    <a:pt x="1045502" y="1322290"/>
                  </a:lnTo>
                  <a:lnTo>
                    <a:pt x="1075229" y="1371042"/>
                  </a:lnTo>
                  <a:lnTo>
                    <a:pt x="1104535" y="1419978"/>
                  </a:lnTo>
                  <a:lnTo>
                    <a:pt x="1133419" y="1469095"/>
                  </a:lnTo>
                  <a:lnTo>
                    <a:pt x="1161882" y="1518390"/>
                  </a:lnTo>
                  <a:lnTo>
                    <a:pt x="1189923" y="1567860"/>
                  </a:lnTo>
                  <a:lnTo>
                    <a:pt x="1217542" y="1617503"/>
                  </a:lnTo>
                  <a:lnTo>
                    <a:pt x="1244740" y="1667316"/>
                  </a:lnTo>
                  <a:lnTo>
                    <a:pt x="1271516" y="1717298"/>
                  </a:lnTo>
                  <a:lnTo>
                    <a:pt x="1297871" y="1767444"/>
                  </a:lnTo>
                  <a:lnTo>
                    <a:pt x="1323803" y="1817752"/>
                  </a:lnTo>
                  <a:lnTo>
                    <a:pt x="1349315" y="1868220"/>
                  </a:lnTo>
                  <a:lnTo>
                    <a:pt x="1374404" y="1918846"/>
                  </a:lnTo>
                  <a:lnTo>
                    <a:pt x="1399072" y="1969626"/>
                  </a:lnTo>
                  <a:lnTo>
                    <a:pt x="1423318" y="2020558"/>
                  </a:lnTo>
                  <a:lnTo>
                    <a:pt x="1447143" y="2071639"/>
                  </a:lnTo>
                  <a:lnTo>
                    <a:pt x="1470546" y="2122867"/>
                  </a:lnTo>
                  <a:lnTo>
                    <a:pt x="1493527" y="2174239"/>
                  </a:lnTo>
                  <a:lnTo>
                    <a:pt x="1516087" y="2225752"/>
                  </a:lnTo>
                  <a:lnTo>
                    <a:pt x="1538225" y="2277404"/>
                  </a:lnTo>
                  <a:lnTo>
                    <a:pt x="1559942" y="2329193"/>
                  </a:lnTo>
                  <a:lnTo>
                    <a:pt x="1581237" y="2381115"/>
                  </a:lnTo>
                  <a:lnTo>
                    <a:pt x="1602110" y="2433168"/>
                  </a:lnTo>
                  <a:lnTo>
                    <a:pt x="1622562" y="2485349"/>
                  </a:lnTo>
                  <a:lnTo>
                    <a:pt x="1642592" y="2537656"/>
                  </a:lnTo>
                  <a:lnTo>
                    <a:pt x="1662200" y="2590086"/>
                  </a:lnTo>
                  <a:lnTo>
                    <a:pt x="1681387" y="2642637"/>
                  </a:lnTo>
                  <a:lnTo>
                    <a:pt x="1700152" y="2695305"/>
                  </a:lnTo>
                  <a:lnTo>
                    <a:pt x="1718495" y="2748089"/>
                  </a:lnTo>
                  <a:lnTo>
                    <a:pt x="1736417" y="2800985"/>
                  </a:lnTo>
                  <a:lnTo>
                    <a:pt x="1753917" y="2853992"/>
                  </a:lnTo>
                  <a:lnTo>
                    <a:pt x="1770996" y="2907106"/>
                  </a:lnTo>
                  <a:lnTo>
                    <a:pt x="1787653" y="2960324"/>
                  </a:lnTo>
                  <a:lnTo>
                    <a:pt x="1803888" y="3013645"/>
                  </a:lnTo>
                  <a:lnTo>
                    <a:pt x="1819701" y="3067065"/>
                  </a:lnTo>
                  <a:lnTo>
                    <a:pt x="1835093" y="3120583"/>
                  </a:lnTo>
                  <a:lnTo>
                    <a:pt x="1850064" y="3174194"/>
                  </a:lnTo>
                  <a:lnTo>
                    <a:pt x="1864612" y="3227897"/>
                  </a:lnTo>
                  <a:lnTo>
                    <a:pt x="1878740" y="3281689"/>
                  </a:lnTo>
                  <a:lnTo>
                    <a:pt x="1892445" y="3335568"/>
                  </a:lnTo>
                  <a:lnTo>
                    <a:pt x="1905729" y="3389531"/>
                  </a:lnTo>
                  <a:lnTo>
                    <a:pt x="1918591" y="3443574"/>
                  </a:lnTo>
                  <a:lnTo>
                    <a:pt x="1931031" y="3497697"/>
                  </a:lnTo>
                  <a:lnTo>
                    <a:pt x="1943050" y="3551895"/>
                  </a:lnTo>
                  <a:lnTo>
                    <a:pt x="1954647" y="3606166"/>
                  </a:lnTo>
                  <a:lnTo>
                    <a:pt x="1965823" y="3660509"/>
                  </a:lnTo>
                  <a:lnTo>
                    <a:pt x="1976577" y="3714919"/>
                  </a:lnTo>
                  <a:lnTo>
                    <a:pt x="1986909" y="3769395"/>
                  </a:lnTo>
                  <a:lnTo>
                    <a:pt x="1996820" y="3823934"/>
                  </a:lnTo>
                  <a:lnTo>
                    <a:pt x="2006309" y="3878533"/>
                  </a:lnTo>
                  <a:lnTo>
                    <a:pt x="2015376" y="3933189"/>
                  </a:lnTo>
                  <a:lnTo>
                    <a:pt x="2024022" y="3987901"/>
                  </a:lnTo>
                  <a:lnTo>
                    <a:pt x="2032246" y="4042665"/>
                  </a:lnTo>
                  <a:lnTo>
                    <a:pt x="2040048" y="4097479"/>
                  </a:lnTo>
                  <a:lnTo>
                    <a:pt x="2047429" y="4152340"/>
                  </a:lnTo>
                  <a:lnTo>
                    <a:pt x="2054388" y="4207245"/>
                  </a:lnTo>
                  <a:lnTo>
                    <a:pt x="2060926" y="4262193"/>
                  </a:lnTo>
                  <a:lnTo>
                    <a:pt x="2067042" y="4317179"/>
                  </a:lnTo>
                  <a:lnTo>
                    <a:pt x="2072736" y="4372203"/>
                  </a:lnTo>
                  <a:lnTo>
                    <a:pt x="2078008" y="4427260"/>
                  </a:lnTo>
                  <a:lnTo>
                    <a:pt x="2082859" y="4482349"/>
                  </a:lnTo>
                  <a:lnTo>
                    <a:pt x="2087288" y="4537467"/>
                  </a:lnTo>
                  <a:lnTo>
                    <a:pt x="2091296" y="4592610"/>
                  </a:lnTo>
                  <a:lnTo>
                    <a:pt x="2094882" y="4647778"/>
                  </a:lnTo>
                  <a:lnTo>
                    <a:pt x="2098046" y="4702966"/>
                  </a:lnTo>
                  <a:lnTo>
                    <a:pt x="2100789" y="4758173"/>
                  </a:lnTo>
                  <a:lnTo>
                    <a:pt x="2103110" y="4813395"/>
                  </a:lnTo>
                  <a:lnTo>
                    <a:pt x="2105009" y="4868631"/>
                  </a:lnTo>
                  <a:lnTo>
                    <a:pt x="2106487" y="4923877"/>
                  </a:lnTo>
                  <a:lnTo>
                    <a:pt x="2107543" y="4979131"/>
                  </a:lnTo>
                  <a:lnTo>
                    <a:pt x="2108177" y="5034390"/>
                  </a:lnTo>
                  <a:lnTo>
                    <a:pt x="2108390" y="5089652"/>
                  </a:lnTo>
                  <a:lnTo>
                    <a:pt x="2108181" y="5144913"/>
                  </a:lnTo>
                  <a:lnTo>
                    <a:pt x="2107551" y="5200172"/>
                  </a:lnTo>
                  <a:lnTo>
                    <a:pt x="2106498" y="5255426"/>
                  </a:lnTo>
                  <a:lnTo>
                    <a:pt x="2105024" y="5310672"/>
                  </a:lnTo>
                  <a:lnTo>
                    <a:pt x="2103129" y="5365908"/>
                  </a:lnTo>
                  <a:lnTo>
                    <a:pt x="2100812" y="5421130"/>
                  </a:lnTo>
                  <a:lnTo>
                    <a:pt x="2098073" y="5476337"/>
                  </a:lnTo>
                  <a:lnTo>
                    <a:pt x="2094912" y="5531525"/>
                  </a:lnTo>
                  <a:lnTo>
                    <a:pt x="2091330" y="5586693"/>
                  </a:lnTo>
                  <a:lnTo>
                    <a:pt x="2087326" y="5641836"/>
                  </a:lnTo>
                  <a:lnTo>
                    <a:pt x="2082901" y="5696954"/>
                  </a:lnTo>
                  <a:lnTo>
                    <a:pt x="2078054" y="5752043"/>
                  </a:lnTo>
                  <a:lnTo>
                    <a:pt x="2072785" y="5807100"/>
                  </a:lnTo>
                  <a:lnTo>
                    <a:pt x="2067095" y="5862124"/>
                  </a:lnTo>
                  <a:lnTo>
                    <a:pt x="2060982" y="5917110"/>
                  </a:lnTo>
                  <a:lnTo>
                    <a:pt x="2054449" y="5972058"/>
                  </a:lnTo>
                  <a:lnTo>
                    <a:pt x="2050235" y="6005319"/>
                  </a:lnTo>
                </a:path>
              </a:pathLst>
            </a:custGeom>
            <a:ln w="9525">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
            <p:cNvSpPr/>
            <p:nvPr/>
          </p:nvSpPr>
          <p:spPr>
            <a:xfrm>
              <a:off x="1013460" y="3416935"/>
              <a:ext cx="6719570" cy="2534285"/>
            </a:xfrm>
            <a:custGeom>
              <a:avLst/>
              <a:gdLst/>
              <a:ahLst/>
              <a:cxnLst/>
              <a:rect l="l" t="t" r="r" b="b"/>
              <a:pathLst>
                <a:path w="6719570" h="2534285">
                  <a:moveTo>
                    <a:pt x="58000" y="2462733"/>
                  </a:moveTo>
                  <a:lnTo>
                    <a:pt x="0" y="2525141"/>
                  </a:lnTo>
                  <a:lnTo>
                    <a:pt x="84721" y="2534094"/>
                  </a:lnTo>
                  <a:lnTo>
                    <a:pt x="75248" y="2508796"/>
                  </a:lnTo>
                  <a:lnTo>
                    <a:pt x="61747" y="2508796"/>
                  </a:lnTo>
                  <a:lnTo>
                    <a:pt x="57289" y="2496908"/>
                  </a:lnTo>
                  <a:lnTo>
                    <a:pt x="69136" y="2492472"/>
                  </a:lnTo>
                  <a:lnTo>
                    <a:pt x="58000" y="2462733"/>
                  </a:lnTo>
                  <a:close/>
                </a:path>
                <a:path w="6719570" h="2534285">
                  <a:moveTo>
                    <a:pt x="69136" y="2492472"/>
                  </a:moveTo>
                  <a:lnTo>
                    <a:pt x="57289" y="2496908"/>
                  </a:lnTo>
                  <a:lnTo>
                    <a:pt x="61747" y="2508796"/>
                  </a:lnTo>
                  <a:lnTo>
                    <a:pt x="73588" y="2504361"/>
                  </a:lnTo>
                  <a:lnTo>
                    <a:pt x="69136" y="2492472"/>
                  </a:lnTo>
                  <a:close/>
                </a:path>
                <a:path w="6719570" h="2534285">
                  <a:moveTo>
                    <a:pt x="73588" y="2504361"/>
                  </a:moveTo>
                  <a:lnTo>
                    <a:pt x="61747" y="2508796"/>
                  </a:lnTo>
                  <a:lnTo>
                    <a:pt x="75248" y="2508796"/>
                  </a:lnTo>
                  <a:lnTo>
                    <a:pt x="73588" y="2504361"/>
                  </a:lnTo>
                  <a:close/>
                </a:path>
                <a:path w="6719570" h="2534285">
                  <a:moveTo>
                    <a:pt x="6645713" y="29722"/>
                  </a:moveTo>
                  <a:lnTo>
                    <a:pt x="69136" y="2492472"/>
                  </a:lnTo>
                  <a:lnTo>
                    <a:pt x="73588" y="2504361"/>
                  </a:lnTo>
                  <a:lnTo>
                    <a:pt x="6650171" y="41654"/>
                  </a:lnTo>
                  <a:lnTo>
                    <a:pt x="6645713" y="29722"/>
                  </a:lnTo>
                  <a:close/>
                </a:path>
                <a:path w="6719570" h="2534285">
                  <a:moveTo>
                    <a:pt x="6704185" y="25273"/>
                  </a:moveTo>
                  <a:lnTo>
                    <a:pt x="6657594" y="25273"/>
                  </a:lnTo>
                  <a:lnTo>
                    <a:pt x="6662039" y="37211"/>
                  </a:lnTo>
                  <a:lnTo>
                    <a:pt x="6650171" y="41654"/>
                  </a:lnTo>
                  <a:lnTo>
                    <a:pt x="6661277" y="71374"/>
                  </a:lnTo>
                  <a:lnTo>
                    <a:pt x="6704185" y="25273"/>
                  </a:lnTo>
                  <a:close/>
                </a:path>
                <a:path w="6719570" h="2534285">
                  <a:moveTo>
                    <a:pt x="6657594" y="25273"/>
                  </a:moveTo>
                  <a:lnTo>
                    <a:pt x="6645713" y="29722"/>
                  </a:lnTo>
                  <a:lnTo>
                    <a:pt x="6650171" y="41654"/>
                  </a:lnTo>
                  <a:lnTo>
                    <a:pt x="6662039" y="37211"/>
                  </a:lnTo>
                  <a:lnTo>
                    <a:pt x="6657594" y="25273"/>
                  </a:lnTo>
                  <a:close/>
                </a:path>
                <a:path w="6719570" h="2534285">
                  <a:moveTo>
                    <a:pt x="6634607" y="0"/>
                  </a:moveTo>
                  <a:lnTo>
                    <a:pt x="6645713" y="29722"/>
                  </a:lnTo>
                  <a:lnTo>
                    <a:pt x="6657594" y="25273"/>
                  </a:lnTo>
                  <a:lnTo>
                    <a:pt x="6704185" y="25273"/>
                  </a:lnTo>
                  <a:lnTo>
                    <a:pt x="6719316" y="9016"/>
                  </a:lnTo>
                  <a:lnTo>
                    <a:pt x="6634607"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7"/>
            <p:cNvPicPr/>
            <p:nvPr/>
          </p:nvPicPr>
          <p:blipFill>
            <a:blip r:embed="rId6" cstate="print"/>
            <a:stretch>
              <a:fillRect/>
            </a:stretch>
          </p:blipFill>
          <p:spPr>
            <a:xfrm>
              <a:off x="7120127" y="2168652"/>
              <a:ext cx="91438" cy="68579"/>
            </a:xfrm>
            <a:prstGeom prst="rect">
              <a:avLst/>
            </a:prstGeom>
          </p:spPr>
        </p:pic>
      </p:grpSp>
      <p:sp>
        <p:nvSpPr>
          <p:cNvPr id="18" name="object 18"/>
          <p:cNvSpPr txBox="1"/>
          <p:nvPr/>
        </p:nvSpPr>
        <p:spPr>
          <a:xfrm>
            <a:off x="6400545" y="1011313"/>
            <a:ext cx="89789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35" normalizeH="0" baseline="0" noProof="0" dirty="0">
                <a:ln>
                  <a:noFill/>
                </a:ln>
                <a:solidFill>
                  <a:srgbClr val="FFFFFF"/>
                </a:solidFill>
                <a:effectLst/>
                <a:uLnTx/>
                <a:uFillTx/>
                <a:latin typeface="Meiryo UI"/>
                <a:cs typeface="Meiryo UI"/>
              </a:rPr>
              <a:t>月の軌道</a:t>
            </a:r>
            <a:endParaRPr kumimoji="0" sz="1800" b="0" i="0" u="none" strike="noStrike" kern="0" cap="none" spc="0" normalizeH="0" baseline="0" noProof="0" dirty="0">
              <a:ln>
                <a:noFill/>
              </a:ln>
              <a:solidFill>
                <a:sysClr val="windowText" lastClr="000000"/>
              </a:solidFill>
              <a:effectLst/>
              <a:uLnTx/>
              <a:uFillTx/>
              <a:latin typeface="Meiryo UI"/>
              <a:cs typeface="Meiryo UI"/>
            </a:endParaRPr>
          </a:p>
        </p:txBody>
      </p:sp>
      <p:sp>
        <p:nvSpPr>
          <p:cNvPr id="19" name="object 19"/>
          <p:cNvSpPr/>
          <p:nvPr/>
        </p:nvSpPr>
        <p:spPr>
          <a:xfrm>
            <a:off x="1005840" y="2237231"/>
            <a:ext cx="6114415" cy="3485515"/>
          </a:xfrm>
          <a:custGeom>
            <a:avLst/>
            <a:gdLst/>
            <a:ahLst/>
            <a:cxnLst/>
            <a:rect l="l" t="t" r="r" b="b"/>
            <a:pathLst>
              <a:path w="6114415" h="3485515">
                <a:moveTo>
                  <a:pt x="160909" y="3381210"/>
                </a:moveTo>
                <a:lnTo>
                  <a:pt x="153428" y="3376803"/>
                </a:lnTo>
                <a:lnTo>
                  <a:pt x="111683" y="3352190"/>
                </a:lnTo>
                <a:lnTo>
                  <a:pt x="125857" y="3328162"/>
                </a:lnTo>
                <a:lnTo>
                  <a:pt x="76619" y="3299079"/>
                </a:lnTo>
                <a:lnTo>
                  <a:pt x="62445" y="3323171"/>
                </a:lnTo>
                <a:lnTo>
                  <a:pt x="13208" y="3294126"/>
                </a:lnTo>
                <a:lnTo>
                  <a:pt x="0" y="3485388"/>
                </a:lnTo>
                <a:lnTo>
                  <a:pt x="160909" y="3381210"/>
                </a:lnTo>
                <a:close/>
              </a:path>
              <a:path w="6114415" h="3485515">
                <a:moveTo>
                  <a:pt x="183896" y="3229610"/>
                </a:moveTo>
                <a:lnTo>
                  <a:pt x="134658" y="3200654"/>
                </a:lnTo>
                <a:lnTo>
                  <a:pt x="105638" y="3249930"/>
                </a:lnTo>
                <a:lnTo>
                  <a:pt x="154876" y="3278886"/>
                </a:lnTo>
                <a:lnTo>
                  <a:pt x="183896" y="3229610"/>
                </a:lnTo>
                <a:close/>
              </a:path>
              <a:path w="6114415" h="3485515">
                <a:moveTo>
                  <a:pt x="241935" y="3131185"/>
                </a:moveTo>
                <a:lnTo>
                  <a:pt x="192697" y="3102102"/>
                </a:lnTo>
                <a:lnTo>
                  <a:pt x="163677" y="3151378"/>
                </a:lnTo>
                <a:lnTo>
                  <a:pt x="212915" y="3180461"/>
                </a:lnTo>
                <a:lnTo>
                  <a:pt x="241935" y="3131185"/>
                </a:lnTo>
                <a:close/>
              </a:path>
              <a:path w="6114415" h="3485515">
                <a:moveTo>
                  <a:pt x="299974" y="3032760"/>
                </a:moveTo>
                <a:lnTo>
                  <a:pt x="250736" y="3003677"/>
                </a:lnTo>
                <a:lnTo>
                  <a:pt x="221716" y="3052953"/>
                </a:lnTo>
                <a:lnTo>
                  <a:pt x="270891" y="3081909"/>
                </a:lnTo>
                <a:lnTo>
                  <a:pt x="299974" y="3032760"/>
                </a:lnTo>
                <a:close/>
              </a:path>
              <a:path w="6114415" h="3485515">
                <a:moveTo>
                  <a:pt x="358013" y="2934208"/>
                </a:moveTo>
                <a:lnTo>
                  <a:pt x="308737" y="2905252"/>
                </a:lnTo>
                <a:lnTo>
                  <a:pt x="279781" y="2954401"/>
                </a:lnTo>
                <a:lnTo>
                  <a:pt x="328930" y="2983496"/>
                </a:lnTo>
                <a:lnTo>
                  <a:pt x="358013" y="2934208"/>
                </a:lnTo>
                <a:close/>
              </a:path>
              <a:path w="6114415" h="3485515">
                <a:moveTo>
                  <a:pt x="416052" y="2835783"/>
                </a:moveTo>
                <a:lnTo>
                  <a:pt x="366776" y="2806700"/>
                </a:lnTo>
                <a:lnTo>
                  <a:pt x="337820" y="2855976"/>
                </a:lnTo>
                <a:lnTo>
                  <a:pt x="386969" y="2885059"/>
                </a:lnTo>
                <a:lnTo>
                  <a:pt x="416052" y="2835783"/>
                </a:lnTo>
                <a:close/>
              </a:path>
              <a:path w="6114415" h="3485515">
                <a:moveTo>
                  <a:pt x="474091" y="2737358"/>
                </a:moveTo>
                <a:lnTo>
                  <a:pt x="424815" y="2708275"/>
                </a:lnTo>
                <a:lnTo>
                  <a:pt x="395859" y="2757551"/>
                </a:lnTo>
                <a:lnTo>
                  <a:pt x="445008" y="2786507"/>
                </a:lnTo>
                <a:lnTo>
                  <a:pt x="474091" y="2737358"/>
                </a:lnTo>
                <a:close/>
              </a:path>
              <a:path w="6114415" h="3485515">
                <a:moveTo>
                  <a:pt x="532130" y="2638806"/>
                </a:moveTo>
                <a:lnTo>
                  <a:pt x="482854" y="2609850"/>
                </a:lnTo>
                <a:lnTo>
                  <a:pt x="453898" y="2658999"/>
                </a:lnTo>
                <a:lnTo>
                  <a:pt x="503047" y="2688082"/>
                </a:lnTo>
                <a:lnTo>
                  <a:pt x="532130" y="2638806"/>
                </a:lnTo>
                <a:close/>
              </a:path>
              <a:path w="6114415" h="3485515">
                <a:moveTo>
                  <a:pt x="5697474" y="405765"/>
                </a:moveTo>
                <a:lnTo>
                  <a:pt x="5659755" y="362966"/>
                </a:lnTo>
                <a:lnTo>
                  <a:pt x="5616829" y="400685"/>
                </a:lnTo>
                <a:lnTo>
                  <a:pt x="5654675" y="443611"/>
                </a:lnTo>
                <a:lnTo>
                  <a:pt x="5697474" y="405765"/>
                </a:lnTo>
                <a:close/>
              </a:path>
              <a:path w="6114415" h="3485515">
                <a:moveTo>
                  <a:pt x="5783199" y="330200"/>
                </a:moveTo>
                <a:lnTo>
                  <a:pt x="5745353" y="287274"/>
                </a:lnTo>
                <a:lnTo>
                  <a:pt x="5702554" y="325120"/>
                </a:lnTo>
                <a:lnTo>
                  <a:pt x="5740400" y="367919"/>
                </a:lnTo>
                <a:lnTo>
                  <a:pt x="5783199" y="330200"/>
                </a:lnTo>
                <a:close/>
              </a:path>
              <a:path w="6114415" h="3485515">
                <a:moveTo>
                  <a:pt x="5868924" y="254508"/>
                </a:moveTo>
                <a:lnTo>
                  <a:pt x="5831078" y="211709"/>
                </a:lnTo>
                <a:lnTo>
                  <a:pt x="5788279" y="249555"/>
                </a:lnTo>
                <a:lnTo>
                  <a:pt x="5826125" y="292354"/>
                </a:lnTo>
                <a:lnTo>
                  <a:pt x="5868924" y="254508"/>
                </a:lnTo>
                <a:close/>
              </a:path>
              <a:path w="6114415" h="3485515">
                <a:moveTo>
                  <a:pt x="5954649" y="178943"/>
                </a:moveTo>
                <a:lnTo>
                  <a:pt x="5916803" y="136017"/>
                </a:lnTo>
                <a:lnTo>
                  <a:pt x="5874004" y="173863"/>
                </a:lnTo>
                <a:lnTo>
                  <a:pt x="5911850" y="216789"/>
                </a:lnTo>
                <a:lnTo>
                  <a:pt x="5954649" y="178943"/>
                </a:lnTo>
                <a:close/>
              </a:path>
              <a:path w="6114415" h="3485515">
                <a:moveTo>
                  <a:pt x="6114288" y="0"/>
                </a:moveTo>
                <a:lnTo>
                  <a:pt x="5928995" y="49149"/>
                </a:lnTo>
                <a:lnTo>
                  <a:pt x="5966815" y="92024"/>
                </a:lnTo>
                <a:lnTo>
                  <a:pt x="5959729" y="98298"/>
                </a:lnTo>
                <a:lnTo>
                  <a:pt x="5997448" y="141097"/>
                </a:lnTo>
                <a:lnTo>
                  <a:pt x="6004585" y="134823"/>
                </a:lnTo>
                <a:lnTo>
                  <a:pt x="6042406" y="177673"/>
                </a:lnTo>
                <a:lnTo>
                  <a:pt x="6084684" y="73152"/>
                </a:lnTo>
                <a:lnTo>
                  <a:pt x="6114288"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20"/>
          <p:cNvSpPr txBox="1"/>
          <p:nvPr/>
        </p:nvSpPr>
        <p:spPr>
          <a:xfrm>
            <a:off x="2213229" y="5634024"/>
            <a:ext cx="1598930" cy="1170940"/>
          </a:xfrm>
          <a:prstGeom prst="rect">
            <a:avLst/>
          </a:prstGeom>
        </p:spPr>
        <p:txBody>
          <a:bodyPr vert="horz" wrap="square" lIns="0" tIns="12700" rIns="0" bIns="0" rtlCol="0">
            <a:spAutoFit/>
          </a:bodyPr>
          <a:lstStyle/>
          <a:p>
            <a:pPr marL="14604" marR="0" lvl="0" indent="0" algn="ctr"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静止衛星の高度</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13335" marR="0" lvl="0" indent="0" algn="ctr"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latin typeface="Meiryo UI"/>
                <a:cs typeface="Meiryo UI"/>
              </a:rPr>
              <a:t>35,800</a:t>
            </a:r>
            <a:r>
              <a:rPr kumimoji="0" sz="1800" b="0" i="0" u="none" strike="noStrike" kern="0" cap="none" spc="-50" normalizeH="0" baseline="0" noProof="0" dirty="0">
                <a:ln>
                  <a:noFill/>
                </a:ln>
                <a:solidFill>
                  <a:srgbClr val="FFFFFF"/>
                </a:solidFill>
                <a:effectLst/>
                <a:uLnTx/>
                <a:uFillTx/>
                <a:latin typeface="Meiryo UI"/>
                <a:cs typeface="Meiryo UI"/>
              </a:rPr>
              <a:t> </a:t>
            </a:r>
            <a:r>
              <a:rPr kumimoji="0" sz="1800" b="0" i="0" u="none" strike="noStrike" kern="0" cap="none" spc="-25" normalizeH="0" baseline="0" noProof="0" dirty="0">
                <a:ln>
                  <a:noFill/>
                </a:ln>
                <a:solidFill>
                  <a:srgbClr val="FFFFFF"/>
                </a:solidFill>
                <a:effectLst/>
                <a:uLnTx/>
                <a:uFillTx/>
                <a:latin typeface="Meiryo UI"/>
                <a:cs typeface="Meiryo UI"/>
              </a:rPr>
              <a:t>km</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12700" marR="40640" lvl="0" indent="0" algn="ctr" defTabSz="914400" eaLnBrk="1" fontAlgn="auto" latinLnBrk="0" hangingPunct="1">
              <a:lnSpc>
                <a:spcPct val="100000"/>
              </a:lnSpc>
              <a:spcBef>
                <a:spcPts val="375"/>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latin typeface="Meiryo UI"/>
                <a:cs typeface="Meiryo UI"/>
              </a:rPr>
              <a:t>(</a:t>
            </a:r>
            <a:r>
              <a:rPr kumimoji="0" sz="1800" b="0" i="0" u="none" strike="noStrike" kern="0" cap="none" spc="-30" normalizeH="0" baseline="0" noProof="0" dirty="0">
                <a:ln>
                  <a:noFill/>
                </a:ln>
                <a:solidFill>
                  <a:srgbClr val="FFFF00"/>
                </a:solidFill>
                <a:effectLst/>
                <a:uLnTx/>
                <a:uFillTx/>
                <a:latin typeface="Meiryo UI"/>
                <a:cs typeface="Meiryo UI"/>
              </a:rPr>
              <a:t>新幹線で</a:t>
            </a:r>
            <a:r>
              <a:rPr kumimoji="0" sz="1800" b="0" i="0" u="none" strike="noStrike" kern="0" cap="none" spc="-10" normalizeH="0" baseline="0" noProof="0" dirty="0">
                <a:ln>
                  <a:noFill/>
                </a:ln>
                <a:solidFill>
                  <a:srgbClr val="FFFF00"/>
                </a:solidFill>
                <a:effectLst/>
                <a:uLnTx/>
                <a:uFillTx/>
                <a:latin typeface="Meiryo UI"/>
                <a:cs typeface="Meiryo UI"/>
              </a:rPr>
              <a:t>5</a:t>
            </a:r>
            <a:r>
              <a:rPr kumimoji="0" sz="1800" b="0" i="0" u="none" strike="noStrike" kern="0" cap="none" spc="0" normalizeH="0" baseline="0" noProof="0" dirty="0">
                <a:ln>
                  <a:noFill/>
                </a:ln>
                <a:solidFill>
                  <a:srgbClr val="FFFF00"/>
                </a:solidFill>
                <a:effectLst/>
                <a:uLnTx/>
                <a:uFillTx/>
                <a:latin typeface="Meiryo UI"/>
                <a:cs typeface="Meiryo UI"/>
              </a:rPr>
              <a:t>日</a:t>
            </a:r>
            <a:r>
              <a:rPr kumimoji="0" sz="1800" b="0" i="0" u="none" strike="noStrike" kern="0" cap="none" spc="-50" normalizeH="0" baseline="0" noProof="0" dirty="0">
                <a:ln>
                  <a:noFill/>
                </a:ln>
                <a:solidFill>
                  <a:srgbClr val="FFFFFF"/>
                </a:solidFill>
                <a:effectLst/>
                <a:uLnTx/>
                <a:uFillTx/>
                <a:latin typeface="Meiryo UI"/>
                <a:cs typeface="Meiryo UI"/>
              </a:rPr>
              <a:t>) </a:t>
            </a:r>
            <a:r>
              <a:rPr kumimoji="0" sz="1800" b="0" i="0" u="none" strike="noStrike" kern="0" cap="none" spc="-25" normalizeH="0" baseline="0" noProof="0" dirty="0">
                <a:ln>
                  <a:noFill/>
                </a:ln>
                <a:solidFill>
                  <a:srgbClr val="FFFFFF"/>
                </a:solidFill>
                <a:effectLst/>
                <a:uLnTx/>
                <a:uFillTx/>
                <a:latin typeface="Meiryo UI"/>
                <a:cs typeface="Meiryo UI"/>
              </a:rPr>
              <a:t>(ロケットで</a:t>
            </a:r>
            <a:r>
              <a:rPr kumimoji="0" sz="1800" b="0" i="0" u="none" strike="noStrike" kern="0" cap="none" spc="-10" normalizeH="0" baseline="0" noProof="0" dirty="0">
                <a:ln>
                  <a:noFill/>
                </a:ln>
                <a:solidFill>
                  <a:srgbClr val="FFFFFF"/>
                </a:solidFill>
                <a:effectLst/>
                <a:uLnTx/>
                <a:uFillTx/>
                <a:latin typeface="Meiryo UI"/>
                <a:cs typeface="Meiryo UI"/>
              </a:rPr>
              <a:t>52</a:t>
            </a:r>
            <a:r>
              <a:rPr kumimoji="0" sz="1800" b="0" i="0" u="none" strike="noStrike" kern="0" cap="none" spc="-25" normalizeH="0" baseline="0" noProof="0" dirty="0">
                <a:ln>
                  <a:noFill/>
                </a:ln>
                <a:solidFill>
                  <a:srgbClr val="FFFFFF"/>
                </a:solidFill>
                <a:effectLst/>
                <a:uLnTx/>
                <a:uFillTx/>
                <a:latin typeface="Meiryo UI"/>
                <a:cs typeface="Meiryo UI"/>
              </a:rPr>
              <a:t>分)</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sp>
        <p:nvSpPr>
          <p:cNvPr id="21" name="object 21"/>
          <p:cNvSpPr txBox="1"/>
          <p:nvPr/>
        </p:nvSpPr>
        <p:spPr>
          <a:xfrm>
            <a:off x="4499864" y="2438527"/>
            <a:ext cx="1650364" cy="1167765"/>
          </a:xfrm>
          <a:prstGeom prst="rect">
            <a:avLst/>
          </a:prstGeom>
        </p:spPr>
        <p:txBody>
          <a:bodyPr vert="horz" wrap="square" lIns="0" tIns="12700" rIns="0" bIns="0" rtlCol="0">
            <a:spAutoFit/>
          </a:bodyPr>
          <a:lstStyle/>
          <a:p>
            <a:pPr marL="51435" marR="0" lvl="0" indent="0" algn="ctr"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40" normalizeH="0" baseline="0" noProof="0" dirty="0">
                <a:ln>
                  <a:noFill/>
                </a:ln>
                <a:solidFill>
                  <a:srgbClr val="FFFFFF"/>
                </a:solidFill>
                <a:effectLst/>
                <a:uLnTx/>
                <a:uFillTx/>
                <a:latin typeface="Meiryo UI"/>
                <a:cs typeface="Meiryo UI"/>
              </a:rPr>
              <a:t>月まで</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48895" marR="0" lvl="0" indent="0" algn="ctr"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latin typeface="Meiryo UI"/>
                <a:cs typeface="Meiryo UI"/>
              </a:rPr>
              <a:t>384,400</a:t>
            </a:r>
            <a:r>
              <a:rPr kumimoji="0" sz="1800" b="0" i="0" u="none" strike="noStrike" kern="0" cap="none" spc="-65" normalizeH="0" baseline="0" noProof="0" dirty="0">
                <a:ln>
                  <a:noFill/>
                </a:ln>
                <a:solidFill>
                  <a:srgbClr val="FFFFFF"/>
                </a:solidFill>
                <a:effectLst/>
                <a:uLnTx/>
                <a:uFillTx/>
                <a:latin typeface="Meiryo UI"/>
                <a:cs typeface="Meiryo UI"/>
              </a:rPr>
              <a:t> </a:t>
            </a:r>
            <a:r>
              <a:rPr kumimoji="0" sz="1800" b="0" i="0" u="none" strike="noStrike" kern="0" cap="none" spc="-25" normalizeH="0" baseline="0" noProof="0" dirty="0">
                <a:ln>
                  <a:noFill/>
                </a:ln>
                <a:solidFill>
                  <a:srgbClr val="FFFFFF"/>
                </a:solidFill>
                <a:effectLst/>
                <a:uLnTx/>
                <a:uFillTx/>
                <a:latin typeface="Meiryo UI"/>
                <a:cs typeface="Meiryo UI"/>
              </a:rPr>
              <a:t>km</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0" marR="0" lvl="0" indent="0" algn="ctr" defTabSz="914400" eaLnBrk="1" fontAlgn="auto" latinLnBrk="0" hangingPunct="1">
              <a:lnSpc>
                <a:spcPct val="100000"/>
              </a:lnSpc>
              <a:spcBef>
                <a:spcPts val="35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latin typeface="Meiryo UI"/>
                <a:cs typeface="Meiryo UI"/>
              </a:rPr>
              <a:t>(</a:t>
            </a:r>
            <a:r>
              <a:rPr kumimoji="0" sz="1800" b="0" i="0" u="none" strike="noStrike" kern="0" cap="none" spc="-10" normalizeH="0" baseline="0" noProof="0" dirty="0">
                <a:ln>
                  <a:noFill/>
                </a:ln>
                <a:solidFill>
                  <a:srgbClr val="FFFF00"/>
                </a:solidFill>
                <a:effectLst/>
                <a:uLnTx/>
                <a:uFillTx/>
                <a:latin typeface="Meiryo UI"/>
                <a:cs typeface="Meiryo UI"/>
              </a:rPr>
              <a:t>新幹線で53日</a:t>
            </a:r>
            <a:r>
              <a:rPr kumimoji="0" sz="1800" b="0" i="0" u="none" strike="noStrike" kern="0" cap="none" spc="-50" normalizeH="0" baseline="0" noProof="0" dirty="0">
                <a:ln>
                  <a:noFill/>
                </a:ln>
                <a:solidFill>
                  <a:srgbClr val="FFFFFF"/>
                </a:solidFill>
                <a:effectLst/>
                <a:uLnTx/>
                <a:uFillTx/>
                <a:latin typeface="Meiryo UI"/>
                <a:cs typeface="Meiryo UI"/>
              </a:rPr>
              <a:t>)</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800" b="0" i="0" u="none" strike="noStrike" kern="0" cap="none" spc="-25" normalizeH="0" baseline="0" noProof="0" dirty="0">
                <a:ln>
                  <a:noFill/>
                </a:ln>
                <a:solidFill>
                  <a:srgbClr val="FFFFFF"/>
                </a:solidFill>
                <a:effectLst/>
                <a:uLnTx/>
                <a:uFillTx/>
                <a:latin typeface="Meiryo UI"/>
                <a:cs typeface="Meiryo UI"/>
              </a:rPr>
              <a:t>(ロケットで</a:t>
            </a:r>
            <a:r>
              <a:rPr kumimoji="0" sz="1800" b="0" i="0" u="none" strike="noStrike" kern="0" cap="none" spc="-10" normalizeH="0" baseline="0" noProof="0" dirty="0">
                <a:ln>
                  <a:noFill/>
                </a:ln>
                <a:solidFill>
                  <a:srgbClr val="FFFFFF"/>
                </a:solidFill>
                <a:effectLst/>
                <a:uLnTx/>
                <a:uFillTx/>
                <a:latin typeface="Meiryo UI"/>
                <a:cs typeface="Meiryo UI"/>
              </a:rPr>
              <a:t>9</a:t>
            </a:r>
            <a:r>
              <a:rPr kumimoji="0" sz="1800" b="0" i="0" u="none" strike="noStrike" kern="0" cap="none" spc="-20" normalizeH="0" baseline="0" noProof="0" dirty="0">
                <a:ln>
                  <a:noFill/>
                </a:ln>
                <a:solidFill>
                  <a:srgbClr val="FFFFFF"/>
                </a:solidFill>
                <a:effectLst/>
                <a:uLnTx/>
                <a:uFillTx/>
                <a:latin typeface="Meiryo UI"/>
                <a:cs typeface="Meiryo UI"/>
              </a:rPr>
              <a:t>時間)</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22" name="object 22"/>
          <p:cNvGrpSpPr/>
          <p:nvPr/>
        </p:nvGrpSpPr>
        <p:grpSpPr>
          <a:xfrm>
            <a:off x="1013460" y="1477010"/>
            <a:ext cx="10153015" cy="4462145"/>
            <a:chOff x="1013460" y="1477010"/>
            <a:chExt cx="10153015" cy="4462145"/>
          </a:xfrm>
        </p:grpSpPr>
        <p:sp>
          <p:nvSpPr>
            <p:cNvPr id="23" name="object 23"/>
            <p:cNvSpPr/>
            <p:nvPr/>
          </p:nvSpPr>
          <p:spPr>
            <a:xfrm>
              <a:off x="1013460" y="1477010"/>
              <a:ext cx="10153015" cy="4462145"/>
            </a:xfrm>
            <a:custGeom>
              <a:avLst/>
              <a:gdLst/>
              <a:ahLst/>
              <a:cxnLst/>
              <a:rect l="l" t="t" r="r" b="b"/>
              <a:pathLst>
                <a:path w="10153015" h="4462145">
                  <a:moveTo>
                    <a:pt x="54483" y="4391952"/>
                  </a:moveTo>
                  <a:lnTo>
                    <a:pt x="0" y="4457446"/>
                  </a:lnTo>
                  <a:lnTo>
                    <a:pt x="85090" y="4461725"/>
                  </a:lnTo>
                  <a:lnTo>
                    <a:pt x="74594" y="4437799"/>
                  </a:lnTo>
                  <a:lnTo>
                    <a:pt x="60591" y="4437799"/>
                  </a:lnTo>
                  <a:lnTo>
                    <a:pt x="55486" y="4426178"/>
                  </a:lnTo>
                  <a:lnTo>
                    <a:pt x="67236" y="4421025"/>
                  </a:lnTo>
                  <a:lnTo>
                    <a:pt x="54483" y="4391952"/>
                  </a:lnTo>
                  <a:close/>
                </a:path>
                <a:path w="10153015" h="4462145">
                  <a:moveTo>
                    <a:pt x="67236" y="4421025"/>
                  </a:moveTo>
                  <a:lnTo>
                    <a:pt x="55486" y="4426178"/>
                  </a:lnTo>
                  <a:lnTo>
                    <a:pt x="60591" y="4437799"/>
                  </a:lnTo>
                  <a:lnTo>
                    <a:pt x="72334" y="4432648"/>
                  </a:lnTo>
                  <a:lnTo>
                    <a:pt x="67236" y="4421025"/>
                  </a:lnTo>
                  <a:close/>
                </a:path>
                <a:path w="10153015" h="4462145">
                  <a:moveTo>
                    <a:pt x="72334" y="4432648"/>
                  </a:moveTo>
                  <a:lnTo>
                    <a:pt x="60591" y="4437799"/>
                  </a:lnTo>
                  <a:lnTo>
                    <a:pt x="74594" y="4437799"/>
                  </a:lnTo>
                  <a:lnTo>
                    <a:pt x="72334" y="4432648"/>
                  </a:lnTo>
                  <a:close/>
                </a:path>
                <a:path w="10153015" h="4462145">
                  <a:moveTo>
                    <a:pt x="10080551" y="29104"/>
                  </a:moveTo>
                  <a:lnTo>
                    <a:pt x="67236" y="4421025"/>
                  </a:lnTo>
                  <a:lnTo>
                    <a:pt x="72334" y="4432648"/>
                  </a:lnTo>
                  <a:lnTo>
                    <a:pt x="10085638" y="40714"/>
                  </a:lnTo>
                  <a:lnTo>
                    <a:pt x="10080551" y="29104"/>
                  </a:lnTo>
                  <a:close/>
                </a:path>
                <a:path w="10153015" h="4462145">
                  <a:moveTo>
                    <a:pt x="10136521" y="24002"/>
                  </a:moveTo>
                  <a:lnTo>
                    <a:pt x="10092182" y="24002"/>
                  </a:lnTo>
                  <a:lnTo>
                    <a:pt x="10097389" y="35560"/>
                  </a:lnTo>
                  <a:lnTo>
                    <a:pt x="10085638" y="40714"/>
                  </a:lnTo>
                  <a:lnTo>
                    <a:pt x="10098405" y="69850"/>
                  </a:lnTo>
                  <a:lnTo>
                    <a:pt x="10136521" y="24002"/>
                  </a:lnTo>
                  <a:close/>
                </a:path>
                <a:path w="10153015" h="4462145">
                  <a:moveTo>
                    <a:pt x="10092182" y="24002"/>
                  </a:moveTo>
                  <a:lnTo>
                    <a:pt x="10080551" y="29104"/>
                  </a:lnTo>
                  <a:lnTo>
                    <a:pt x="10085638" y="40714"/>
                  </a:lnTo>
                  <a:lnTo>
                    <a:pt x="10097389" y="35560"/>
                  </a:lnTo>
                  <a:lnTo>
                    <a:pt x="10092182" y="24002"/>
                  </a:lnTo>
                  <a:close/>
                </a:path>
                <a:path w="10153015" h="4462145">
                  <a:moveTo>
                    <a:pt x="10067798" y="0"/>
                  </a:moveTo>
                  <a:lnTo>
                    <a:pt x="10080551" y="29104"/>
                  </a:lnTo>
                  <a:lnTo>
                    <a:pt x="10092182" y="24002"/>
                  </a:lnTo>
                  <a:lnTo>
                    <a:pt x="10136521" y="24002"/>
                  </a:lnTo>
                  <a:lnTo>
                    <a:pt x="10152888" y="4317"/>
                  </a:lnTo>
                  <a:lnTo>
                    <a:pt x="10067798"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4" name="object 24"/>
            <p:cNvPicPr/>
            <p:nvPr/>
          </p:nvPicPr>
          <p:blipFill>
            <a:blip r:embed="rId7" cstate="print"/>
            <a:stretch>
              <a:fillRect/>
            </a:stretch>
          </p:blipFill>
          <p:spPr>
            <a:xfrm>
              <a:off x="1184148" y="3291839"/>
              <a:ext cx="1495043" cy="1495044"/>
            </a:xfrm>
            <a:prstGeom prst="rect">
              <a:avLst/>
            </a:prstGeom>
          </p:spPr>
        </p:pic>
        <p:pic>
          <p:nvPicPr>
            <p:cNvPr id="25" name="object 25"/>
            <p:cNvPicPr/>
            <p:nvPr/>
          </p:nvPicPr>
          <p:blipFill>
            <a:blip r:embed="rId8" cstate="print"/>
            <a:stretch>
              <a:fillRect/>
            </a:stretch>
          </p:blipFill>
          <p:spPr>
            <a:xfrm>
              <a:off x="6289548" y="2659380"/>
              <a:ext cx="352044" cy="352044"/>
            </a:xfrm>
            <a:prstGeom prst="rect">
              <a:avLst/>
            </a:prstGeom>
          </p:spPr>
        </p:pic>
        <p:sp>
          <p:nvSpPr>
            <p:cNvPr id="26" name="object 26"/>
            <p:cNvSpPr/>
            <p:nvPr/>
          </p:nvSpPr>
          <p:spPr>
            <a:xfrm>
              <a:off x="8519922" y="2504694"/>
              <a:ext cx="137160" cy="224154"/>
            </a:xfrm>
            <a:custGeom>
              <a:avLst/>
              <a:gdLst/>
              <a:ahLst/>
              <a:cxnLst/>
              <a:rect l="l" t="t" r="r" b="b"/>
              <a:pathLst>
                <a:path w="137159" h="224155">
                  <a:moveTo>
                    <a:pt x="137159" y="0"/>
                  </a:moveTo>
                  <a:lnTo>
                    <a:pt x="0" y="0"/>
                  </a:lnTo>
                  <a:lnTo>
                    <a:pt x="0" y="224027"/>
                  </a:lnTo>
                  <a:lnTo>
                    <a:pt x="137159" y="224027"/>
                  </a:lnTo>
                  <a:lnTo>
                    <a:pt x="137159"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7"/>
            <p:cNvSpPr/>
            <p:nvPr/>
          </p:nvSpPr>
          <p:spPr>
            <a:xfrm>
              <a:off x="8519922" y="2504694"/>
              <a:ext cx="137160" cy="224154"/>
            </a:xfrm>
            <a:custGeom>
              <a:avLst/>
              <a:gdLst/>
              <a:ahLst/>
              <a:cxnLst/>
              <a:rect l="l" t="t" r="r" b="b"/>
              <a:pathLst>
                <a:path w="137159" h="224155">
                  <a:moveTo>
                    <a:pt x="0" y="224027"/>
                  </a:moveTo>
                  <a:lnTo>
                    <a:pt x="137159" y="224027"/>
                  </a:lnTo>
                  <a:lnTo>
                    <a:pt x="137159" y="0"/>
                  </a:lnTo>
                  <a:lnTo>
                    <a:pt x="0" y="0"/>
                  </a:lnTo>
                  <a:lnTo>
                    <a:pt x="0" y="224027"/>
                  </a:lnTo>
                  <a:close/>
                </a:path>
              </a:pathLst>
            </a:custGeom>
            <a:ln w="254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8"/>
            <p:cNvSpPr/>
            <p:nvPr/>
          </p:nvSpPr>
          <p:spPr>
            <a:xfrm>
              <a:off x="8351774" y="2354834"/>
              <a:ext cx="474980" cy="626110"/>
            </a:xfrm>
            <a:custGeom>
              <a:avLst/>
              <a:gdLst/>
              <a:ahLst/>
              <a:cxnLst/>
              <a:rect l="l" t="t" r="r" b="b"/>
              <a:pathLst>
                <a:path w="474979" h="626110">
                  <a:moveTo>
                    <a:pt x="0" y="107187"/>
                  </a:moveTo>
                  <a:lnTo>
                    <a:pt x="42126" y="124865"/>
                  </a:lnTo>
                  <a:lnTo>
                    <a:pt x="79568" y="152766"/>
                  </a:lnTo>
                  <a:lnTo>
                    <a:pt x="111014" y="188627"/>
                  </a:lnTo>
                  <a:lnTo>
                    <a:pt x="135153" y="230184"/>
                  </a:lnTo>
                  <a:lnTo>
                    <a:pt x="150674" y="275174"/>
                  </a:lnTo>
                  <a:lnTo>
                    <a:pt x="156267" y="321332"/>
                  </a:lnTo>
                  <a:lnTo>
                    <a:pt x="150622" y="366394"/>
                  </a:lnTo>
                  <a:lnTo>
                    <a:pt x="144982" y="411464"/>
                  </a:lnTo>
                  <a:lnTo>
                    <a:pt x="150591" y="457638"/>
                  </a:lnTo>
                  <a:lnTo>
                    <a:pt x="166130" y="502645"/>
                  </a:lnTo>
                  <a:lnTo>
                    <a:pt x="190283" y="544215"/>
                  </a:lnTo>
                  <a:lnTo>
                    <a:pt x="221730" y="580078"/>
                  </a:lnTo>
                  <a:lnTo>
                    <a:pt x="259157" y="607964"/>
                  </a:lnTo>
                  <a:lnTo>
                    <a:pt x="301244" y="625601"/>
                  </a:lnTo>
                </a:path>
                <a:path w="474979" h="626110">
                  <a:moveTo>
                    <a:pt x="173354" y="0"/>
                  </a:moveTo>
                  <a:lnTo>
                    <a:pt x="215441" y="17677"/>
                  </a:lnTo>
                  <a:lnTo>
                    <a:pt x="252865" y="45578"/>
                  </a:lnTo>
                  <a:lnTo>
                    <a:pt x="284305" y="81439"/>
                  </a:lnTo>
                  <a:lnTo>
                    <a:pt x="308444" y="122996"/>
                  </a:lnTo>
                  <a:lnTo>
                    <a:pt x="323961" y="167986"/>
                  </a:lnTo>
                  <a:lnTo>
                    <a:pt x="329536" y="214144"/>
                  </a:lnTo>
                  <a:lnTo>
                    <a:pt x="323850" y="259206"/>
                  </a:lnTo>
                  <a:lnTo>
                    <a:pt x="318210" y="304276"/>
                  </a:lnTo>
                  <a:lnTo>
                    <a:pt x="323819" y="350450"/>
                  </a:lnTo>
                  <a:lnTo>
                    <a:pt x="339358" y="395457"/>
                  </a:lnTo>
                  <a:lnTo>
                    <a:pt x="363511" y="437027"/>
                  </a:lnTo>
                  <a:lnTo>
                    <a:pt x="394958" y="472890"/>
                  </a:lnTo>
                  <a:lnTo>
                    <a:pt x="432385" y="500776"/>
                  </a:lnTo>
                  <a:lnTo>
                    <a:pt x="474472" y="518413"/>
                  </a:lnTo>
                </a:path>
              </a:pathLst>
            </a:custGeom>
            <a:ln w="15875">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9" name="object 29"/>
          <p:cNvSpPr txBox="1"/>
          <p:nvPr/>
        </p:nvSpPr>
        <p:spPr>
          <a:xfrm>
            <a:off x="8292210" y="4521834"/>
            <a:ext cx="3803015" cy="1611630"/>
          </a:xfrm>
          <a:prstGeom prst="rect">
            <a:avLst/>
          </a:prstGeom>
        </p:spPr>
        <p:txBody>
          <a:bodyPr vert="horz" wrap="square" lIns="0" tIns="12700" rIns="0" bIns="0" rtlCol="0">
            <a:spAutoFit/>
          </a:bodyPr>
          <a:lstStyle/>
          <a:p>
            <a:pPr marL="0" marR="493395" lvl="0" indent="0" algn="ctr"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35" normalizeH="0" baseline="0" noProof="0" dirty="0">
                <a:ln>
                  <a:noFill/>
                </a:ln>
                <a:solidFill>
                  <a:srgbClr val="FFFFFF"/>
                </a:solidFill>
                <a:effectLst/>
                <a:uLnTx/>
                <a:uFillTx/>
                <a:latin typeface="Meiryo UI"/>
                <a:cs typeface="Meiryo UI"/>
              </a:rPr>
              <a:t>火星まで</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0" marR="497205" lvl="0" indent="0" algn="ctr"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latin typeface="Meiryo UI"/>
                <a:cs typeface="Meiryo UI"/>
              </a:rPr>
              <a:t>60,000,000</a:t>
            </a:r>
            <a:r>
              <a:rPr kumimoji="0" sz="1800" b="0" i="0" u="none" strike="noStrike" kern="0" cap="none" spc="-100" normalizeH="0" baseline="0" noProof="0" dirty="0">
                <a:ln>
                  <a:noFill/>
                </a:ln>
                <a:solidFill>
                  <a:srgbClr val="FFFFFF"/>
                </a:solidFill>
                <a:effectLst/>
                <a:uLnTx/>
                <a:uFillTx/>
                <a:latin typeface="Meiryo UI"/>
                <a:cs typeface="Meiryo UI"/>
              </a:rPr>
              <a:t> </a:t>
            </a:r>
            <a:r>
              <a:rPr kumimoji="0" sz="1800" b="0" i="0" u="none" strike="noStrike" kern="0" cap="none" spc="-25" normalizeH="0" baseline="0" noProof="0" dirty="0">
                <a:ln>
                  <a:noFill/>
                </a:ln>
                <a:solidFill>
                  <a:srgbClr val="FFFFFF"/>
                </a:solidFill>
                <a:effectLst/>
                <a:uLnTx/>
                <a:uFillTx/>
                <a:latin typeface="Meiryo UI"/>
                <a:cs typeface="Meiryo UI"/>
              </a:rPr>
              <a:t>km</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0" marR="495300" lvl="0" indent="0" algn="ctr" defTabSz="914400" eaLnBrk="1" fontAlgn="auto" latinLnBrk="0" hangingPunct="1">
              <a:lnSpc>
                <a:spcPct val="10000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※最近の最接近時</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0" marR="0" lvl="0" indent="0" algn="ctr" defTabSz="914400" eaLnBrk="1" fontAlgn="auto" latinLnBrk="0" hangingPunct="1">
              <a:lnSpc>
                <a:spcPct val="100000"/>
              </a:lnSpc>
              <a:spcBef>
                <a:spcPts val="61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latin typeface="Meiryo UI"/>
                <a:cs typeface="Meiryo UI"/>
              </a:rPr>
              <a:t>(</a:t>
            </a:r>
            <a:r>
              <a:rPr kumimoji="0" sz="1800" b="0" i="0" u="none" strike="noStrike" kern="0" cap="none" spc="-30" normalizeH="0" baseline="0" noProof="0" dirty="0">
                <a:ln>
                  <a:noFill/>
                </a:ln>
                <a:solidFill>
                  <a:srgbClr val="FFFF00"/>
                </a:solidFill>
                <a:effectLst/>
                <a:uLnTx/>
                <a:uFillTx/>
                <a:latin typeface="Meiryo UI"/>
                <a:cs typeface="Meiryo UI"/>
              </a:rPr>
              <a:t>新幹線で</a:t>
            </a:r>
            <a:r>
              <a:rPr kumimoji="0" sz="1800" b="0" i="0" u="none" strike="noStrike" kern="0" cap="none" spc="-10" normalizeH="0" baseline="0" noProof="0" dirty="0">
                <a:ln>
                  <a:noFill/>
                </a:ln>
                <a:solidFill>
                  <a:srgbClr val="FFFF00"/>
                </a:solidFill>
                <a:effectLst/>
                <a:uLnTx/>
                <a:uFillTx/>
                <a:latin typeface="Meiryo UI"/>
                <a:cs typeface="Meiryo UI"/>
              </a:rPr>
              <a:t>20</a:t>
            </a:r>
            <a:r>
              <a:rPr kumimoji="0" sz="1800" b="0" i="0" u="none" strike="noStrike" kern="0" cap="none" spc="0" normalizeH="0" baseline="0" noProof="0" dirty="0">
                <a:ln>
                  <a:noFill/>
                </a:ln>
                <a:solidFill>
                  <a:srgbClr val="FFFF00"/>
                </a:solidFill>
                <a:effectLst/>
                <a:uLnTx/>
                <a:uFillTx/>
                <a:latin typeface="Meiryo UI"/>
                <a:cs typeface="Meiryo UI"/>
              </a:rPr>
              <a:t>年以上</a:t>
            </a:r>
            <a:r>
              <a:rPr kumimoji="0" sz="1800" b="0" i="0" u="none" strike="noStrike" kern="0" cap="none" spc="-50" normalizeH="0" baseline="0" noProof="0" dirty="0">
                <a:ln>
                  <a:noFill/>
                </a:ln>
                <a:solidFill>
                  <a:srgbClr val="FFFFFF"/>
                </a:solidFill>
                <a:effectLst/>
                <a:uLnTx/>
                <a:uFillTx/>
                <a:latin typeface="Meiryo UI"/>
                <a:cs typeface="Meiryo UI"/>
              </a:rPr>
              <a:t>)</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0" marR="0" lvl="0" indent="0" algn="ctr" defTabSz="914400" eaLnBrk="1" fontAlgn="auto" latinLnBrk="0" hangingPunct="1">
              <a:lnSpc>
                <a:spcPct val="100000"/>
              </a:lnSpc>
              <a:spcBef>
                <a:spcPts val="1080"/>
              </a:spcBef>
              <a:spcAft>
                <a:spcPts val="0"/>
              </a:spcAft>
              <a:buClrTx/>
              <a:buSzTx/>
              <a:buFontTx/>
              <a:buNone/>
              <a:tabLst/>
              <a:defRPr/>
            </a:pPr>
            <a:r>
              <a:rPr kumimoji="0" sz="1800" b="0" i="0" u="none" strike="noStrike" kern="0" cap="none" spc="-10" normalizeH="0" baseline="0" noProof="0" dirty="0">
                <a:ln>
                  <a:noFill/>
                </a:ln>
                <a:solidFill>
                  <a:srgbClr val="FFFFFF"/>
                </a:solidFill>
                <a:effectLst/>
                <a:uLnTx/>
                <a:uFillTx/>
                <a:latin typeface="Meiryo UI"/>
                <a:cs typeface="Meiryo UI"/>
              </a:rPr>
              <a:t>(ロケットで14,000時間（1.6年）</a:t>
            </a:r>
            <a:r>
              <a:rPr kumimoji="0" sz="1800" b="0" i="0" u="none" strike="noStrike" kern="0" cap="none" spc="-20" normalizeH="0" baseline="0" noProof="0" dirty="0">
                <a:ln>
                  <a:noFill/>
                </a:ln>
                <a:solidFill>
                  <a:srgbClr val="FFFFFF"/>
                </a:solidFill>
                <a:effectLst/>
                <a:uLnTx/>
                <a:uFillTx/>
                <a:latin typeface="Meiryo UI"/>
                <a:cs typeface="Meiryo UI"/>
              </a:rPr>
              <a:t>以上)</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grpSp>
        <p:nvGrpSpPr>
          <p:cNvPr id="30" name="object 30"/>
          <p:cNvGrpSpPr/>
          <p:nvPr/>
        </p:nvGrpSpPr>
        <p:grpSpPr>
          <a:xfrm>
            <a:off x="6269545" y="1406652"/>
            <a:ext cx="5025390" cy="2595245"/>
            <a:chOff x="6269545" y="1406652"/>
            <a:chExt cx="5025390" cy="2595245"/>
          </a:xfrm>
        </p:grpSpPr>
        <p:pic>
          <p:nvPicPr>
            <p:cNvPr id="31" name="object 31"/>
            <p:cNvPicPr/>
            <p:nvPr/>
          </p:nvPicPr>
          <p:blipFill>
            <a:blip r:embed="rId3" cstate="print"/>
            <a:stretch>
              <a:fillRect/>
            </a:stretch>
          </p:blipFill>
          <p:spPr>
            <a:xfrm>
              <a:off x="11145011" y="1406652"/>
              <a:ext cx="149351" cy="149351"/>
            </a:xfrm>
            <a:prstGeom prst="rect">
              <a:avLst/>
            </a:prstGeom>
          </p:spPr>
        </p:pic>
        <p:sp>
          <p:nvSpPr>
            <p:cNvPr id="32" name="object 32"/>
            <p:cNvSpPr/>
            <p:nvPr/>
          </p:nvSpPr>
          <p:spPr>
            <a:xfrm>
              <a:off x="10331069" y="1638300"/>
              <a:ext cx="814069" cy="1087120"/>
            </a:xfrm>
            <a:custGeom>
              <a:avLst/>
              <a:gdLst/>
              <a:ahLst/>
              <a:cxnLst/>
              <a:rect l="l" t="t" r="r" b="b"/>
              <a:pathLst>
                <a:path w="814070" h="1087120">
                  <a:moveTo>
                    <a:pt x="34035" y="1006855"/>
                  </a:moveTo>
                  <a:lnTo>
                    <a:pt x="0" y="1052829"/>
                  </a:lnTo>
                  <a:lnTo>
                    <a:pt x="45974" y="1086865"/>
                  </a:lnTo>
                  <a:lnTo>
                    <a:pt x="79882" y="1040891"/>
                  </a:lnTo>
                  <a:lnTo>
                    <a:pt x="34035" y="1006855"/>
                  </a:lnTo>
                  <a:close/>
                </a:path>
                <a:path w="814070" h="1087120">
                  <a:moveTo>
                    <a:pt x="101980" y="915035"/>
                  </a:moveTo>
                  <a:lnTo>
                    <a:pt x="67945" y="961009"/>
                  </a:lnTo>
                  <a:lnTo>
                    <a:pt x="113919" y="994917"/>
                  </a:lnTo>
                  <a:lnTo>
                    <a:pt x="147827" y="948944"/>
                  </a:lnTo>
                  <a:lnTo>
                    <a:pt x="101980" y="915035"/>
                  </a:lnTo>
                  <a:close/>
                </a:path>
                <a:path w="814070" h="1087120">
                  <a:moveTo>
                    <a:pt x="169925" y="823087"/>
                  </a:moveTo>
                  <a:lnTo>
                    <a:pt x="135889" y="869061"/>
                  </a:lnTo>
                  <a:lnTo>
                    <a:pt x="181863" y="902970"/>
                  </a:lnTo>
                  <a:lnTo>
                    <a:pt x="215773" y="857123"/>
                  </a:lnTo>
                  <a:lnTo>
                    <a:pt x="169925" y="823087"/>
                  </a:lnTo>
                  <a:close/>
                </a:path>
                <a:path w="814070" h="1087120">
                  <a:moveTo>
                    <a:pt x="237871" y="731138"/>
                  </a:moveTo>
                  <a:lnTo>
                    <a:pt x="203834" y="777113"/>
                  </a:lnTo>
                  <a:lnTo>
                    <a:pt x="249808" y="811149"/>
                  </a:lnTo>
                  <a:lnTo>
                    <a:pt x="283845" y="765175"/>
                  </a:lnTo>
                  <a:lnTo>
                    <a:pt x="237871" y="731138"/>
                  </a:lnTo>
                  <a:close/>
                </a:path>
                <a:path w="814070" h="1087120">
                  <a:moveTo>
                    <a:pt x="305815" y="639317"/>
                  </a:moveTo>
                  <a:lnTo>
                    <a:pt x="271779" y="685164"/>
                  </a:lnTo>
                  <a:lnTo>
                    <a:pt x="317753" y="719201"/>
                  </a:lnTo>
                  <a:lnTo>
                    <a:pt x="351789" y="673226"/>
                  </a:lnTo>
                  <a:lnTo>
                    <a:pt x="305815" y="639317"/>
                  </a:lnTo>
                  <a:close/>
                </a:path>
                <a:path w="814070" h="1087120">
                  <a:moveTo>
                    <a:pt x="373760" y="547370"/>
                  </a:moveTo>
                  <a:lnTo>
                    <a:pt x="339725" y="593344"/>
                  </a:lnTo>
                  <a:lnTo>
                    <a:pt x="385699" y="627252"/>
                  </a:lnTo>
                  <a:lnTo>
                    <a:pt x="419734" y="581278"/>
                  </a:lnTo>
                  <a:lnTo>
                    <a:pt x="373760" y="547370"/>
                  </a:lnTo>
                  <a:close/>
                </a:path>
                <a:path w="814070" h="1087120">
                  <a:moveTo>
                    <a:pt x="441705" y="455422"/>
                  </a:moveTo>
                  <a:lnTo>
                    <a:pt x="407670" y="501396"/>
                  </a:lnTo>
                  <a:lnTo>
                    <a:pt x="453644" y="535432"/>
                  </a:lnTo>
                  <a:lnTo>
                    <a:pt x="487679" y="489458"/>
                  </a:lnTo>
                  <a:lnTo>
                    <a:pt x="441705" y="455422"/>
                  </a:lnTo>
                  <a:close/>
                </a:path>
                <a:path w="814070" h="1087120">
                  <a:moveTo>
                    <a:pt x="509650" y="363600"/>
                  </a:moveTo>
                  <a:lnTo>
                    <a:pt x="475614" y="409448"/>
                  </a:lnTo>
                  <a:lnTo>
                    <a:pt x="521588" y="443484"/>
                  </a:lnTo>
                  <a:lnTo>
                    <a:pt x="555625" y="397510"/>
                  </a:lnTo>
                  <a:lnTo>
                    <a:pt x="509650" y="363600"/>
                  </a:lnTo>
                  <a:close/>
                </a:path>
                <a:path w="814070" h="1087120">
                  <a:moveTo>
                    <a:pt x="577596" y="271652"/>
                  </a:moveTo>
                  <a:lnTo>
                    <a:pt x="543559" y="317626"/>
                  </a:lnTo>
                  <a:lnTo>
                    <a:pt x="589533" y="351536"/>
                  </a:lnTo>
                  <a:lnTo>
                    <a:pt x="623570" y="305562"/>
                  </a:lnTo>
                  <a:lnTo>
                    <a:pt x="577596" y="271652"/>
                  </a:lnTo>
                  <a:close/>
                </a:path>
                <a:path w="814070" h="1087120">
                  <a:moveTo>
                    <a:pt x="645540" y="179704"/>
                  </a:moveTo>
                  <a:lnTo>
                    <a:pt x="611504" y="225678"/>
                  </a:lnTo>
                  <a:lnTo>
                    <a:pt x="657478" y="259714"/>
                  </a:lnTo>
                  <a:lnTo>
                    <a:pt x="691514" y="213740"/>
                  </a:lnTo>
                  <a:lnTo>
                    <a:pt x="645540" y="179704"/>
                  </a:lnTo>
                  <a:close/>
                </a:path>
                <a:path w="814070" h="1087120">
                  <a:moveTo>
                    <a:pt x="796822" y="97916"/>
                  </a:moveTo>
                  <a:lnTo>
                    <a:pt x="705992" y="97916"/>
                  </a:lnTo>
                  <a:lnTo>
                    <a:pt x="751966" y="131825"/>
                  </a:lnTo>
                  <a:lnTo>
                    <a:pt x="734970" y="154840"/>
                  </a:lnTo>
                  <a:lnTo>
                    <a:pt x="780923" y="188849"/>
                  </a:lnTo>
                  <a:lnTo>
                    <a:pt x="796822" y="97916"/>
                  </a:lnTo>
                  <a:close/>
                </a:path>
                <a:path w="814070" h="1087120">
                  <a:moveTo>
                    <a:pt x="689013" y="120827"/>
                  </a:moveTo>
                  <a:lnTo>
                    <a:pt x="679450" y="133730"/>
                  </a:lnTo>
                  <a:lnTo>
                    <a:pt x="725424" y="167766"/>
                  </a:lnTo>
                  <a:lnTo>
                    <a:pt x="734970" y="154840"/>
                  </a:lnTo>
                  <a:lnTo>
                    <a:pt x="689013" y="120827"/>
                  </a:lnTo>
                  <a:close/>
                </a:path>
                <a:path w="814070" h="1087120">
                  <a:moveTo>
                    <a:pt x="705992" y="97916"/>
                  </a:moveTo>
                  <a:lnTo>
                    <a:pt x="689013" y="120827"/>
                  </a:lnTo>
                  <a:lnTo>
                    <a:pt x="734970" y="154840"/>
                  </a:lnTo>
                  <a:lnTo>
                    <a:pt x="751966" y="131825"/>
                  </a:lnTo>
                  <a:lnTo>
                    <a:pt x="705992" y="97916"/>
                  </a:lnTo>
                  <a:close/>
                </a:path>
                <a:path w="814070" h="1087120">
                  <a:moveTo>
                    <a:pt x="813942" y="0"/>
                  </a:moveTo>
                  <a:lnTo>
                    <a:pt x="643127" y="86867"/>
                  </a:lnTo>
                  <a:lnTo>
                    <a:pt x="689013" y="120827"/>
                  </a:lnTo>
                  <a:lnTo>
                    <a:pt x="705992" y="97916"/>
                  </a:lnTo>
                  <a:lnTo>
                    <a:pt x="796822" y="97916"/>
                  </a:lnTo>
                  <a:lnTo>
                    <a:pt x="81394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3"/>
            <p:cNvSpPr/>
            <p:nvPr/>
          </p:nvSpPr>
          <p:spPr>
            <a:xfrm>
              <a:off x="6274308" y="2013204"/>
              <a:ext cx="367665" cy="822325"/>
            </a:xfrm>
            <a:custGeom>
              <a:avLst/>
              <a:gdLst/>
              <a:ahLst/>
              <a:cxnLst/>
              <a:rect l="l" t="t" r="r" b="b"/>
              <a:pathLst>
                <a:path w="367665" h="822325">
                  <a:moveTo>
                    <a:pt x="0" y="0"/>
                  </a:moveTo>
                  <a:lnTo>
                    <a:pt x="0" y="822198"/>
                  </a:lnTo>
                </a:path>
                <a:path w="367665" h="822325">
                  <a:moveTo>
                    <a:pt x="367284" y="0"/>
                  </a:moveTo>
                  <a:lnTo>
                    <a:pt x="367284" y="822198"/>
                  </a:lnTo>
                </a:path>
              </a:pathLst>
            </a:custGeom>
            <a:ln w="9525">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4"/>
            <p:cNvSpPr/>
            <p:nvPr/>
          </p:nvSpPr>
          <p:spPr>
            <a:xfrm>
              <a:off x="6281928" y="2028444"/>
              <a:ext cx="360045" cy="76200"/>
            </a:xfrm>
            <a:custGeom>
              <a:avLst/>
              <a:gdLst/>
              <a:ahLst/>
              <a:cxnLst/>
              <a:rect l="l" t="t" r="r" b="b"/>
              <a:pathLst>
                <a:path w="360045" h="76200">
                  <a:moveTo>
                    <a:pt x="76200" y="0"/>
                  </a:moveTo>
                  <a:lnTo>
                    <a:pt x="0" y="38100"/>
                  </a:lnTo>
                  <a:lnTo>
                    <a:pt x="76200" y="76200"/>
                  </a:lnTo>
                  <a:lnTo>
                    <a:pt x="76200" y="44450"/>
                  </a:lnTo>
                  <a:lnTo>
                    <a:pt x="63500" y="44450"/>
                  </a:lnTo>
                  <a:lnTo>
                    <a:pt x="63500" y="31750"/>
                  </a:lnTo>
                  <a:lnTo>
                    <a:pt x="76200" y="31750"/>
                  </a:lnTo>
                  <a:lnTo>
                    <a:pt x="76200" y="0"/>
                  </a:lnTo>
                  <a:close/>
                </a:path>
                <a:path w="360045" h="76200">
                  <a:moveTo>
                    <a:pt x="283845" y="0"/>
                  </a:moveTo>
                  <a:lnTo>
                    <a:pt x="283845" y="76200"/>
                  </a:lnTo>
                  <a:lnTo>
                    <a:pt x="347345" y="44450"/>
                  </a:lnTo>
                  <a:lnTo>
                    <a:pt x="296545" y="44450"/>
                  </a:lnTo>
                  <a:lnTo>
                    <a:pt x="296545" y="31750"/>
                  </a:lnTo>
                  <a:lnTo>
                    <a:pt x="347345" y="31750"/>
                  </a:lnTo>
                  <a:lnTo>
                    <a:pt x="283845" y="0"/>
                  </a:lnTo>
                  <a:close/>
                </a:path>
                <a:path w="360045" h="76200">
                  <a:moveTo>
                    <a:pt x="76200" y="31750"/>
                  </a:moveTo>
                  <a:lnTo>
                    <a:pt x="63500" y="31750"/>
                  </a:lnTo>
                  <a:lnTo>
                    <a:pt x="63500" y="44450"/>
                  </a:lnTo>
                  <a:lnTo>
                    <a:pt x="76200" y="44450"/>
                  </a:lnTo>
                  <a:lnTo>
                    <a:pt x="76200" y="31750"/>
                  </a:lnTo>
                  <a:close/>
                </a:path>
                <a:path w="360045" h="76200">
                  <a:moveTo>
                    <a:pt x="283845" y="31750"/>
                  </a:moveTo>
                  <a:lnTo>
                    <a:pt x="76200" y="31750"/>
                  </a:lnTo>
                  <a:lnTo>
                    <a:pt x="76200" y="44450"/>
                  </a:lnTo>
                  <a:lnTo>
                    <a:pt x="283845" y="44450"/>
                  </a:lnTo>
                  <a:lnTo>
                    <a:pt x="283845" y="31750"/>
                  </a:lnTo>
                  <a:close/>
                </a:path>
                <a:path w="360045" h="76200">
                  <a:moveTo>
                    <a:pt x="347345" y="31750"/>
                  </a:moveTo>
                  <a:lnTo>
                    <a:pt x="296545" y="31750"/>
                  </a:lnTo>
                  <a:lnTo>
                    <a:pt x="296545" y="44450"/>
                  </a:lnTo>
                  <a:lnTo>
                    <a:pt x="347345" y="44450"/>
                  </a:lnTo>
                  <a:lnTo>
                    <a:pt x="360045" y="38100"/>
                  </a:lnTo>
                  <a:lnTo>
                    <a:pt x="347345" y="3175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5"/>
            <p:cNvSpPr/>
            <p:nvPr/>
          </p:nvSpPr>
          <p:spPr>
            <a:xfrm>
              <a:off x="9427464" y="3188208"/>
              <a:ext cx="1018540" cy="814069"/>
            </a:xfrm>
            <a:custGeom>
              <a:avLst/>
              <a:gdLst/>
              <a:ahLst/>
              <a:cxnLst/>
              <a:rect l="l" t="t" r="r" b="b"/>
              <a:pathLst>
                <a:path w="1018540" h="814070">
                  <a:moveTo>
                    <a:pt x="0" y="0"/>
                  </a:moveTo>
                  <a:lnTo>
                    <a:pt x="0" y="813561"/>
                  </a:lnTo>
                </a:path>
                <a:path w="1018540" h="814070">
                  <a:moveTo>
                    <a:pt x="1018031" y="0"/>
                  </a:moveTo>
                  <a:lnTo>
                    <a:pt x="1018031" y="813561"/>
                  </a:lnTo>
                </a:path>
              </a:pathLst>
            </a:custGeom>
            <a:ln w="9525">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6"/>
            <p:cNvSpPr/>
            <p:nvPr/>
          </p:nvSpPr>
          <p:spPr>
            <a:xfrm>
              <a:off x="9435084" y="3870959"/>
              <a:ext cx="1010285" cy="76200"/>
            </a:xfrm>
            <a:custGeom>
              <a:avLst/>
              <a:gdLst/>
              <a:ahLst/>
              <a:cxnLst/>
              <a:rect l="l" t="t" r="r" b="b"/>
              <a:pathLst>
                <a:path w="1010284" h="76200">
                  <a:moveTo>
                    <a:pt x="76200" y="0"/>
                  </a:moveTo>
                  <a:lnTo>
                    <a:pt x="0" y="38100"/>
                  </a:lnTo>
                  <a:lnTo>
                    <a:pt x="76200" y="76200"/>
                  </a:lnTo>
                  <a:lnTo>
                    <a:pt x="76200" y="44450"/>
                  </a:lnTo>
                  <a:lnTo>
                    <a:pt x="63500" y="44450"/>
                  </a:lnTo>
                  <a:lnTo>
                    <a:pt x="63500" y="31750"/>
                  </a:lnTo>
                  <a:lnTo>
                    <a:pt x="76200" y="31750"/>
                  </a:lnTo>
                  <a:lnTo>
                    <a:pt x="76200" y="0"/>
                  </a:lnTo>
                  <a:close/>
                </a:path>
                <a:path w="1010284" h="76200">
                  <a:moveTo>
                    <a:pt x="933831" y="0"/>
                  </a:moveTo>
                  <a:lnTo>
                    <a:pt x="933831" y="76200"/>
                  </a:lnTo>
                  <a:lnTo>
                    <a:pt x="997331" y="44450"/>
                  </a:lnTo>
                  <a:lnTo>
                    <a:pt x="946531" y="44450"/>
                  </a:lnTo>
                  <a:lnTo>
                    <a:pt x="946531" y="31750"/>
                  </a:lnTo>
                  <a:lnTo>
                    <a:pt x="997331" y="31750"/>
                  </a:lnTo>
                  <a:lnTo>
                    <a:pt x="933831" y="0"/>
                  </a:lnTo>
                  <a:close/>
                </a:path>
                <a:path w="1010284" h="76200">
                  <a:moveTo>
                    <a:pt x="76200" y="31750"/>
                  </a:moveTo>
                  <a:lnTo>
                    <a:pt x="63500" y="31750"/>
                  </a:lnTo>
                  <a:lnTo>
                    <a:pt x="63500" y="44450"/>
                  </a:lnTo>
                  <a:lnTo>
                    <a:pt x="76200" y="44450"/>
                  </a:lnTo>
                  <a:lnTo>
                    <a:pt x="76200" y="31750"/>
                  </a:lnTo>
                  <a:close/>
                </a:path>
                <a:path w="1010284" h="76200">
                  <a:moveTo>
                    <a:pt x="933831" y="31750"/>
                  </a:moveTo>
                  <a:lnTo>
                    <a:pt x="76200" y="31750"/>
                  </a:lnTo>
                  <a:lnTo>
                    <a:pt x="76200" y="44450"/>
                  </a:lnTo>
                  <a:lnTo>
                    <a:pt x="933831" y="44450"/>
                  </a:lnTo>
                  <a:lnTo>
                    <a:pt x="933831" y="31750"/>
                  </a:lnTo>
                  <a:close/>
                </a:path>
                <a:path w="1010284" h="76200">
                  <a:moveTo>
                    <a:pt x="997331" y="31750"/>
                  </a:moveTo>
                  <a:lnTo>
                    <a:pt x="946531" y="31750"/>
                  </a:lnTo>
                  <a:lnTo>
                    <a:pt x="946531" y="44450"/>
                  </a:lnTo>
                  <a:lnTo>
                    <a:pt x="997331" y="44450"/>
                  </a:lnTo>
                  <a:lnTo>
                    <a:pt x="1010031" y="38100"/>
                  </a:lnTo>
                  <a:lnTo>
                    <a:pt x="997331" y="3175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7" name="object 37"/>
          <p:cNvSpPr txBox="1"/>
          <p:nvPr/>
        </p:nvSpPr>
        <p:spPr>
          <a:xfrm>
            <a:off x="4190238" y="1666747"/>
            <a:ext cx="272669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10" normalizeH="0" baseline="0" noProof="0" dirty="0">
                <a:ln>
                  <a:noFill/>
                </a:ln>
                <a:solidFill>
                  <a:srgbClr val="FFFFFF"/>
                </a:solidFill>
                <a:effectLst/>
                <a:uLnTx/>
                <a:uFillTx/>
                <a:latin typeface="Meiryo UI"/>
                <a:cs typeface="Meiryo UI"/>
              </a:rPr>
              <a:t>3,500km（</a:t>
            </a:r>
            <a:r>
              <a:rPr kumimoji="0" sz="1800" b="0" i="0" u="none" strike="noStrike" kern="0" cap="none" spc="-30" normalizeH="0" baseline="0" noProof="0" dirty="0">
                <a:ln>
                  <a:noFill/>
                </a:ln>
                <a:solidFill>
                  <a:srgbClr val="FFFFFF"/>
                </a:solidFill>
                <a:effectLst/>
                <a:uLnTx/>
                <a:uFillTx/>
                <a:latin typeface="Meiryo UI"/>
                <a:cs typeface="Meiryo UI"/>
              </a:rPr>
              <a:t>地球の約</a:t>
            </a:r>
            <a:r>
              <a:rPr kumimoji="0" sz="1800" b="0" i="0" u="none" strike="noStrike" kern="0" cap="none" spc="-20" normalizeH="0" baseline="0" noProof="0" dirty="0">
                <a:ln>
                  <a:noFill/>
                </a:ln>
                <a:solidFill>
                  <a:srgbClr val="FFFFFF"/>
                </a:solidFill>
                <a:effectLst/>
                <a:uLnTx/>
                <a:uFillTx/>
                <a:latin typeface="Meiryo UI"/>
                <a:cs typeface="Meiryo UI"/>
              </a:rPr>
              <a:t>1/4）</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sp>
        <p:nvSpPr>
          <p:cNvPr id="38" name="object 38"/>
          <p:cNvSpPr txBox="1"/>
          <p:nvPr/>
        </p:nvSpPr>
        <p:spPr>
          <a:xfrm>
            <a:off x="9384538" y="3958844"/>
            <a:ext cx="2804795"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10" normalizeH="0" baseline="0" noProof="0" dirty="0">
                <a:ln>
                  <a:noFill/>
                </a:ln>
                <a:solidFill>
                  <a:srgbClr val="FFFFFF"/>
                </a:solidFill>
                <a:effectLst/>
                <a:uLnTx/>
                <a:uFillTx/>
                <a:latin typeface="Meiryo UI"/>
                <a:cs typeface="Meiryo UI"/>
              </a:rPr>
              <a:t>6,800km（</a:t>
            </a:r>
            <a:r>
              <a:rPr kumimoji="0" sz="1800" b="0" i="0" u="none" strike="noStrike" kern="0" cap="none" spc="-25" normalizeH="0" baseline="0" noProof="0" dirty="0">
                <a:ln>
                  <a:noFill/>
                </a:ln>
                <a:solidFill>
                  <a:srgbClr val="FFFFFF"/>
                </a:solidFill>
                <a:effectLst/>
                <a:uLnTx/>
                <a:uFillTx/>
                <a:latin typeface="Meiryo UI"/>
                <a:cs typeface="Meiryo UI"/>
              </a:rPr>
              <a:t>地球の約半分</a:t>
            </a:r>
            <a:r>
              <a:rPr kumimoji="0" sz="1800" b="0" i="0" u="none" strike="noStrike" kern="0" cap="none" spc="-50" normalizeH="0" baseline="0" noProof="0" dirty="0">
                <a:ln>
                  <a:noFill/>
                </a:ln>
                <a:solidFill>
                  <a:srgbClr val="FFFFFF"/>
                </a:solidFill>
                <a:effectLst/>
                <a:uLnTx/>
                <a:uFillTx/>
                <a:latin typeface="Meiryo UI"/>
                <a:cs typeface="Meiryo UI"/>
              </a:rPr>
              <a:t>）</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sp>
        <p:nvSpPr>
          <p:cNvPr id="39" name="object 39"/>
          <p:cNvSpPr txBox="1"/>
          <p:nvPr/>
        </p:nvSpPr>
        <p:spPr>
          <a:xfrm>
            <a:off x="36576" y="894588"/>
            <a:ext cx="3706495" cy="1755775"/>
          </a:xfrm>
          <a:prstGeom prst="rect">
            <a:avLst/>
          </a:prstGeom>
          <a:ln w="9525">
            <a:solidFill>
              <a:srgbClr val="FFFF00"/>
            </a:solidFill>
          </a:ln>
        </p:spPr>
        <p:txBody>
          <a:bodyPr vert="horz" wrap="square" lIns="0" tIns="46355" rIns="0" bIns="0" rtlCol="0">
            <a:spAutoFit/>
          </a:bodyPr>
          <a:lstStyle/>
          <a:p>
            <a:pPr marL="90805" marR="229235" lvl="0" indent="0" defTabSz="914400" eaLnBrk="1" fontAlgn="auto" latinLnBrk="0" hangingPunct="1">
              <a:lnSpc>
                <a:spcPct val="100000"/>
              </a:lnSpc>
              <a:spcBef>
                <a:spcPts val="365"/>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地球の大きさを</a:t>
            </a:r>
            <a:r>
              <a:rPr kumimoji="0" sz="1800" b="0" i="0" u="none" strike="noStrike" kern="0" cap="none" spc="-10" normalizeH="0" baseline="0" noProof="0" dirty="0">
                <a:ln>
                  <a:noFill/>
                </a:ln>
                <a:solidFill>
                  <a:srgbClr val="FFFFFF"/>
                </a:solidFill>
                <a:effectLst/>
                <a:uLnTx/>
                <a:uFillTx/>
                <a:latin typeface="Meiryo UI"/>
                <a:cs typeface="Meiryo UI"/>
              </a:rPr>
              <a:t>4cm（</a:t>
            </a:r>
            <a:r>
              <a:rPr kumimoji="0" sz="1800" b="0" i="0" u="none" strike="noStrike" kern="0" cap="none" spc="0" normalizeH="0" baseline="0" noProof="0" dirty="0">
                <a:ln>
                  <a:noFill/>
                </a:ln>
                <a:solidFill>
                  <a:srgbClr val="FFFFFF"/>
                </a:solidFill>
                <a:effectLst/>
                <a:uLnTx/>
                <a:uFillTx/>
                <a:latin typeface="Meiryo UI"/>
                <a:cs typeface="Meiryo UI"/>
              </a:rPr>
              <a:t>ピンポン玉）</a:t>
            </a:r>
            <a:r>
              <a:rPr kumimoji="0" sz="1800" b="0" i="0" u="none" strike="noStrike" kern="0" cap="none" spc="-50" normalizeH="0" baseline="0" noProof="0" dirty="0">
                <a:ln>
                  <a:noFill/>
                </a:ln>
                <a:solidFill>
                  <a:srgbClr val="FFFFFF"/>
                </a:solidFill>
                <a:effectLst/>
                <a:uLnTx/>
                <a:uFillTx/>
                <a:latin typeface="Meiryo UI"/>
                <a:cs typeface="Meiryo UI"/>
              </a:rPr>
              <a:t>と</a:t>
            </a:r>
            <a:r>
              <a:rPr kumimoji="0" sz="1800" b="0" i="0" u="none" strike="noStrike" kern="0" cap="none" spc="-35" normalizeH="0" baseline="0" noProof="0" dirty="0">
                <a:ln>
                  <a:noFill/>
                </a:ln>
                <a:solidFill>
                  <a:srgbClr val="FFFFFF"/>
                </a:solidFill>
                <a:effectLst/>
                <a:uLnTx/>
                <a:uFillTx/>
                <a:latin typeface="Meiryo UI"/>
                <a:cs typeface="Meiryo UI"/>
              </a:rPr>
              <a:t>すると…</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357505" marR="0" lvl="0" indent="-266700" defTabSz="914400" eaLnBrk="1" fontAlgn="auto" latinLnBrk="0" hangingPunct="1">
              <a:lnSpc>
                <a:spcPct val="100000"/>
              </a:lnSpc>
              <a:spcBef>
                <a:spcPts val="0"/>
              </a:spcBef>
              <a:spcAft>
                <a:spcPts val="0"/>
              </a:spcAft>
              <a:buClrTx/>
              <a:buSzTx/>
              <a:buFontTx/>
              <a:buChar char="•"/>
              <a:tabLst>
                <a:tab pos="357505" algn="l"/>
              </a:tabLst>
              <a:defRPr/>
            </a:pPr>
            <a:r>
              <a:rPr kumimoji="0" sz="1800" b="0" i="0" u="none" strike="noStrike" kern="0" cap="none" spc="-35" normalizeH="0" baseline="0" noProof="0" dirty="0">
                <a:ln>
                  <a:noFill/>
                </a:ln>
                <a:solidFill>
                  <a:srgbClr val="FFFFFF"/>
                </a:solidFill>
                <a:effectLst/>
                <a:uLnTx/>
                <a:uFillTx/>
                <a:latin typeface="Meiryo UI"/>
                <a:cs typeface="Meiryo UI"/>
              </a:rPr>
              <a:t>月は、ビー玉くらいの大きさ</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357505" marR="0" lvl="0" indent="-266700" defTabSz="914400" eaLnBrk="1" fontAlgn="auto" latinLnBrk="0" hangingPunct="1">
              <a:lnSpc>
                <a:spcPct val="100000"/>
              </a:lnSpc>
              <a:spcBef>
                <a:spcPts val="5"/>
              </a:spcBef>
              <a:spcAft>
                <a:spcPts val="0"/>
              </a:spcAft>
              <a:buClrTx/>
              <a:buSzTx/>
              <a:buFontTx/>
              <a:buChar char="•"/>
              <a:tabLst>
                <a:tab pos="357505" algn="l"/>
              </a:tabLst>
              <a:defRPr/>
            </a:pPr>
            <a:r>
              <a:rPr kumimoji="0" sz="1800" b="0" i="0" u="none" strike="noStrike" kern="0" cap="none" spc="-20" normalizeH="0" baseline="0" noProof="0" dirty="0">
                <a:ln>
                  <a:noFill/>
                </a:ln>
                <a:solidFill>
                  <a:srgbClr val="FFFFFF"/>
                </a:solidFill>
                <a:effectLst/>
                <a:uLnTx/>
                <a:uFillTx/>
                <a:latin typeface="Meiryo UI"/>
                <a:cs typeface="Meiryo UI"/>
              </a:rPr>
              <a:t>距離は、</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395605"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25" normalizeH="0" baseline="0" noProof="0" dirty="0">
                <a:ln>
                  <a:noFill/>
                </a:ln>
                <a:solidFill>
                  <a:srgbClr val="FFFFFF"/>
                </a:solidFill>
                <a:effectLst/>
                <a:uLnTx/>
                <a:uFillTx/>
                <a:latin typeface="Meiryo UI"/>
                <a:cs typeface="Meiryo UI"/>
              </a:rPr>
              <a:t>月までおよそ1m</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395605"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火星までおよそ</a:t>
            </a:r>
            <a:r>
              <a:rPr kumimoji="0" sz="1800" b="0" i="0" u="none" strike="noStrike" kern="0" cap="none" spc="-20" normalizeH="0" baseline="0" noProof="0" dirty="0">
                <a:ln>
                  <a:noFill/>
                </a:ln>
                <a:solidFill>
                  <a:srgbClr val="FFFFFF"/>
                </a:solidFill>
                <a:effectLst/>
                <a:uLnTx/>
                <a:uFillTx/>
                <a:latin typeface="Meiryo UI"/>
                <a:cs typeface="Meiryo UI"/>
              </a:rPr>
              <a:t>200m</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sp>
        <p:nvSpPr>
          <p:cNvPr id="40" name="object 40"/>
          <p:cNvSpPr txBox="1"/>
          <p:nvPr/>
        </p:nvSpPr>
        <p:spPr>
          <a:xfrm>
            <a:off x="214071" y="2814320"/>
            <a:ext cx="3335020" cy="848360"/>
          </a:xfrm>
          <a:prstGeom prst="rect">
            <a:avLst/>
          </a:prstGeom>
        </p:spPr>
        <p:txBody>
          <a:bodyPr vert="horz" wrap="square" lIns="0" tIns="12700" rIns="0" bIns="0" rtlCol="0">
            <a:spAutoFit/>
          </a:bodyPr>
          <a:lstStyle/>
          <a:p>
            <a:pPr marL="45720" marR="0" lvl="0" indent="0" defTabSz="914400" eaLnBrk="1" fontAlgn="auto" latinLnBrk="0" hangingPunct="1">
              <a:lnSpc>
                <a:spcPct val="100000"/>
              </a:lnSpc>
              <a:spcBef>
                <a:spcPts val="100"/>
              </a:spcBef>
              <a:spcAft>
                <a:spcPts val="0"/>
              </a:spcAft>
              <a:buClrTx/>
              <a:buSzTx/>
              <a:buFontTx/>
              <a:buNone/>
              <a:tabLst/>
              <a:defRPr/>
            </a:pPr>
            <a:r>
              <a:rPr kumimoji="0" sz="1800" b="0" i="0" u="none" strike="noStrike" kern="0" cap="none" spc="-30" normalizeH="0" baseline="0" noProof="0" dirty="0">
                <a:ln>
                  <a:noFill/>
                </a:ln>
                <a:solidFill>
                  <a:srgbClr val="FFFFFF"/>
                </a:solidFill>
                <a:effectLst/>
                <a:uLnTx/>
                <a:uFillTx/>
                <a:latin typeface="Meiryo UI"/>
                <a:cs typeface="Meiryo UI"/>
              </a:rPr>
              <a:t>国際宇宙ステーション</a:t>
            </a:r>
            <a:r>
              <a:rPr kumimoji="0" sz="1800" b="0" i="0" u="none" strike="noStrike" kern="0" cap="none" spc="-10" normalizeH="0" baseline="0" noProof="0" dirty="0">
                <a:ln>
                  <a:noFill/>
                </a:ln>
                <a:solidFill>
                  <a:srgbClr val="FFFFFF"/>
                </a:solidFill>
                <a:effectLst/>
                <a:uLnTx/>
                <a:uFillTx/>
                <a:latin typeface="Meiryo UI"/>
                <a:cs typeface="Meiryo UI"/>
              </a:rPr>
              <a:t>（ISS)</a:t>
            </a:r>
            <a:r>
              <a:rPr kumimoji="0" sz="1800" b="0" i="0" u="none" strike="noStrike" kern="0" cap="none" spc="-35" normalizeH="0" baseline="0" noProof="0" dirty="0">
                <a:ln>
                  <a:noFill/>
                </a:ln>
                <a:solidFill>
                  <a:srgbClr val="FFFFFF"/>
                </a:solidFill>
                <a:effectLst/>
                <a:uLnTx/>
                <a:uFillTx/>
                <a:latin typeface="Meiryo UI"/>
                <a:cs typeface="Meiryo UI"/>
              </a:rPr>
              <a:t>の高度</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1270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latin typeface="Meiryo UI"/>
                <a:cs typeface="Meiryo UI"/>
              </a:rPr>
              <a:t>360</a:t>
            </a:r>
            <a:r>
              <a:rPr kumimoji="0" sz="1800" b="0" i="0" u="none" strike="noStrike" kern="0" cap="none" spc="-40" normalizeH="0" baseline="0" noProof="0" dirty="0">
                <a:ln>
                  <a:noFill/>
                </a:ln>
                <a:solidFill>
                  <a:srgbClr val="FFFFFF"/>
                </a:solidFill>
                <a:effectLst/>
                <a:uLnTx/>
                <a:uFillTx/>
                <a:latin typeface="Meiryo UI"/>
                <a:cs typeface="Meiryo UI"/>
              </a:rPr>
              <a:t> </a:t>
            </a:r>
            <a:r>
              <a:rPr kumimoji="0" sz="1800" b="0" i="0" u="none" strike="noStrike" kern="0" cap="none" spc="-25" normalizeH="0" baseline="0" noProof="0" dirty="0">
                <a:ln>
                  <a:noFill/>
                </a:ln>
                <a:solidFill>
                  <a:srgbClr val="FFFFFF"/>
                </a:solidFill>
                <a:effectLst/>
                <a:uLnTx/>
                <a:uFillTx/>
                <a:latin typeface="Meiryo UI"/>
                <a:cs typeface="Meiryo UI"/>
              </a:rPr>
              <a:t>km</a:t>
            </a:r>
            <a:endParaRPr kumimoji="0" sz="1800" b="0" i="0" u="none" strike="noStrike" kern="0" cap="none" spc="0" normalizeH="0" baseline="0" noProof="0">
              <a:ln>
                <a:noFill/>
              </a:ln>
              <a:solidFill>
                <a:sysClr val="windowText" lastClr="000000"/>
              </a:solidFill>
              <a:effectLst/>
              <a:uLnTx/>
              <a:uFillTx/>
              <a:latin typeface="Meiryo UI"/>
              <a:cs typeface="Meiryo UI"/>
            </a:endParaRPr>
          </a:p>
          <a:p>
            <a:pPr marL="1270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latin typeface="Meiryo UI"/>
                <a:cs typeface="Meiryo UI"/>
              </a:rPr>
              <a:t>（</a:t>
            </a:r>
            <a:r>
              <a:rPr kumimoji="0" sz="1800" b="0" i="0" u="none" strike="noStrike" kern="0" cap="none" spc="-30" normalizeH="0" baseline="0" noProof="0" dirty="0">
                <a:ln>
                  <a:noFill/>
                </a:ln>
                <a:solidFill>
                  <a:srgbClr val="FFFF00"/>
                </a:solidFill>
                <a:effectLst/>
                <a:uLnTx/>
                <a:uFillTx/>
                <a:latin typeface="Meiryo UI"/>
                <a:cs typeface="Meiryo UI"/>
              </a:rPr>
              <a:t>新幹線で</a:t>
            </a:r>
            <a:r>
              <a:rPr kumimoji="0" sz="1800" b="0" i="0" u="none" strike="noStrike" kern="0" cap="none" spc="-10" normalizeH="0" baseline="0" noProof="0" dirty="0">
                <a:ln>
                  <a:noFill/>
                </a:ln>
                <a:solidFill>
                  <a:srgbClr val="FFFF00"/>
                </a:solidFill>
                <a:effectLst/>
                <a:uLnTx/>
                <a:uFillTx/>
                <a:latin typeface="Meiryo UI"/>
                <a:cs typeface="Meiryo UI"/>
              </a:rPr>
              <a:t>1</a:t>
            </a:r>
            <a:r>
              <a:rPr kumimoji="0" sz="1800" b="0" i="0" u="none" strike="noStrike" kern="0" cap="none" spc="-30" normalizeH="0" baseline="0" noProof="0" dirty="0">
                <a:ln>
                  <a:noFill/>
                </a:ln>
                <a:solidFill>
                  <a:srgbClr val="FFFF00"/>
                </a:solidFill>
                <a:effectLst/>
                <a:uLnTx/>
                <a:uFillTx/>
                <a:latin typeface="Meiryo UI"/>
                <a:cs typeface="Meiryo UI"/>
              </a:rPr>
              <a:t>時間ちょっと</a:t>
            </a:r>
            <a:r>
              <a:rPr kumimoji="0" sz="1800" b="0" i="0" u="none" strike="noStrike" kern="0" cap="none" spc="-50" normalizeH="0" baseline="0" noProof="0" dirty="0">
                <a:ln>
                  <a:noFill/>
                </a:ln>
                <a:solidFill>
                  <a:srgbClr val="FFFFFF"/>
                </a:solidFill>
                <a:effectLst/>
                <a:uLnTx/>
                <a:uFillTx/>
                <a:latin typeface="Meiryo UI"/>
                <a:cs typeface="Meiryo UI"/>
              </a:rPr>
              <a:t>）</a:t>
            </a:r>
            <a:endParaRPr kumimoji="0" sz="1800" b="0" i="0" u="none" strike="noStrike" kern="0" cap="none" spc="0" normalizeH="0" baseline="0" noProof="0">
              <a:ln>
                <a:noFill/>
              </a:ln>
              <a:solidFill>
                <a:sysClr val="windowText" lastClr="000000"/>
              </a:solidFill>
              <a:effectLst/>
              <a:uLnTx/>
              <a:uFillTx/>
              <a:latin typeface="Meiryo UI"/>
              <a:cs typeface="Meiryo UI"/>
            </a:endParaRPr>
          </a:p>
        </p:txBody>
      </p:sp>
      <p:sp>
        <p:nvSpPr>
          <p:cNvPr id="43" name="テキスト ボックス 42">
            <a:extLst>
              <a:ext uri="{FF2B5EF4-FFF2-40B4-BE49-F238E27FC236}">
                <a16:creationId xmlns:a16="http://schemas.microsoft.com/office/drawing/2014/main" id="{0A7CC8DD-EA78-DDC2-82EA-AB0A516CBE7D}"/>
              </a:ext>
            </a:extLst>
          </p:cNvPr>
          <p:cNvSpPr txBox="1"/>
          <p:nvPr/>
        </p:nvSpPr>
        <p:spPr>
          <a:xfrm>
            <a:off x="0" y="26415"/>
            <a:ext cx="12192000" cy="707886"/>
          </a:xfrm>
          <a:prstGeom prst="rect">
            <a:avLst/>
          </a:prstGeom>
          <a:noFill/>
        </p:spPr>
        <p:txBody>
          <a:bodyPr wrap="square" rtlCol="0">
            <a:spAutoFit/>
          </a:bodyPr>
          <a:lstStyle/>
          <a:p>
            <a:pPr algn="ctr"/>
            <a:r>
              <a:rPr kumimoji="1" lang="ja-JP" altLang="en-US" sz="4000" b="1" dirty="0">
                <a:solidFill>
                  <a:schemeClr val="bg1"/>
                </a:solidFill>
                <a:latin typeface="BIZ UDP明朝 Medium" panose="02020500000000000000" pitchFamily="18" charset="-128"/>
                <a:ea typeface="BIZ UDP明朝 Medium" panose="02020500000000000000" pitchFamily="18" charset="-128"/>
              </a:rPr>
              <a:t>地球と月と火星</a:t>
            </a:r>
          </a:p>
        </p:txBody>
      </p:sp>
      <p:sp>
        <p:nvSpPr>
          <p:cNvPr id="45" name="テキスト ボックス 44">
            <a:extLst>
              <a:ext uri="{FF2B5EF4-FFF2-40B4-BE49-F238E27FC236}">
                <a16:creationId xmlns:a16="http://schemas.microsoft.com/office/drawing/2014/main" id="{4DCD897A-838A-2BA8-885D-4CE2E729D2EE}"/>
              </a:ext>
            </a:extLst>
          </p:cNvPr>
          <p:cNvSpPr txBox="1"/>
          <p:nvPr/>
        </p:nvSpPr>
        <p:spPr>
          <a:xfrm>
            <a:off x="4704904" y="4684077"/>
            <a:ext cx="3026220" cy="2062103"/>
          </a:xfrm>
          <a:prstGeom prst="rect">
            <a:avLst/>
          </a:prstGeom>
          <a:solidFill>
            <a:schemeClr val="tx1">
              <a:lumMod val="75000"/>
              <a:lumOff val="25000"/>
            </a:schemeClr>
          </a:solidFill>
          <a:ln>
            <a:solidFill>
              <a:schemeClr val="bg1"/>
            </a:solidFill>
            <a:prstDash val="sysDash"/>
          </a:ln>
        </p:spPr>
        <p:txBody>
          <a:bodyPr wrap="square">
            <a:spAutoFit/>
          </a:bodyPr>
          <a:lstStyle/>
          <a:p>
            <a:pPr marL="495300" marR="0" lvl="0" indent="-457200" defTabSz="914400" eaLnBrk="1" fontAlgn="auto" latinLnBrk="0" hangingPunct="1">
              <a:lnSpc>
                <a:spcPct val="100000"/>
              </a:lnSpc>
              <a:spcBef>
                <a:spcPts val="700"/>
              </a:spcBef>
              <a:spcAft>
                <a:spcPts val="0"/>
              </a:spcAft>
              <a:buClrTx/>
              <a:buSzTx/>
              <a:buFont typeface="Wingdings"/>
              <a:buChar char=""/>
              <a:tabLst>
                <a:tab pos="495300" algn="l"/>
              </a:tabLst>
              <a:defRPr/>
            </a:pPr>
            <a:r>
              <a:rPr kumimoji="0" lang="ja-JP" altLang="en-US" sz="1400" b="1" i="0" u="none" strike="noStrike" kern="0" cap="none" spc="-30" normalizeH="0" baseline="0" noProof="0" dirty="0">
                <a:ln>
                  <a:noFill/>
                </a:ln>
                <a:solidFill>
                  <a:srgbClr val="FFFFFF"/>
                </a:solidFill>
                <a:effectLst/>
                <a:uLnTx/>
                <a:uFillTx/>
                <a:latin typeface="Meiryo UI"/>
                <a:cs typeface="Meiryo UI"/>
              </a:rPr>
              <a:t>月の昼・夜の期間：</a:t>
            </a:r>
            <a:r>
              <a:rPr kumimoji="0" lang="en-US" altLang="ja-JP" sz="1400" b="1" i="0" u="none" strike="noStrike" kern="0" cap="none" spc="-25" normalizeH="0" baseline="0" noProof="0" dirty="0">
                <a:ln>
                  <a:noFill/>
                </a:ln>
                <a:solidFill>
                  <a:srgbClr val="FFFFFF"/>
                </a:solidFill>
                <a:effectLst/>
                <a:uLnTx/>
                <a:uFillTx/>
                <a:latin typeface="Meiryo UI"/>
                <a:cs typeface="Meiryo UI"/>
              </a:rPr>
              <a:t>14</a:t>
            </a:r>
            <a:r>
              <a:rPr kumimoji="0" lang="ja-JP" altLang="en-US" sz="1400" b="1" i="0" u="none" strike="noStrike" kern="0" cap="none" spc="-40" normalizeH="0" baseline="0" noProof="0" dirty="0">
                <a:ln>
                  <a:noFill/>
                </a:ln>
                <a:solidFill>
                  <a:srgbClr val="FFFFFF"/>
                </a:solidFill>
                <a:effectLst/>
                <a:uLnTx/>
                <a:uFillTx/>
                <a:latin typeface="Meiryo UI"/>
                <a:cs typeface="Meiryo UI"/>
              </a:rPr>
              <a:t>地球日</a:t>
            </a:r>
            <a:endParaRPr kumimoji="0" lang="ja-JP" altLang="en-US" sz="14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600"/>
              </a:spcBef>
              <a:spcAft>
                <a:spcPts val="0"/>
              </a:spcAft>
              <a:buClrTx/>
              <a:buSzTx/>
              <a:buFont typeface="Wingdings"/>
              <a:buChar char=""/>
              <a:tabLst>
                <a:tab pos="495300" algn="l"/>
              </a:tabLst>
              <a:defRPr/>
            </a:pPr>
            <a:r>
              <a:rPr kumimoji="0" lang="ja-JP" altLang="en-US" sz="1400" b="1" i="0" u="none" strike="noStrike" kern="0" cap="none" spc="-35" normalizeH="0" baseline="0" noProof="0" dirty="0">
                <a:ln>
                  <a:noFill/>
                </a:ln>
                <a:solidFill>
                  <a:srgbClr val="FFFFFF"/>
                </a:solidFill>
                <a:effectLst/>
                <a:uLnTx/>
                <a:uFillTx/>
                <a:latin typeface="Meiryo UI"/>
                <a:cs typeface="Meiryo UI"/>
              </a:rPr>
              <a:t>クレータ、丘、急斜面</a:t>
            </a:r>
            <a:endParaRPr kumimoji="0" lang="ja-JP" altLang="en-US" sz="14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600"/>
              </a:spcBef>
              <a:spcAft>
                <a:spcPts val="0"/>
              </a:spcAft>
              <a:buClrTx/>
              <a:buSzTx/>
              <a:buFont typeface="Wingdings"/>
              <a:buChar char=""/>
              <a:tabLst>
                <a:tab pos="495300" algn="l"/>
              </a:tabLst>
              <a:defRPr/>
            </a:pPr>
            <a:r>
              <a:rPr kumimoji="0" lang="ja-JP" altLang="en-US" sz="1400" b="1" i="0" u="none" strike="noStrike" kern="0" cap="none" spc="-20" normalizeH="0" baseline="0" noProof="0" dirty="0">
                <a:ln>
                  <a:noFill/>
                </a:ln>
                <a:solidFill>
                  <a:srgbClr val="FFFFFF"/>
                </a:solidFill>
                <a:effectLst/>
                <a:uLnTx/>
                <a:uFillTx/>
                <a:latin typeface="Meiryo UI"/>
                <a:cs typeface="Meiryo UI"/>
              </a:rPr>
              <a:t>レゴリス</a:t>
            </a:r>
            <a:endParaRPr kumimoji="0" lang="ja-JP" altLang="en-US" sz="14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600"/>
              </a:spcBef>
              <a:spcAft>
                <a:spcPts val="0"/>
              </a:spcAft>
              <a:buClrTx/>
              <a:buSzTx/>
              <a:buFont typeface="Wingdings"/>
              <a:buChar char=""/>
              <a:tabLst>
                <a:tab pos="495300" algn="l"/>
              </a:tabLst>
              <a:defRPr/>
            </a:pPr>
            <a:r>
              <a:rPr kumimoji="0" lang="en-US" altLang="ja-JP" sz="1400" b="1" i="0" u="none" strike="noStrike" kern="0" cap="none" spc="-20" normalizeH="0" baseline="0" noProof="0" dirty="0">
                <a:ln>
                  <a:noFill/>
                </a:ln>
                <a:solidFill>
                  <a:srgbClr val="FFFFFF"/>
                </a:solidFill>
                <a:effectLst/>
                <a:uLnTx/>
                <a:uFillTx/>
                <a:latin typeface="Meiryo UI"/>
                <a:cs typeface="Meiryo UI"/>
              </a:rPr>
              <a:t>1/6</a:t>
            </a:r>
            <a:r>
              <a:rPr kumimoji="0" lang="ja-JP" altLang="en-US" sz="1400" b="1" i="0" u="none" strike="noStrike" kern="0" cap="none" spc="-40" normalizeH="0" baseline="0" noProof="0" dirty="0">
                <a:ln>
                  <a:noFill/>
                </a:ln>
                <a:solidFill>
                  <a:srgbClr val="FFFFFF"/>
                </a:solidFill>
                <a:effectLst/>
                <a:uLnTx/>
                <a:uFillTx/>
                <a:latin typeface="Meiryo UI"/>
                <a:cs typeface="Meiryo UI"/>
              </a:rPr>
              <a:t>重力</a:t>
            </a:r>
            <a:endParaRPr kumimoji="0" lang="ja-JP" altLang="en-US" sz="14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600"/>
              </a:spcBef>
              <a:spcAft>
                <a:spcPts val="0"/>
              </a:spcAft>
              <a:buClrTx/>
              <a:buSzTx/>
              <a:buFont typeface="Wingdings"/>
              <a:buChar char=""/>
              <a:tabLst>
                <a:tab pos="495300" algn="l"/>
              </a:tabLst>
              <a:defRPr/>
            </a:pPr>
            <a:r>
              <a:rPr kumimoji="0" lang="ja-JP" altLang="en-US" sz="1400" b="1" i="0" u="none" strike="noStrike" kern="0" cap="none" spc="-35" normalizeH="0" baseline="0" noProof="0" dirty="0">
                <a:ln>
                  <a:noFill/>
                </a:ln>
                <a:solidFill>
                  <a:srgbClr val="FFFFFF"/>
                </a:solidFill>
                <a:effectLst/>
                <a:uLnTx/>
                <a:uFillTx/>
                <a:latin typeface="Meiryo UI"/>
                <a:cs typeface="Meiryo UI"/>
              </a:rPr>
              <a:t>宇宙放射線</a:t>
            </a:r>
            <a:endParaRPr kumimoji="0" lang="ja-JP" altLang="en-US" sz="14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600"/>
              </a:spcBef>
              <a:spcAft>
                <a:spcPts val="0"/>
              </a:spcAft>
              <a:buClrTx/>
              <a:buSzTx/>
              <a:buFont typeface="Wingdings"/>
              <a:buChar char=""/>
              <a:tabLst>
                <a:tab pos="495300" algn="l"/>
              </a:tabLst>
              <a:defRPr/>
            </a:pPr>
            <a:r>
              <a:rPr kumimoji="0" lang="ja-JP" altLang="en-US" sz="1400" b="1" i="0" u="none" strike="noStrike" kern="0" cap="none" spc="-30" normalizeH="0" baseline="0" noProof="0" dirty="0">
                <a:ln>
                  <a:noFill/>
                </a:ln>
                <a:solidFill>
                  <a:srgbClr val="FFFFFF"/>
                </a:solidFill>
                <a:effectLst/>
                <a:uLnTx/>
                <a:uFillTx/>
                <a:latin typeface="Meiryo UI"/>
                <a:cs typeface="Meiryo UI"/>
              </a:rPr>
              <a:t>極高真空：</a:t>
            </a:r>
            <a:r>
              <a:rPr kumimoji="0" lang="en-US" altLang="ja-JP" sz="1400" b="1" i="0" u="none" strike="noStrike" kern="0" cap="none" spc="-10" normalizeH="0" baseline="0" noProof="0" dirty="0">
                <a:ln>
                  <a:noFill/>
                </a:ln>
                <a:solidFill>
                  <a:srgbClr val="FFFFFF"/>
                </a:solidFill>
                <a:effectLst/>
                <a:uLnTx/>
                <a:uFillTx/>
                <a:latin typeface="Meiryo UI"/>
                <a:cs typeface="Meiryo UI"/>
              </a:rPr>
              <a:t>10</a:t>
            </a:r>
            <a:r>
              <a:rPr kumimoji="0" lang="en-US" altLang="ja-JP" sz="1400" b="1" i="0" u="none" strike="noStrike" kern="0" cap="none" spc="-15" normalizeH="0" baseline="42145" noProof="0" dirty="0">
                <a:ln>
                  <a:noFill/>
                </a:ln>
                <a:solidFill>
                  <a:srgbClr val="FFFFFF"/>
                </a:solidFill>
                <a:effectLst/>
                <a:uLnTx/>
                <a:uFillTx/>
                <a:latin typeface="Meiryo UI"/>
                <a:cs typeface="Meiryo UI"/>
              </a:rPr>
              <a:t>-12</a:t>
            </a:r>
            <a:r>
              <a:rPr kumimoji="0" lang="en-US" altLang="ja-JP" sz="1400" b="1" i="0" u="none" strike="noStrike" kern="0" cap="none" spc="-10" normalizeH="0" baseline="0" noProof="0" dirty="0">
                <a:ln>
                  <a:noFill/>
                </a:ln>
                <a:solidFill>
                  <a:srgbClr val="FFFFFF"/>
                </a:solidFill>
                <a:effectLst/>
                <a:uLnTx/>
                <a:uFillTx/>
                <a:latin typeface="Meiryo UI"/>
                <a:cs typeface="Meiryo UI"/>
              </a:rPr>
              <a:t>~10</a:t>
            </a:r>
            <a:r>
              <a:rPr kumimoji="0" lang="en-US" altLang="ja-JP" sz="1400" b="1" i="0" u="none" strike="noStrike" kern="0" cap="none" spc="-15" normalizeH="0" baseline="42145" noProof="0" dirty="0">
                <a:ln>
                  <a:noFill/>
                </a:ln>
                <a:solidFill>
                  <a:srgbClr val="FFFFFF"/>
                </a:solidFill>
                <a:effectLst/>
                <a:uLnTx/>
                <a:uFillTx/>
                <a:latin typeface="Meiryo UI"/>
                <a:cs typeface="Meiryo UI"/>
              </a:rPr>
              <a:t>-</a:t>
            </a:r>
            <a:r>
              <a:rPr kumimoji="0" lang="en-US" altLang="ja-JP" sz="1400" b="1" i="0" u="none" strike="noStrike" kern="0" cap="none" spc="0" normalizeH="0" baseline="42145" noProof="0" dirty="0">
                <a:ln>
                  <a:noFill/>
                </a:ln>
                <a:solidFill>
                  <a:srgbClr val="FFFFFF"/>
                </a:solidFill>
                <a:effectLst/>
                <a:uLnTx/>
                <a:uFillTx/>
                <a:latin typeface="Meiryo UI"/>
                <a:cs typeface="Meiryo UI"/>
              </a:rPr>
              <a:t>15</a:t>
            </a:r>
            <a:r>
              <a:rPr kumimoji="0" lang="ja-JP" altLang="en-US" sz="1400" b="1" i="0" u="none" strike="noStrike" kern="0" cap="none" spc="-45" normalizeH="0" baseline="0" noProof="0" dirty="0">
                <a:ln>
                  <a:noFill/>
                </a:ln>
                <a:solidFill>
                  <a:srgbClr val="FFFFFF"/>
                </a:solidFill>
                <a:effectLst/>
                <a:uLnTx/>
                <a:uFillTx/>
                <a:latin typeface="Meiryo UI"/>
                <a:cs typeface="Meiryo UI"/>
              </a:rPr>
              <a:t>気圧</a:t>
            </a:r>
            <a:endParaRPr kumimoji="0" lang="ja-JP" altLang="en-US" sz="1400" b="0" i="0" u="none" strike="noStrike" kern="0" cap="none" spc="0" normalizeH="0" baseline="0" noProof="0" dirty="0">
              <a:ln>
                <a:noFill/>
              </a:ln>
              <a:solidFill>
                <a:sysClr val="windowText" lastClr="000000"/>
              </a:solidFill>
              <a:effectLst/>
              <a:uLnTx/>
              <a:uFillTx/>
              <a:latin typeface="Meiryo UI"/>
              <a:cs typeface="Meiryo UI"/>
            </a:endParaRPr>
          </a:p>
          <a:p>
            <a:pPr marL="495300" marR="0" lvl="0" indent="-457200" defTabSz="914400" eaLnBrk="1" fontAlgn="auto" latinLnBrk="0" hangingPunct="1">
              <a:lnSpc>
                <a:spcPct val="100000"/>
              </a:lnSpc>
              <a:spcBef>
                <a:spcPts val="605"/>
              </a:spcBef>
              <a:spcAft>
                <a:spcPts val="0"/>
              </a:spcAft>
              <a:buClrTx/>
              <a:buSzTx/>
              <a:buFont typeface="Wingdings"/>
              <a:buChar char=""/>
              <a:tabLst>
                <a:tab pos="495300" algn="l"/>
              </a:tabLst>
              <a:defRPr/>
            </a:pPr>
            <a:r>
              <a:rPr kumimoji="0" lang="ja-JP" altLang="en-US" sz="1400" b="1" i="0" u="none" strike="noStrike" kern="0" cap="none" spc="-30" normalizeH="0" baseline="0" noProof="0" dirty="0">
                <a:ln>
                  <a:noFill/>
                </a:ln>
                <a:solidFill>
                  <a:srgbClr val="FFFFFF"/>
                </a:solidFill>
                <a:effectLst/>
                <a:uLnTx/>
                <a:uFillTx/>
                <a:latin typeface="Meiryo UI"/>
                <a:cs typeface="Meiryo UI"/>
              </a:rPr>
              <a:t>月面温度：</a:t>
            </a:r>
            <a:r>
              <a:rPr kumimoji="0" lang="en-US" altLang="ja-JP" sz="1400" b="1" i="0" u="none" strike="noStrike" kern="0" cap="none" spc="-30" normalizeH="0" baseline="0" noProof="0" dirty="0">
                <a:ln>
                  <a:noFill/>
                </a:ln>
                <a:solidFill>
                  <a:srgbClr val="FFFFFF"/>
                </a:solidFill>
                <a:effectLst/>
                <a:uLnTx/>
                <a:uFillTx/>
                <a:latin typeface="Meiryo UI"/>
                <a:cs typeface="Meiryo UI"/>
              </a:rPr>
              <a:t>-</a:t>
            </a:r>
            <a:r>
              <a:rPr kumimoji="0" lang="en-US" altLang="ja-JP" sz="1400" b="1" i="0" u="none" strike="noStrike" kern="0" cap="none" spc="-10" normalizeH="0" baseline="0" noProof="0" dirty="0">
                <a:ln>
                  <a:noFill/>
                </a:ln>
                <a:solidFill>
                  <a:srgbClr val="FFFFFF"/>
                </a:solidFill>
                <a:effectLst/>
                <a:uLnTx/>
                <a:uFillTx/>
                <a:latin typeface="Meiryo UI"/>
                <a:cs typeface="Meiryo UI"/>
              </a:rPr>
              <a:t>170℃</a:t>
            </a:r>
            <a:r>
              <a:rPr kumimoji="0" lang="ja-JP" altLang="en-US" sz="1400" b="1" i="0" u="none" strike="noStrike" kern="0" cap="none" spc="-10" normalizeH="0" baseline="0" noProof="0" dirty="0">
                <a:ln>
                  <a:noFill/>
                </a:ln>
                <a:solidFill>
                  <a:srgbClr val="FFFFFF"/>
                </a:solidFill>
                <a:effectLst/>
                <a:uLnTx/>
                <a:uFillTx/>
                <a:latin typeface="Meiryo UI"/>
                <a:cs typeface="Meiryo UI"/>
              </a:rPr>
              <a:t>～</a:t>
            </a:r>
            <a:r>
              <a:rPr kumimoji="0" lang="en-US" altLang="ja-JP" sz="1400" b="1" i="0" u="none" strike="noStrike" kern="0" cap="none" spc="-10" normalizeH="0" baseline="0" noProof="0" dirty="0">
                <a:ln>
                  <a:noFill/>
                </a:ln>
                <a:solidFill>
                  <a:srgbClr val="FFFFFF"/>
                </a:solidFill>
                <a:effectLst/>
                <a:uLnTx/>
                <a:uFillTx/>
                <a:latin typeface="Meiryo UI"/>
                <a:cs typeface="Meiryo UI"/>
              </a:rPr>
              <a:t>+110℃</a:t>
            </a:r>
            <a:endParaRPr kumimoji="0" lang="ja-JP" altLang="en-US" sz="1400" b="0" i="0" u="none" strike="noStrike" kern="0" cap="none" spc="0" normalizeH="0" baseline="0" noProof="0" dirty="0">
              <a:ln>
                <a:noFill/>
              </a:ln>
              <a:solidFill>
                <a:sysClr val="windowText" lastClr="000000"/>
              </a:solidFill>
              <a:effectLst/>
              <a:uLnTx/>
              <a:uFillTx/>
              <a:latin typeface="Meiryo UI"/>
              <a:cs typeface="Meiryo U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20011" y="512062"/>
            <a:ext cx="8951976" cy="6345934"/>
          </a:xfrm>
          <a:prstGeom prst="rect">
            <a:avLst/>
          </a:prstGeom>
        </p:spPr>
      </p:pic>
      <p:sp>
        <p:nvSpPr>
          <p:cNvPr id="4" name="object 4"/>
          <p:cNvSpPr txBox="1"/>
          <p:nvPr/>
        </p:nvSpPr>
        <p:spPr>
          <a:xfrm>
            <a:off x="11972670" y="6588049"/>
            <a:ext cx="141605"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0" i="0" u="none" strike="noStrike" kern="0" cap="none" spc="-25" normalizeH="0" baseline="0" noProof="0" dirty="0">
                <a:ln>
                  <a:noFill/>
                </a:ln>
                <a:solidFill>
                  <a:srgbClr val="888888"/>
                </a:solidFill>
                <a:effectLst/>
                <a:uLnTx/>
                <a:uFillTx/>
                <a:latin typeface="Calibri"/>
                <a:cs typeface="Calibri"/>
              </a:rPr>
              <a:t>39</a:t>
            </a:r>
            <a:endParaRPr kumimoji="0" sz="900" b="0" i="0" u="none" strike="noStrike" kern="0" cap="none" spc="0" normalizeH="0" baseline="0" noProof="0">
              <a:ln>
                <a:noFill/>
              </a:ln>
              <a:solidFill>
                <a:sysClr val="windowText" lastClr="000000"/>
              </a:solidFill>
              <a:effectLst/>
              <a:uLnTx/>
              <a:uFillTx/>
              <a:latin typeface="Calibri"/>
              <a:cs typeface="Calibri"/>
            </a:endParaRPr>
          </a:p>
        </p:txBody>
      </p:sp>
      <p:grpSp>
        <p:nvGrpSpPr>
          <p:cNvPr id="5" name="object 5"/>
          <p:cNvGrpSpPr/>
          <p:nvPr/>
        </p:nvGrpSpPr>
        <p:grpSpPr>
          <a:xfrm>
            <a:off x="0" y="4078223"/>
            <a:ext cx="4954270" cy="2261235"/>
            <a:chOff x="0" y="4078223"/>
            <a:chExt cx="4954270" cy="2261235"/>
          </a:xfrm>
        </p:grpSpPr>
        <p:pic>
          <p:nvPicPr>
            <p:cNvPr id="6" name="object 6"/>
            <p:cNvPicPr/>
            <p:nvPr/>
          </p:nvPicPr>
          <p:blipFill>
            <a:blip r:embed="rId3" cstate="print"/>
            <a:stretch>
              <a:fillRect/>
            </a:stretch>
          </p:blipFill>
          <p:spPr>
            <a:xfrm>
              <a:off x="0" y="4078223"/>
              <a:ext cx="1796795" cy="1379220"/>
            </a:xfrm>
            <a:prstGeom prst="rect">
              <a:avLst/>
            </a:prstGeom>
          </p:spPr>
        </p:pic>
        <p:pic>
          <p:nvPicPr>
            <p:cNvPr id="7" name="object 7"/>
            <p:cNvPicPr/>
            <p:nvPr/>
          </p:nvPicPr>
          <p:blipFill>
            <a:blip r:embed="rId4" cstate="print"/>
            <a:stretch>
              <a:fillRect/>
            </a:stretch>
          </p:blipFill>
          <p:spPr>
            <a:xfrm>
              <a:off x="128015" y="4951475"/>
              <a:ext cx="451853" cy="564642"/>
            </a:xfrm>
            <a:prstGeom prst="rect">
              <a:avLst/>
            </a:prstGeom>
          </p:spPr>
        </p:pic>
        <p:pic>
          <p:nvPicPr>
            <p:cNvPr id="8" name="object 8"/>
            <p:cNvPicPr/>
            <p:nvPr/>
          </p:nvPicPr>
          <p:blipFill>
            <a:blip r:embed="rId5" cstate="print"/>
            <a:stretch>
              <a:fillRect/>
            </a:stretch>
          </p:blipFill>
          <p:spPr>
            <a:xfrm>
              <a:off x="254508" y="4917947"/>
              <a:ext cx="1968245" cy="596645"/>
            </a:xfrm>
            <a:prstGeom prst="rect">
              <a:avLst/>
            </a:prstGeom>
          </p:spPr>
        </p:pic>
        <p:pic>
          <p:nvPicPr>
            <p:cNvPr id="9" name="object 9"/>
            <p:cNvPicPr/>
            <p:nvPr/>
          </p:nvPicPr>
          <p:blipFill>
            <a:blip r:embed="rId6" cstate="print"/>
            <a:stretch>
              <a:fillRect/>
            </a:stretch>
          </p:blipFill>
          <p:spPr>
            <a:xfrm>
              <a:off x="1831848" y="4917947"/>
              <a:ext cx="460997" cy="596645"/>
            </a:xfrm>
            <a:prstGeom prst="rect">
              <a:avLst/>
            </a:prstGeom>
          </p:spPr>
        </p:pic>
        <p:pic>
          <p:nvPicPr>
            <p:cNvPr id="10" name="object 10"/>
            <p:cNvPicPr/>
            <p:nvPr/>
          </p:nvPicPr>
          <p:blipFill>
            <a:blip r:embed="rId7" cstate="print"/>
            <a:stretch>
              <a:fillRect/>
            </a:stretch>
          </p:blipFill>
          <p:spPr>
            <a:xfrm>
              <a:off x="1901951" y="4917947"/>
              <a:ext cx="2981705" cy="596645"/>
            </a:xfrm>
            <a:prstGeom prst="rect">
              <a:avLst/>
            </a:prstGeom>
          </p:spPr>
        </p:pic>
        <p:pic>
          <p:nvPicPr>
            <p:cNvPr id="11" name="object 11"/>
            <p:cNvPicPr/>
            <p:nvPr/>
          </p:nvPicPr>
          <p:blipFill>
            <a:blip r:embed="rId8" cstate="print"/>
            <a:stretch>
              <a:fillRect/>
            </a:stretch>
          </p:blipFill>
          <p:spPr>
            <a:xfrm>
              <a:off x="4492752" y="4917947"/>
              <a:ext cx="460997" cy="596645"/>
            </a:xfrm>
            <a:prstGeom prst="rect">
              <a:avLst/>
            </a:prstGeom>
          </p:spPr>
        </p:pic>
        <p:pic>
          <p:nvPicPr>
            <p:cNvPr id="12" name="object 12"/>
            <p:cNvPicPr/>
            <p:nvPr/>
          </p:nvPicPr>
          <p:blipFill>
            <a:blip r:embed="rId4" cstate="print"/>
            <a:stretch>
              <a:fillRect/>
            </a:stretch>
          </p:blipFill>
          <p:spPr>
            <a:xfrm>
              <a:off x="128015" y="5225795"/>
              <a:ext cx="451853" cy="564642"/>
            </a:xfrm>
            <a:prstGeom prst="rect">
              <a:avLst/>
            </a:prstGeom>
          </p:spPr>
        </p:pic>
        <p:pic>
          <p:nvPicPr>
            <p:cNvPr id="13" name="object 13"/>
            <p:cNvPicPr/>
            <p:nvPr/>
          </p:nvPicPr>
          <p:blipFill>
            <a:blip r:embed="rId9" cstate="print"/>
            <a:stretch>
              <a:fillRect/>
            </a:stretch>
          </p:blipFill>
          <p:spPr>
            <a:xfrm>
              <a:off x="254508" y="5192267"/>
              <a:ext cx="848106" cy="596645"/>
            </a:xfrm>
            <a:prstGeom prst="rect">
              <a:avLst/>
            </a:prstGeom>
          </p:spPr>
        </p:pic>
        <p:pic>
          <p:nvPicPr>
            <p:cNvPr id="14" name="object 14"/>
            <p:cNvPicPr/>
            <p:nvPr/>
          </p:nvPicPr>
          <p:blipFill>
            <a:blip r:embed="rId10" cstate="print"/>
            <a:stretch>
              <a:fillRect/>
            </a:stretch>
          </p:blipFill>
          <p:spPr>
            <a:xfrm>
              <a:off x="711708" y="5192267"/>
              <a:ext cx="491490" cy="596645"/>
            </a:xfrm>
            <a:prstGeom prst="rect">
              <a:avLst/>
            </a:prstGeom>
          </p:spPr>
        </p:pic>
        <p:pic>
          <p:nvPicPr>
            <p:cNvPr id="15" name="object 15"/>
            <p:cNvPicPr/>
            <p:nvPr/>
          </p:nvPicPr>
          <p:blipFill>
            <a:blip r:embed="rId11" cstate="print"/>
            <a:stretch>
              <a:fillRect/>
            </a:stretch>
          </p:blipFill>
          <p:spPr>
            <a:xfrm>
              <a:off x="812291" y="5192267"/>
              <a:ext cx="1305306" cy="596645"/>
            </a:xfrm>
            <a:prstGeom prst="rect">
              <a:avLst/>
            </a:prstGeom>
          </p:spPr>
        </p:pic>
        <p:pic>
          <p:nvPicPr>
            <p:cNvPr id="16" name="object 16"/>
            <p:cNvPicPr/>
            <p:nvPr/>
          </p:nvPicPr>
          <p:blipFill>
            <a:blip r:embed="rId4" cstate="print"/>
            <a:stretch>
              <a:fillRect/>
            </a:stretch>
          </p:blipFill>
          <p:spPr>
            <a:xfrm>
              <a:off x="128015" y="5500115"/>
              <a:ext cx="451853" cy="564642"/>
            </a:xfrm>
            <a:prstGeom prst="rect">
              <a:avLst/>
            </a:prstGeom>
          </p:spPr>
        </p:pic>
        <p:pic>
          <p:nvPicPr>
            <p:cNvPr id="17" name="object 17"/>
            <p:cNvPicPr/>
            <p:nvPr/>
          </p:nvPicPr>
          <p:blipFill>
            <a:blip r:embed="rId12" cstate="print"/>
            <a:stretch>
              <a:fillRect/>
            </a:stretch>
          </p:blipFill>
          <p:spPr>
            <a:xfrm>
              <a:off x="254508" y="5466587"/>
              <a:ext cx="2568702" cy="596646"/>
            </a:xfrm>
            <a:prstGeom prst="rect">
              <a:avLst/>
            </a:prstGeom>
          </p:spPr>
        </p:pic>
        <p:pic>
          <p:nvPicPr>
            <p:cNvPr id="18" name="object 18"/>
            <p:cNvPicPr/>
            <p:nvPr/>
          </p:nvPicPr>
          <p:blipFill>
            <a:blip r:embed="rId4" cstate="print"/>
            <a:stretch>
              <a:fillRect/>
            </a:stretch>
          </p:blipFill>
          <p:spPr>
            <a:xfrm>
              <a:off x="128015" y="5774435"/>
              <a:ext cx="451853" cy="564641"/>
            </a:xfrm>
            <a:prstGeom prst="rect">
              <a:avLst/>
            </a:prstGeom>
          </p:spPr>
        </p:pic>
        <p:pic>
          <p:nvPicPr>
            <p:cNvPr id="19" name="object 19"/>
            <p:cNvPicPr/>
            <p:nvPr/>
          </p:nvPicPr>
          <p:blipFill>
            <a:blip r:embed="rId13" cstate="print"/>
            <a:stretch>
              <a:fillRect/>
            </a:stretch>
          </p:blipFill>
          <p:spPr>
            <a:xfrm>
              <a:off x="254508" y="5740907"/>
              <a:ext cx="2984754" cy="596646"/>
            </a:xfrm>
            <a:prstGeom prst="rect">
              <a:avLst/>
            </a:prstGeom>
          </p:spPr>
        </p:pic>
      </p:grpSp>
      <p:sp>
        <p:nvSpPr>
          <p:cNvPr id="20" name="object 20"/>
          <p:cNvSpPr txBox="1"/>
          <p:nvPr/>
        </p:nvSpPr>
        <p:spPr>
          <a:xfrm>
            <a:off x="253238" y="4320558"/>
            <a:ext cx="4519295" cy="1844675"/>
          </a:xfrm>
          <a:prstGeom prst="rect">
            <a:avLst/>
          </a:prstGeom>
        </p:spPr>
        <p:txBody>
          <a:bodyPr vert="horz" wrap="square" lIns="0" tIns="48895" rIns="0" bIns="0" rtlCol="0">
            <a:spAutoFit/>
          </a:bodyPr>
          <a:lstStyle/>
          <a:p>
            <a:pPr marL="12700" marR="0" lvl="0" indent="0" defTabSz="914400" eaLnBrk="1" fontAlgn="auto" latinLnBrk="0" hangingPunct="1">
              <a:lnSpc>
                <a:spcPct val="100000"/>
              </a:lnSpc>
              <a:spcBef>
                <a:spcPts val="385"/>
              </a:spcBef>
              <a:spcAft>
                <a:spcPts val="0"/>
              </a:spcAft>
              <a:buClrTx/>
              <a:buSzTx/>
              <a:buFontTx/>
              <a:buNone/>
              <a:tabLst>
                <a:tab pos="2793365" algn="l"/>
              </a:tabLst>
              <a:defRPr/>
            </a:pPr>
            <a:r>
              <a:rPr kumimoji="0" sz="4400" b="1" i="0" u="sng" strike="noStrike" kern="0" cap="none" spc="-735" normalizeH="0" baseline="0" noProof="0" dirty="0">
                <a:ln>
                  <a:noFill/>
                </a:ln>
                <a:solidFill>
                  <a:srgbClr val="D9D9D9"/>
                </a:solidFill>
                <a:effectLst/>
                <a:uLnTx/>
                <a:uFill>
                  <a:solidFill>
                    <a:srgbClr val="5F497A"/>
                  </a:solidFill>
                </a:uFill>
                <a:latin typeface="ＭＳ Ｐゴシック"/>
                <a:cs typeface="ＭＳ Ｐゴシック"/>
              </a:rPr>
              <a:t> </a:t>
            </a:r>
            <a:r>
              <a:rPr kumimoji="0" sz="4400" b="1" i="0" u="sng" strike="noStrike" kern="0" cap="none" spc="-40" normalizeH="0" baseline="0" noProof="0" dirty="0">
                <a:ln>
                  <a:noFill/>
                </a:ln>
                <a:solidFill>
                  <a:srgbClr val="D9D9D9"/>
                </a:solidFill>
                <a:effectLst/>
                <a:uLnTx/>
                <a:uFill>
                  <a:solidFill>
                    <a:srgbClr val="5F497A"/>
                  </a:solidFill>
                </a:uFill>
                <a:latin typeface="ＭＳ Ｐゴシック"/>
                <a:cs typeface="ＭＳ Ｐゴシック"/>
              </a:rPr>
              <a:t>探</a:t>
            </a:r>
            <a:r>
              <a:rPr kumimoji="0" sz="4400" b="1" i="0" u="sng" strike="noStrike" kern="0" cap="none" spc="-60" normalizeH="0" baseline="0" noProof="0" dirty="0">
                <a:ln>
                  <a:noFill/>
                </a:ln>
                <a:solidFill>
                  <a:srgbClr val="D9D9D9"/>
                </a:solidFill>
                <a:effectLst/>
                <a:uLnTx/>
                <a:uFill>
                  <a:solidFill>
                    <a:srgbClr val="5F497A"/>
                  </a:solidFill>
                </a:uFill>
                <a:latin typeface="ＭＳ Ｐゴシック"/>
                <a:cs typeface="ＭＳ Ｐゴシック"/>
              </a:rPr>
              <a:t>る</a:t>
            </a:r>
            <a:r>
              <a:rPr kumimoji="0" sz="4400" b="1" i="0" u="sng" strike="noStrike" kern="0" cap="none" spc="0" normalizeH="0" baseline="0" noProof="0" dirty="0">
                <a:ln>
                  <a:noFill/>
                </a:ln>
                <a:solidFill>
                  <a:srgbClr val="D9D9D9"/>
                </a:solidFill>
                <a:effectLst/>
                <a:uLnTx/>
                <a:uFill>
                  <a:solidFill>
                    <a:srgbClr val="5F497A"/>
                  </a:solidFill>
                </a:uFill>
                <a:latin typeface="ＭＳ Ｐゴシック"/>
                <a:cs typeface="ＭＳ Ｐゴシック"/>
              </a:rPr>
              <a:t>	</a:t>
            </a:r>
            <a:endParaRPr kumimoji="0" sz="440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196850" marR="0" lvl="0" indent="-135255" defTabSz="914400" eaLnBrk="1" fontAlgn="auto" latinLnBrk="0" hangingPunct="1">
              <a:lnSpc>
                <a:spcPct val="100000"/>
              </a:lnSpc>
              <a:spcBef>
                <a:spcPts val="114"/>
              </a:spcBef>
              <a:spcAft>
                <a:spcPts val="0"/>
              </a:spcAft>
              <a:buClrTx/>
              <a:buSzTx/>
              <a:buFont typeface="Arial"/>
              <a:buChar char="•"/>
              <a:tabLst>
                <a:tab pos="196850" algn="l"/>
              </a:tabLst>
              <a:defRPr/>
            </a:pPr>
            <a:r>
              <a:rPr kumimoji="0" sz="1800" b="0" i="0" u="none" strike="noStrike" kern="0" cap="none" spc="-30" normalizeH="0" baseline="0" noProof="0" dirty="0">
                <a:ln>
                  <a:noFill/>
                </a:ln>
                <a:solidFill>
                  <a:srgbClr val="D9D9D9"/>
                </a:solidFill>
                <a:effectLst/>
                <a:uLnTx/>
                <a:uFillTx/>
                <a:latin typeface="ＭＳ Ｐゴシック"/>
                <a:cs typeface="ＭＳ Ｐゴシック"/>
              </a:rPr>
              <a:t>自在な移動方法(不整地，急傾斜地，離着</a:t>
            </a:r>
            <a:r>
              <a:rPr kumimoji="0" sz="1800" b="0" i="0" u="none" strike="noStrike" kern="0" cap="none" spc="-1120" normalizeH="0" baseline="0" noProof="0" dirty="0">
                <a:ln>
                  <a:noFill/>
                </a:ln>
                <a:solidFill>
                  <a:srgbClr val="D9D9D9"/>
                </a:solidFill>
                <a:effectLst/>
                <a:uLnTx/>
                <a:uFillTx/>
                <a:latin typeface="ＭＳ Ｐゴシック"/>
                <a:cs typeface="ＭＳ Ｐゴシック"/>
              </a:rPr>
              <a:t>陸</a:t>
            </a:r>
            <a:r>
              <a:rPr kumimoji="0" sz="1800" b="0" i="0" u="none" strike="noStrike" kern="0" cap="none" spc="-50" normalizeH="0" baseline="0" noProof="0" dirty="0">
                <a:ln>
                  <a:noFill/>
                </a:ln>
                <a:solidFill>
                  <a:srgbClr val="D9D9D9"/>
                </a:solidFill>
                <a:effectLst/>
                <a:uLnTx/>
                <a:uFillTx/>
                <a:latin typeface="ＭＳ Ｐゴシック"/>
                <a:cs typeface="ＭＳ Ｐゴシック"/>
              </a:rPr>
              <a:t>)</a:t>
            </a:r>
            <a:endParaRPr kumimoji="0" sz="180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196850" marR="0" lvl="0" indent="-135255" defTabSz="914400" eaLnBrk="1" fontAlgn="auto" latinLnBrk="0" hangingPunct="1">
              <a:lnSpc>
                <a:spcPct val="100000"/>
              </a:lnSpc>
              <a:spcBef>
                <a:spcPts val="0"/>
              </a:spcBef>
              <a:spcAft>
                <a:spcPts val="0"/>
              </a:spcAft>
              <a:buClrTx/>
              <a:buSzTx/>
              <a:buFont typeface="Arial"/>
              <a:buChar char="•"/>
              <a:tabLst>
                <a:tab pos="196850" algn="l"/>
              </a:tabLst>
              <a:defRPr/>
            </a:pPr>
            <a:r>
              <a:rPr kumimoji="0" sz="1800" b="0" i="0" u="none" strike="noStrike" kern="0" cap="none" spc="-10" normalizeH="0" baseline="0" noProof="0" dirty="0">
                <a:ln>
                  <a:noFill/>
                </a:ln>
                <a:solidFill>
                  <a:srgbClr val="D9D9D9"/>
                </a:solidFill>
                <a:effectLst/>
                <a:uLnTx/>
                <a:uFillTx/>
                <a:latin typeface="ＭＳ Ｐゴシック"/>
                <a:cs typeface="ＭＳ Ｐゴシック"/>
              </a:rPr>
              <a:t>自動</a:t>
            </a:r>
            <a:r>
              <a:rPr kumimoji="0" sz="1800" b="0" i="0" u="none" strike="noStrike" kern="0" cap="none" spc="-20" normalizeH="0" baseline="0" noProof="0" dirty="0">
                <a:ln>
                  <a:noFill/>
                </a:ln>
                <a:solidFill>
                  <a:srgbClr val="D9D9D9"/>
                </a:solidFill>
                <a:effectLst/>
                <a:uLnTx/>
                <a:uFillTx/>
                <a:latin typeface="ＭＳ Ｐゴシック"/>
                <a:cs typeface="ＭＳ Ｐゴシック"/>
              </a:rPr>
              <a:t>･自律運転</a:t>
            </a:r>
            <a:endParaRPr kumimoji="0" sz="180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196850" marR="0" lvl="0" indent="-135255" defTabSz="914400" eaLnBrk="1" fontAlgn="auto" latinLnBrk="0" hangingPunct="1">
              <a:lnSpc>
                <a:spcPct val="100000"/>
              </a:lnSpc>
              <a:spcBef>
                <a:spcPts val="0"/>
              </a:spcBef>
              <a:spcAft>
                <a:spcPts val="0"/>
              </a:spcAft>
              <a:buClrTx/>
              <a:buSzTx/>
              <a:buFont typeface="Arial"/>
              <a:buChar char="•"/>
              <a:tabLst>
                <a:tab pos="196850" algn="l"/>
              </a:tabLst>
              <a:defRPr/>
            </a:pPr>
            <a:r>
              <a:rPr kumimoji="0" sz="1800" b="0" i="0" u="none" strike="noStrike" kern="0" cap="none" spc="-5" normalizeH="0" baseline="0" noProof="0" dirty="0">
                <a:ln>
                  <a:noFill/>
                </a:ln>
                <a:solidFill>
                  <a:srgbClr val="D9D9D9"/>
                </a:solidFill>
                <a:effectLst/>
                <a:uLnTx/>
                <a:uFillTx/>
                <a:latin typeface="ＭＳ Ｐゴシック"/>
                <a:cs typeface="ＭＳ Ｐゴシック"/>
              </a:rPr>
              <a:t>小型高パワーのモータ</a:t>
            </a:r>
            <a:endParaRPr kumimoji="0" sz="180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196850" marR="0" lvl="0" indent="-135255" defTabSz="914400" eaLnBrk="1" fontAlgn="auto" latinLnBrk="0" hangingPunct="1">
              <a:lnSpc>
                <a:spcPct val="100000"/>
              </a:lnSpc>
              <a:spcBef>
                <a:spcPts val="0"/>
              </a:spcBef>
              <a:spcAft>
                <a:spcPts val="0"/>
              </a:spcAft>
              <a:buClrTx/>
              <a:buSzTx/>
              <a:buFont typeface="Arial"/>
              <a:buChar char="•"/>
              <a:tabLst>
                <a:tab pos="196850" algn="l"/>
              </a:tabLst>
              <a:defRPr/>
            </a:pPr>
            <a:r>
              <a:rPr kumimoji="0" sz="1800" b="0" i="0" u="none" strike="noStrike" kern="0" cap="none" spc="-25" normalizeH="0" baseline="0" noProof="0" dirty="0">
                <a:ln>
                  <a:noFill/>
                </a:ln>
                <a:solidFill>
                  <a:srgbClr val="D9D9D9"/>
                </a:solidFill>
                <a:effectLst/>
                <a:uLnTx/>
                <a:uFillTx/>
                <a:latin typeface="ＭＳ Ｐゴシック"/>
                <a:cs typeface="ＭＳ Ｐゴシック"/>
              </a:rPr>
              <a:t>僅かな水を検知するセンサ</a:t>
            </a:r>
            <a:endParaRPr kumimoji="0" sz="18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grpSp>
        <p:nvGrpSpPr>
          <p:cNvPr id="21" name="object 21"/>
          <p:cNvGrpSpPr/>
          <p:nvPr/>
        </p:nvGrpSpPr>
        <p:grpSpPr>
          <a:xfrm>
            <a:off x="0" y="1967483"/>
            <a:ext cx="4137025" cy="1959610"/>
            <a:chOff x="0" y="1967483"/>
            <a:chExt cx="4137025" cy="1959610"/>
          </a:xfrm>
        </p:grpSpPr>
        <p:pic>
          <p:nvPicPr>
            <p:cNvPr id="22" name="object 22"/>
            <p:cNvPicPr/>
            <p:nvPr/>
          </p:nvPicPr>
          <p:blipFill>
            <a:blip r:embed="rId14" cstate="print"/>
            <a:stretch>
              <a:fillRect/>
            </a:stretch>
          </p:blipFill>
          <p:spPr>
            <a:xfrm>
              <a:off x="0" y="1967483"/>
              <a:ext cx="2314956" cy="1324356"/>
            </a:xfrm>
            <a:prstGeom prst="rect">
              <a:avLst/>
            </a:prstGeom>
          </p:spPr>
        </p:pic>
        <p:pic>
          <p:nvPicPr>
            <p:cNvPr id="23" name="object 23"/>
            <p:cNvPicPr/>
            <p:nvPr/>
          </p:nvPicPr>
          <p:blipFill>
            <a:blip r:embed="rId15" cstate="print"/>
            <a:stretch>
              <a:fillRect/>
            </a:stretch>
          </p:blipFill>
          <p:spPr>
            <a:xfrm>
              <a:off x="167639" y="2813303"/>
              <a:ext cx="451853" cy="564641"/>
            </a:xfrm>
            <a:prstGeom prst="rect">
              <a:avLst/>
            </a:prstGeom>
          </p:spPr>
        </p:pic>
        <p:pic>
          <p:nvPicPr>
            <p:cNvPr id="24" name="object 24"/>
            <p:cNvPicPr/>
            <p:nvPr/>
          </p:nvPicPr>
          <p:blipFill>
            <a:blip r:embed="rId16" cstate="print"/>
            <a:stretch>
              <a:fillRect/>
            </a:stretch>
          </p:blipFill>
          <p:spPr>
            <a:xfrm>
              <a:off x="294131" y="2779775"/>
              <a:ext cx="1305306" cy="596646"/>
            </a:xfrm>
            <a:prstGeom prst="rect">
              <a:avLst/>
            </a:prstGeom>
          </p:spPr>
        </p:pic>
        <p:pic>
          <p:nvPicPr>
            <p:cNvPr id="25" name="object 25"/>
            <p:cNvPicPr/>
            <p:nvPr/>
          </p:nvPicPr>
          <p:blipFill>
            <a:blip r:embed="rId10" cstate="print"/>
            <a:stretch>
              <a:fillRect/>
            </a:stretch>
          </p:blipFill>
          <p:spPr>
            <a:xfrm>
              <a:off x="1208532" y="2779775"/>
              <a:ext cx="491490" cy="596646"/>
            </a:xfrm>
            <a:prstGeom prst="rect">
              <a:avLst/>
            </a:prstGeom>
          </p:spPr>
        </p:pic>
        <p:pic>
          <p:nvPicPr>
            <p:cNvPr id="26" name="object 26"/>
            <p:cNvPicPr/>
            <p:nvPr/>
          </p:nvPicPr>
          <p:blipFill>
            <a:blip r:embed="rId17" cstate="print"/>
            <a:stretch>
              <a:fillRect/>
            </a:stretch>
          </p:blipFill>
          <p:spPr>
            <a:xfrm>
              <a:off x="1309116" y="2779775"/>
              <a:ext cx="2827782" cy="596646"/>
            </a:xfrm>
            <a:prstGeom prst="rect">
              <a:avLst/>
            </a:prstGeom>
          </p:spPr>
        </p:pic>
        <p:pic>
          <p:nvPicPr>
            <p:cNvPr id="27" name="object 27"/>
            <p:cNvPicPr/>
            <p:nvPr/>
          </p:nvPicPr>
          <p:blipFill>
            <a:blip r:embed="rId15" cstate="print"/>
            <a:stretch>
              <a:fillRect/>
            </a:stretch>
          </p:blipFill>
          <p:spPr>
            <a:xfrm>
              <a:off x="167639" y="3087623"/>
              <a:ext cx="451853" cy="564642"/>
            </a:xfrm>
            <a:prstGeom prst="rect">
              <a:avLst/>
            </a:prstGeom>
          </p:spPr>
        </p:pic>
        <p:pic>
          <p:nvPicPr>
            <p:cNvPr id="28" name="object 28"/>
            <p:cNvPicPr/>
            <p:nvPr/>
          </p:nvPicPr>
          <p:blipFill>
            <a:blip r:embed="rId18" cstate="print"/>
            <a:stretch>
              <a:fillRect/>
            </a:stretch>
          </p:blipFill>
          <p:spPr>
            <a:xfrm>
              <a:off x="294131" y="3054095"/>
              <a:ext cx="2501646" cy="596645"/>
            </a:xfrm>
            <a:prstGeom prst="rect">
              <a:avLst/>
            </a:prstGeom>
          </p:spPr>
        </p:pic>
        <p:pic>
          <p:nvPicPr>
            <p:cNvPr id="29" name="object 29"/>
            <p:cNvPicPr/>
            <p:nvPr/>
          </p:nvPicPr>
          <p:blipFill>
            <a:blip r:embed="rId15" cstate="print"/>
            <a:stretch>
              <a:fillRect/>
            </a:stretch>
          </p:blipFill>
          <p:spPr>
            <a:xfrm>
              <a:off x="167639" y="3361944"/>
              <a:ext cx="451853" cy="564641"/>
            </a:xfrm>
            <a:prstGeom prst="rect">
              <a:avLst/>
            </a:prstGeom>
          </p:spPr>
        </p:pic>
        <p:pic>
          <p:nvPicPr>
            <p:cNvPr id="30" name="object 30"/>
            <p:cNvPicPr/>
            <p:nvPr/>
          </p:nvPicPr>
          <p:blipFill>
            <a:blip r:embed="rId19" cstate="print"/>
            <a:stretch>
              <a:fillRect/>
            </a:stretch>
          </p:blipFill>
          <p:spPr>
            <a:xfrm>
              <a:off x="294131" y="3328416"/>
              <a:ext cx="1305306" cy="596646"/>
            </a:xfrm>
            <a:prstGeom prst="rect">
              <a:avLst/>
            </a:prstGeom>
          </p:spPr>
        </p:pic>
        <p:pic>
          <p:nvPicPr>
            <p:cNvPr id="31" name="object 31"/>
            <p:cNvPicPr/>
            <p:nvPr/>
          </p:nvPicPr>
          <p:blipFill>
            <a:blip r:embed="rId10" cstate="print"/>
            <a:stretch>
              <a:fillRect/>
            </a:stretch>
          </p:blipFill>
          <p:spPr>
            <a:xfrm>
              <a:off x="1208532" y="3328416"/>
              <a:ext cx="491490" cy="596646"/>
            </a:xfrm>
            <a:prstGeom prst="rect">
              <a:avLst/>
            </a:prstGeom>
          </p:spPr>
        </p:pic>
        <p:pic>
          <p:nvPicPr>
            <p:cNvPr id="32" name="object 32"/>
            <p:cNvPicPr/>
            <p:nvPr/>
          </p:nvPicPr>
          <p:blipFill>
            <a:blip r:embed="rId20" cstate="print"/>
            <a:stretch>
              <a:fillRect/>
            </a:stretch>
          </p:blipFill>
          <p:spPr>
            <a:xfrm>
              <a:off x="1309116" y="3328416"/>
              <a:ext cx="848106" cy="596646"/>
            </a:xfrm>
            <a:prstGeom prst="rect">
              <a:avLst/>
            </a:prstGeom>
          </p:spPr>
        </p:pic>
      </p:grpSp>
      <p:sp>
        <p:nvSpPr>
          <p:cNvPr id="33" name="object 33"/>
          <p:cNvSpPr txBox="1"/>
          <p:nvPr/>
        </p:nvSpPr>
        <p:spPr>
          <a:xfrm>
            <a:off x="342087" y="2182005"/>
            <a:ext cx="3613785" cy="1570355"/>
          </a:xfrm>
          <a:prstGeom prst="rect">
            <a:avLst/>
          </a:prstGeom>
        </p:spPr>
        <p:txBody>
          <a:bodyPr vert="horz" wrap="square" lIns="0" tIns="48895" rIns="0" bIns="0" rtlCol="0">
            <a:spAutoFit/>
          </a:bodyPr>
          <a:lstStyle/>
          <a:p>
            <a:pPr marL="12700" marR="0" lvl="0" indent="0" defTabSz="914400" eaLnBrk="1" fontAlgn="auto" latinLnBrk="0" hangingPunct="1">
              <a:lnSpc>
                <a:spcPct val="100000"/>
              </a:lnSpc>
              <a:spcBef>
                <a:spcPts val="385"/>
              </a:spcBef>
              <a:spcAft>
                <a:spcPts val="0"/>
              </a:spcAft>
              <a:buClrTx/>
              <a:buSzTx/>
              <a:buFontTx/>
              <a:buNone/>
              <a:tabLst>
                <a:tab pos="2788285" algn="l"/>
              </a:tabLst>
              <a:defRPr/>
            </a:pPr>
            <a:r>
              <a:rPr kumimoji="0" sz="4400" b="1" i="0" u="sng" strike="noStrike" kern="0" cap="none" spc="-40" normalizeH="0" baseline="0" noProof="0" dirty="0">
                <a:ln>
                  <a:noFill/>
                </a:ln>
                <a:solidFill>
                  <a:srgbClr val="D9D9D9"/>
                </a:solidFill>
                <a:effectLst/>
                <a:uLnTx/>
                <a:uFill>
                  <a:solidFill>
                    <a:srgbClr val="5F497A"/>
                  </a:solidFill>
                </a:uFill>
                <a:latin typeface="ＭＳ Ｐゴシック"/>
                <a:cs typeface="ＭＳ Ｐゴシック"/>
              </a:rPr>
              <a:t>建て</a:t>
            </a:r>
            <a:r>
              <a:rPr kumimoji="0" sz="4400" b="1" i="0" u="sng" strike="noStrike" kern="0" cap="none" spc="-50" normalizeH="0" baseline="0" noProof="0" dirty="0">
                <a:ln>
                  <a:noFill/>
                </a:ln>
                <a:solidFill>
                  <a:srgbClr val="D9D9D9"/>
                </a:solidFill>
                <a:effectLst/>
                <a:uLnTx/>
                <a:uFill>
                  <a:solidFill>
                    <a:srgbClr val="5F497A"/>
                  </a:solidFill>
                </a:uFill>
                <a:latin typeface="ＭＳ Ｐゴシック"/>
                <a:cs typeface="ＭＳ Ｐゴシック"/>
              </a:rPr>
              <a:t>る</a:t>
            </a:r>
            <a:r>
              <a:rPr kumimoji="0" sz="4400" b="1" i="0" u="sng" strike="noStrike" kern="0" cap="none" spc="0" normalizeH="0" baseline="0" noProof="0" dirty="0">
                <a:ln>
                  <a:noFill/>
                </a:ln>
                <a:solidFill>
                  <a:srgbClr val="D9D9D9"/>
                </a:solidFill>
                <a:effectLst/>
                <a:uLnTx/>
                <a:uFill>
                  <a:solidFill>
                    <a:srgbClr val="5F497A"/>
                  </a:solidFill>
                </a:uFill>
                <a:latin typeface="ＭＳ Ｐゴシック"/>
                <a:cs typeface="ＭＳ Ｐゴシック"/>
              </a:rPr>
              <a:t>	</a:t>
            </a:r>
            <a:endParaRPr kumimoji="0" sz="4400" b="0" i="0" u="none" strike="noStrike" kern="0" cap="none" spc="0" normalizeH="0" baseline="0" noProof="0" dirty="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114"/>
              </a:spcBef>
              <a:spcAft>
                <a:spcPts val="0"/>
              </a:spcAft>
              <a:buClrTx/>
              <a:buSzTx/>
              <a:buFont typeface="Arial"/>
              <a:buChar char="•"/>
              <a:tabLst>
                <a:tab pos="147955" algn="l"/>
              </a:tabLst>
              <a:defRPr/>
            </a:pPr>
            <a:r>
              <a:rPr kumimoji="0" sz="1800" b="0" i="0" u="none" strike="noStrike" kern="0" cap="none" spc="0" normalizeH="0" baseline="0" noProof="0" dirty="0">
                <a:ln>
                  <a:noFill/>
                </a:ln>
                <a:solidFill>
                  <a:srgbClr val="D9D9D9"/>
                </a:solidFill>
                <a:effectLst/>
                <a:uLnTx/>
                <a:uFillTx/>
                <a:latin typeface="ＭＳ Ｐゴシック"/>
                <a:cs typeface="ＭＳ Ｐゴシック"/>
              </a:rPr>
              <a:t>遠隔操作</a:t>
            </a:r>
            <a:r>
              <a:rPr kumimoji="0" sz="1800" b="0" i="0" u="none" strike="noStrike" kern="0" cap="none" spc="-20" normalizeH="0" baseline="0" noProof="0" dirty="0">
                <a:ln>
                  <a:noFill/>
                </a:ln>
                <a:solidFill>
                  <a:srgbClr val="D9D9D9"/>
                </a:solidFill>
                <a:effectLst/>
                <a:uLnTx/>
                <a:uFillTx/>
                <a:latin typeface="ＭＳ Ｐゴシック"/>
                <a:cs typeface="ＭＳ Ｐゴシック"/>
              </a:rPr>
              <a:t>･</a:t>
            </a:r>
            <a:r>
              <a:rPr kumimoji="0" sz="1800" b="0" i="0" u="none" strike="noStrike" kern="0" cap="none" spc="-90" normalizeH="0" baseline="0" noProof="0" dirty="0">
                <a:ln>
                  <a:noFill/>
                </a:ln>
                <a:solidFill>
                  <a:srgbClr val="D9D9D9"/>
                </a:solidFill>
                <a:effectLst/>
                <a:uLnTx/>
                <a:uFillTx/>
                <a:latin typeface="ＭＳ Ｐゴシック"/>
                <a:cs typeface="ＭＳ Ｐゴシック"/>
              </a:rPr>
              <a:t>自律運転による無人建設</a:t>
            </a:r>
            <a:endParaRPr kumimoji="0" sz="1800" b="0" i="0" u="none" strike="noStrike" kern="0" cap="none" spc="0" normalizeH="0" baseline="0" noProof="0" dirty="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0"/>
              </a:spcBef>
              <a:spcAft>
                <a:spcPts val="0"/>
              </a:spcAft>
              <a:buClrTx/>
              <a:buSzTx/>
              <a:buFont typeface="Arial"/>
              <a:buChar char="•"/>
              <a:tabLst>
                <a:tab pos="147955" algn="l"/>
              </a:tabLst>
              <a:defRPr/>
            </a:pPr>
            <a:r>
              <a:rPr kumimoji="0" sz="1800" b="0" i="0" u="none" strike="noStrike" kern="0" cap="none" spc="-35" normalizeH="0" baseline="0" noProof="0" dirty="0">
                <a:ln>
                  <a:noFill/>
                </a:ln>
                <a:solidFill>
                  <a:srgbClr val="D9D9D9"/>
                </a:solidFill>
                <a:effectLst/>
                <a:uLnTx/>
                <a:uFillTx/>
                <a:latin typeface="ＭＳ Ｐゴシック"/>
                <a:cs typeface="ＭＳ Ｐゴシック"/>
              </a:rPr>
              <a:t>軽くて大きな建設機械</a:t>
            </a:r>
            <a:endParaRPr kumimoji="0" sz="1800" b="0" i="0" u="none" strike="noStrike" kern="0" cap="none" spc="0" normalizeH="0" baseline="0" noProof="0" dirty="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0"/>
              </a:spcBef>
              <a:spcAft>
                <a:spcPts val="0"/>
              </a:spcAft>
              <a:buClrTx/>
              <a:buSzTx/>
              <a:buFont typeface="Arial"/>
              <a:buChar char="•"/>
              <a:tabLst>
                <a:tab pos="147955" algn="l"/>
              </a:tabLst>
              <a:defRPr/>
            </a:pPr>
            <a:r>
              <a:rPr kumimoji="0" sz="1800" b="0" i="0" u="none" strike="noStrike" kern="0" cap="none" spc="0" normalizeH="0" baseline="0" noProof="0" dirty="0">
                <a:ln>
                  <a:noFill/>
                </a:ln>
                <a:solidFill>
                  <a:srgbClr val="D9D9D9"/>
                </a:solidFill>
                <a:effectLst/>
                <a:uLnTx/>
                <a:uFillTx/>
                <a:latin typeface="ＭＳ Ｐゴシック"/>
                <a:cs typeface="ＭＳ Ｐゴシック"/>
              </a:rPr>
              <a:t>自動測位</a:t>
            </a:r>
            <a:r>
              <a:rPr kumimoji="0" sz="1800" b="0" i="0" u="none" strike="noStrike" kern="0" cap="none" spc="-20" normalizeH="0" baseline="0" noProof="0" dirty="0">
                <a:ln>
                  <a:noFill/>
                </a:ln>
                <a:solidFill>
                  <a:srgbClr val="D9D9D9"/>
                </a:solidFill>
                <a:effectLst/>
                <a:uLnTx/>
                <a:uFillTx/>
                <a:latin typeface="ＭＳ Ｐゴシック"/>
                <a:cs typeface="ＭＳ Ｐゴシック"/>
              </a:rPr>
              <a:t>･</a:t>
            </a:r>
            <a:r>
              <a:rPr kumimoji="0" sz="1800" b="0" i="0" u="none" strike="noStrike" kern="0" cap="none" spc="-25" normalizeH="0" baseline="0" noProof="0" dirty="0">
                <a:ln>
                  <a:noFill/>
                </a:ln>
                <a:solidFill>
                  <a:srgbClr val="D9D9D9"/>
                </a:solidFill>
                <a:effectLst/>
                <a:uLnTx/>
                <a:uFillTx/>
                <a:latin typeface="ＭＳ Ｐゴシック"/>
                <a:cs typeface="ＭＳ Ｐゴシック"/>
              </a:rPr>
              <a:t>測量</a:t>
            </a:r>
            <a:endParaRPr kumimoji="0" sz="1800" b="0" i="0" u="none" strike="noStrike" kern="0" cap="none" spc="0" normalizeH="0" baseline="0" noProof="0" dirty="0">
              <a:ln>
                <a:noFill/>
              </a:ln>
              <a:solidFill>
                <a:sysClr val="windowText" lastClr="000000"/>
              </a:solidFill>
              <a:effectLst/>
              <a:uLnTx/>
              <a:uFillTx/>
              <a:latin typeface="ＭＳ Ｐゴシック"/>
              <a:cs typeface="ＭＳ Ｐゴシック"/>
            </a:endParaRPr>
          </a:p>
        </p:txBody>
      </p:sp>
      <p:grpSp>
        <p:nvGrpSpPr>
          <p:cNvPr id="34" name="object 34"/>
          <p:cNvGrpSpPr/>
          <p:nvPr/>
        </p:nvGrpSpPr>
        <p:grpSpPr>
          <a:xfrm>
            <a:off x="8935211" y="3863340"/>
            <a:ext cx="3256915" cy="2535555"/>
            <a:chOff x="8935211" y="3863340"/>
            <a:chExt cx="3256915" cy="2535555"/>
          </a:xfrm>
        </p:grpSpPr>
        <p:pic>
          <p:nvPicPr>
            <p:cNvPr id="35" name="object 35"/>
            <p:cNvPicPr/>
            <p:nvPr/>
          </p:nvPicPr>
          <p:blipFill>
            <a:blip r:embed="rId21" cstate="print"/>
            <a:stretch>
              <a:fillRect/>
            </a:stretch>
          </p:blipFill>
          <p:spPr>
            <a:xfrm>
              <a:off x="10466831" y="3863340"/>
              <a:ext cx="1725168" cy="1379220"/>
            </a:xfrm>
            <a:prstGeom prst="rect">
              <a:avLst/>
            </a:prstGeom>
          </p:spPr>
        </p:pic>
        <p:pic>
          <p:nvPicPr>
            <p:cNvPr id="36" name="object 36"/>
            <p:cNvPicPr/>
            <p:nvPr/>
          </p:nvPicPr>
          <p:blipFill>
            <a:blip r:embed="rId22" cstate="print"/>
            <a:stretch>
              <a:fillRect/>
            </a:stretch>
          </p:blipFill>
          <p:spPr>
            <a:xfrm>
              <a:off x="8935211" y="4736592"/>
              <a:ext cx="451853" cy="564641"/>
            </a:xfrm>
            <a:prstGeom prst="rect">
              <a:avLst/>
            </a:prstGeom>
          </p:spPr>
        </p:pic>
        <p:pic>
          <p:nvPicPr>
            <p:cNvPr id="37" name="object 37"/>
            <p:cNvPicPr/>
            <p:nvPr/>
          </p:nvPicPr>
          <p:blipFill>
            <a:blip r:embed="rId23" cstate="print"/>
            <a:stretch>
              <a:fillRect/>
            </a:stretch>
          </p:blipFill>
          <p:spPr>
            <a:xfrm>
              <a:off x="9061703" y="4703064"/>
              <a:ext cx="1305305" cy="596646"/>
            </a:xfrm>
            <a:prstGeom prst="rect">
              <a:avLst/>
            </a:prstGeom>
          </p:spPr>
        </p:pic>
        <p:pic>
          <p:nvPicPr>
            <p:cNvPr id="38" name="object 38"/>
            <p:cNvPicPr/>
            <p:nvPr/>
          </p:nvPicPr>
          <p:blipFill>
            <a:blip r:embed="rId24" cstate="print"/>
            <a:stretch>
              <a:fillRect/>
            </a:stretch>
          </p:blipFill>
          <p:spPr>
            <a:xfrm>
              <a:off x="9976103" y="4703064"/>
              <a:ext cx="889253" cy="596646"/>
            </a:xfrm>
            <a:prstGeom prst="rect">
              <a:avLst/>
            </a:prstGeom>
          </p:spPr>
        </p:pic>
        <p:pic>
          <p:nvPicPr>
            <p:cNvPr id="39" name="object 39"/>
            <p:cNvPicPr/>
            <p:nvPr/>
          </p:nvPicPr>
          <p:blipFill>
            <a:blip r:embed="rId25" cstate="print"/>
            <a:stretch>
              <a:fillRect/>
            </a:stretch>
          </p:blipFill>
          <p:spPr>
            <a:xfrm>
              <a:off x="10474451" y="4703064"/>
              <a:ext cx="848105" cy="596646"/>
            </a:xfrm>
            <a:prstGeom prst="rect">
              <a:avLst/>
            </a:prstGeom>
          </p:spPr>
        </p:pic>
        <p:pic>
          <p:nvPicPr>
            <p:cNvPr id="40" name="object 40"/>
            <p:cNvPicPr/>
            <p:nvPr/>
          </p:nvPicPr>
          <p:blipFill>
            <a:blip r:embed="rId26" cstate="print"/>
            <a:stretch>
              <a:fillRect/>
            </a:stretch>
          </p:blipFill>
          <p:spPr>
            <a:xfrm>
              <a:off x="10931651" y="4703064"/>
              <a:ext cx="491490" cy="596646"/>
            </a:xfrm>
            <a:prstGeom prst="rect">
              <a:avLst/>
            </a:prstGeom>
          </p:spPr>
        </p:pic>
        <p:pic>
          <p:nvPicPr>
            <p:cNvPr id="41" name="object 41"/>
            <p:cNvPicPr/>
            <p:nvPr/>
          </p:nvPicPr>
          <p:blipFill>
            <a:blip r:embed="rId27" cstate="print"/>
            <a:stretch>
              <a:fillRect/>
            </a:stretch>
          </p:blipFill>
          <p:spPr>
            <a:xfrm>
              <a:off x="11032235" y="4703064"/>
              <a:ext cx="1076705" cy="596646"/>
            </a:xfrm>
            <a:prstGeom prst="rect">
              <a:avLst/>
            </a:prstGeom>
          </p:spPr>
        </p:pic>
        <p:pic>
          <p:nvPicPr>
            <p:cNvPr id="42" name="object 42"/>
            <p:cNvPicPr/>
            <p:nvPr/>
          </p:nvPicPr>
          <p:blipFill>
            <a:blip r:embed="rId28" cstate="print"/>
            <a:stretch>
              <a:fillRect/>
            </a:stretch>
          </p:blipFill>
          <p:spPr>
            <a:xfrm>
              <a:off x="11718035" y="4703064"/>
              <a:ext cx="460997" cy="596646"/>
            </a:xfrm>
            <a:prstGeom prst="rect">
              <a:avLst/>
            </a:prstGeom>
          </p:spPr>
        </p:pic>
        <p:pic>
          <p:nvPicPr>
            <p:cNvPr id="43" name="object 43"/>
            <p:cNvPicPr/>
            <p:nvPr/>
          </p:nvPicPr>
          <p:blipFill>
            <a:blip r:embed="rId22" cstate="print"/>
            <a:stretch>
              <a:fillRect/>
            </a:stretch>
          </p:blipFill>
          <p:spPr>
            <a:xfrm>
              <a:off x="8935211" y="5010912"/>
              <a:ext cx="451853" cy="564641"/>
            </a:xfrm>
            <a:prstGeom prst="rect">
              <a:avLst/>
            </a:prstGeom>
          </p:spPr>
        </p:pic>
        <p:pic>
          <p:nvPicPr>
            <p:cNvPr id="44" name="object 44"/>
            <p:cNvPicPr/>
            <p:nvPr/>
          </p:nvPicPr>
          <p:blipFill>
            <a:blip r:embed="rId29" cstate="print"/>
            <a:stretch>
              <a:fillRect/>
            </a:stretch>
          </p:blipFill>
          <p:spPr>
            <a:xfrm>
              <a:off x="9061703" y="4977384"/>
              <a:ext cx="619505" cy="596645"/>
            </a:xfrm>
            <a:prstGeom prst="rect">
              <a:avLst/>
            </a:prstGeom>
          </p:spPr>
        </p:pic>
        <p:pic>
          <p:nvPicPr>
            <p:cNvPr id="45" name="object 45"/>
            <p:cNvPicPr/>
            <p:nvPr/>
          </p:nvPicPr>
          <p:blipFill>
            <a:blip r:embed="rId26" cstate="print"/>
            <a:stretch>
              <a:fillRect/>
            </a:stretch>
          </p:blipFill>
          <p:spPr>
            <a:xfrm>
              <a:off x="9290303" y="4977384"/>
              <a:ext cx="491490" cy="596645"/>
            </a:xfrm>
            <a:prstGeom prst="rect">
              <a:avLst/>
            </a:prstGeom>
          </p:spPr>
        </p:pic>
        <p:pic>
          <p:nvPicPr>
            <p:cNvPr id="46" name="object 46"/>
            <p:cNvPicPr/>
            <p:nvPr/>
          </p:nvPicPr>
          <p:blipFill>
            <a:blip r:embed="rId30" cstate="print"/>
            <a:stretch>
              <a:fillRect/>
            </a:stretch>
          </p:blipFill>
          <p:spPr>
            <a:xfrm>
              <a:off x="9390887" y="4977384"/>
              <a:ext cx="848105" cy="596645"/>
            </a:xfrm>
            <a:prstGeom prst="rect">
              <a:avLst/>
            </a:prstGeom>
          </p:spPr>
        </p:pic>
        <p:pic>
          <p:nvPicPr>
            <p:cNvPr id="47" name="object 47"/>
            <p:cNvPicPr/>
            <p:nvPr/>
          </p:nvPicPr>
          <p:blipFill>
            <a:blip r:embed="rId26" cstate="print"/>
            <a:stretch>
              <a:fillRect/>
            </a:stretch>
          </p:blipFill>
          <p:spPr>
            <a:xfrm>
              <a:off x="9848087" y="4977384"/>
              <a:ext cx="491490" cy="596645"/>
            </a:xfrm>
            <a:prstGeom prst="rect">
              <a:avLst/>
            </a:prstGeom>
          </p:spPr>
        </p:pic>
        <p:pic>
          <p:nvPicPr>
            <p:cNvPr id="48" name="object 48"/>
            <p:cNvPicPr/>
            <p:nvPr/>
          </p:nvPicPr>
          <p:blipFill>
            <a:blip r:embed="rId31" cstate="print"/>
            <a:stretch>
              <a:fillRect/>
            </a:stretch>
          </p:blipFill>
          <p:spPr>
            <a:xfrm>
              <a:off x="9948672" y="4977384"/>
              <a:ext cx="1305305" cy="596645"/>
            </a:xfrm>
            <a:prstGeom prst="rect">
              <a:avLst/>
            </a:prstGeom>
          </p:spPr>
        </p:pic>
        <p:pic>
          <p:nvPicPr>
            <p:cNvPr id="49" name="object 49"/>
            <p:cNvPicPr/>
            <p:nvPr/>
          </p:nvPicPr>
          <p:blipFill>
            <a:blip r:embed="rId22" cstate="print"/>
            <a:stretch>
              <a:fillRect/>
            </a:stretch>
          </p:blipFill>
          <p:spPr>
            <a:xfrm>
              <a:off x="8935211" y="5285232"/>
              <a:ext cx="451853" cy="564642"/>
            </a:xfrm>
            <a:prstGeom prst="rect">
              <a:avLst/>
            </a:prstGeom>
          </p:spPr>
        </p:pic>
        <p:pic>
          <p:nvPicPr>
            <p:cNvPr id="50" name="object 50"/>
            <p:cNvPicPr/>
            <p:nvPr/>
          </p:nvPicPr>
          <p:blipFill>
            <a:blip r:embed="rId32" cstate="print"/>
            <a:stretch>
              <a:fillRect/>
            </a:stretch>
          </p:blipFill>
          <p:spPr>
            <a:xfrm>
              <a:off x="9061703" y="5251704"/>
              <a:ext cx="1305305" cy="596645"/>
            </a:xfrm>
            <a:prstGeom prst="rect">
              <a:avLst/>
            </a:prstGeom>
          </p:spPr>
        </p:pic>
        <p:pic>
          <p:nvPicPr>
            <p:cNvPr id="51" name="object 51"/>
            <p:cNvPicPr/>
            <p:nvPr/>
          </p:nvPicPr>
          <p:blipFill>
            <a:blip r:embed="rId22" cstate="print"/>
            <a:stretch>
              <a:fillRect/>
            </a:stretch>
          </p:blipFill>
          <p:spPr>
            <a:xfrm>
              <a:off x="8935211" y="5559552"/>
              <a:ext cx="451853" cy="564642"/>
            </a:xfrm>
            <a:prstGeom prst="rect">
              <a:avLst/>
            </a:prstGeom>
          </p:spPr>
        </p:pic>
        <p:pic>
          <p:nvPicPr>
            <p:cNvPr id="52" name="object 52"/>
            <p:cNvPicPr/>
            <p:nvPr/>
          </p:nvPicPr>
          <p:blipFill>
            <a:blip r:embed="rId33" cstate="print"/>
            <a:stretch>
              <a:fillRect/>
            </a:stretch>
          </p:blipFill>
          <p:spPr>
            <a:xfrm>
              <a:off x="9061703" y="5526024"/>
              <a:ext cx="1533905" cy="596646"/>
            </a:xfrm>
            <a:prstGeom prst="rect">
              <a:avLst/>
            </a:prstGeom>
          </p:spPr>
        </p:pic>
        <p:pic>
          <p:nvPicPr>
            <p:cNvPr id="53" name="object 53"/>
            <p:cNvPicPr/>
            <p:nvPr/>
          </p:nvPicPr>
          <p:blipFill>
            <a:blip r:embed="rId22" cstate="print"/>
            <a:stretch>
              <a:fillRect/>
            </a:stretch>
          </p:blipFill>
          <p:spPr>
            <a:xfrm>
              <a:off x="8935211" y="5833872"/>
              <a:ext cx="451853" cy="564642"/>
            </a:xfrm>
            <a:prstGeom prst="rect">
              <a:avLst/>
            </a:prstGeom>
          </p:spPr>
        </p:pic>
        <p:pic>
          <p:nvPicPr>
            <p:cNvPr id="54" name="object 54"/>
            <p:cNvPicPr/>
            <p:nvPr/>
          </p:nvPicPr>
          <p:blipFill>
            <a:blip r:embed="rId34" cstate="print"/>
            <a:stretch>
              <a:fillRect/>
            </a:stretch>
          </p:blipFill>
          <p:spPr>
            <a:xfrm>
              <a:off x="9061703" y="5800344"/>
              <a:ext cx="1762505" cy="596646"/>
            </a:xfrm>
            <a:prstGeom prst="rect">
              <a:avLst/>
            </a:prstGeom>
          </p:spPr>
        </p:pic>
      </p:grpSp>
      <p:sp>
        <p:nvSpPr>
          <p:cNvPr id="55" name="object 55"/>
          <p:cNvSpPr txBox="1"/>
          <p:nvPr/>
        </p:nvSpPr>
        <p:spPr>
          <a:xfrm>
            <a:off x="9111488" y="4105038"/>
            <a:ext cx="2921000" cy="2118995"/>
          </a:xfrm>
          <a:prstGeom prst="rect">
            <a:avLst/>
          </a:prstGeom>
        </p:spPr>
        <p:txBody>
          <a:bodyPr vert="horz" wrap="square" lIns="0" tIns="48895" rIns="0" bIns="0" rtlCol="0">
            <a:spAutoFit/>
          </a:bodyPr>
          <a:lstStyle/>
          <a:p>
            <a:pPr marL="1142365" marR="0" lvl="0" indent="0" defTabSz="914400" eaLnBrk="1" fontAlgn="auto" latinLnBrk="0" hangingPunct="1">
              <a:lnSpc>
                <a:spcPct val="100000"/>
              </a:lnSpc>
              <a:spcBef>
                <a:spcPts val="385"/>
              </a:spcBef>
              <a:spcAft>
                <a:spcPts val="0"/>
              </a:spcAft>
              <a:buClrTx/>
              <a:buSzTx/>
              <a:buFontTx/>
              <a:buNone/>
              <a:tabLst>
                <a:tab pos="1797050" algn="l"/>
              </a:tabLst>
              <a:defRPr/>
            </a:pPr>
            <a:r>
              <a:rPr kumimoji="0" sz="4400" b="1" i="0" u="sng" strike="noStrike" kern="0" cap="none" spc="0" normalizeH="0" baseline="0" noProof="0" dirty="0">
                <a:ln>
                  <a:noFill/>
                </a:ln>
                <a:solidFill>
                  <a:srgbClr val="D9D9D9"/>
                </a:solidFill>
                <a:effectLst/>
                <a:uLnTx/>
                <a:uFill>
                  <a:solidFill>
                    <a:srgbClr val="5F497A"/>
                  </a:solidFill>
                </a:uFill>
                <a:latin typeface="ＭＳ Ｐゴシック"/>
                <a:cs typeface="ＭＳ Ｐゴシック"/>
              </a:rPr>
              <a:t>	</a:t>
            </a:r>
            <a:r>
              <a:rPr kumimoji="0" sz="4400" b="1" i="0" u="sng" strike="noStrike" kern="0" cap="none" spc="-45" normalizeH="0" baseline="0" noProof="0" dirty="0">
                <a:ln>
                  <a:noFill/>
                </a:ln>
                <a:solidFill>
                  <a:srgbClr val="D9D9D9"/>
                </a:solidFill>
                <a:effectLst/>
                <a:uLnTx/>
                <a:uFill>
                  <a:solidFill>
                    <a:srgbClr val="5F497A"/>
                  </a:solidFill>
                </a:uFill>
                <a:latin typeface="ＭＳ Ｐゴシック"/>
                <a:cs typeface="ＭＳ Ｐゴシック"/>
              </a:rPr>
              <a:t>住む</a:t>
            </a:r>
            <a:endParaRPr kumimoji="0" sz="440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114"/>
              </a:spcBef>
              <a:spcAft>
                <a:spcPts val="0"/>
              </a:spcAft>
              <a:buClrTx/>
              <a:buSzTx/>
              <a:buFont typeface="Arial"/>
              <a:buChar char="•"/>
              <a:tabLst>
                <a:tab pos="147955" algn="l"/>
              </a:tabLst>
              <a:defRPr/>
            </a:pPr>
            <a:r>
              <a:rPr kumimoji="0" sz="1800" b="0" i="0" u="none" strike="noStrike" kern="0" cap="none" spc="-5" normalizeH="0" baseline="0" noProof="0" dirty="0">
                <a:ln>
                  <a:noFill/>
                </a:ln>
                <a:solidFill>
                  <a:srgbClr val="D9D9D9"/>
                </a:solidFill>
                <a:effectLst/>
                <a:uLnTx/>
                <a:uFillTx/>
                <a:latin typeface="ＭＳ Ｐゴシック"/>
                <a:cs typeface="ＭＳ Ｐゴシック"/>
              </a:rPr>
              <a:t>空気再生(</a:t>
            </a:r>
            <a:r>
              <a:rPr kumimoji="0" sz="1800" b="0" i="0" u="none" strike="noStrike" kern="0" cap="none" spc="-10" normalizeH="0" baseline="0" noProof="0" dirty="0">
                <a:ln>
                  <a:noFill/>
                </a:ln>
                <a:solidFill>
                  <a:srgbClr val="D9D9D9"/>
                </a:solidFill>
                <a:effectLst/>
                <a:uLnTx/>
                <a:uFillTx/>
                <a:latin typeface="ＭＳ Ｐゴシック"/>
                <a:cs typeface="ＭＳ Ｐゴシック"/>
              </a:rPr>
              <a:t>CO2</a:t>
            </a:r>
            <a:r>
              <a:rPr kumimoji="0" sz="1800" b="0" i="0" u="none" strike="noStrike" kern="0" cap="none" spc="0" normalizeH="0" baseline="0" noProof="0" dirty="0">
                <a:ln>
                  <a:noFill/>
                </a:ln>
                <a:solidFill>
                  <a:srgbClr val="D9D9D9"/>
                </a:solidFill>
                <a:effectLst/>
                <a:uLnTx/>
                <a:uFillTx/>
                <a:latin typeface="ＭＳ Ｐゴシック"/>
                <a:cs typeface="ＭＳ Ｐゴシック"/>
              </a:rPr>
              <a:t>分離</a:t>
            </a:r>
            <a:r>
              <a:rPr kumimoji="0" sz="1800" b="0" i="0" u="none" strike="noStrike" kern="0" cap="none" spc="-20" normalizeH="0" baseline="0" noProof="0" dirty="0">
                <a:ln>
                  <a:noFill/>
                </a:ln>
                <a:solidFill>
                  <a:srgbClr val="D9D9D9"/>
                </a:solidFill>
                <a:effectLst/>
                <a:uLnTx/>
                <a:uFillTx/>
                <a:latin typeface="ＭＳ Ｐゴシック"/>
                <a:cs typeface="ＭＳ Ｐゴシック"/>
              </a:rPr>
              <a:t>･再利用)</a:t>
            </a:r>
            <a:endParaRPr kumimoji="0" sz="180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0"/>
              </a:spcBef>
              <a:spcAft>
                <a:spcPts val="0"/>
              </a:spcAft>
              <a:buClrTx/>
              <a:buSzTx/>
              <a:buFont typeface="Arial"/>
              <a:buChar char="•"/>
              <a:tabLst>
                <a:tab pos="147955" algn="l"/>
              </a:tabLst>
              <a:defRPr/>
            </a:pPr>
            <a:r>
              <a:rPr kumimoji="0" sz="1800" b="0" i="0" u="none" strike="noStrike" kern="0" cap="none" spc="-10" normalizeH="0" baseline="0" noProof="0" dirty="0">
                <a:ln>
                  <a:noFill/>
                </a:ln>
                <a:solidFill>
                  <a:srgbClr val="D9D9D9"/>
                </a:solidFill>
                <a:effectLst/>
                <a:uLnTx/>
                <a:uFillTx/>
                <a:latin typeface="ＭＳ Ｐゴシック"/>
                <a:cs typeface="ＭＳ Ｐゴシック"/>
              </a:rPr>
              <a:t>水</a:t>
            </a:r>
            <a:r>
              <a:rPr kumimoji="0" sz="1800" b="0" i="0" u="none" strike="noStrike" kern="0" cap="none" spc="-20" normalizeH="0" baseline="0" noProof="0" dirty="0">
                <a:ln>
                  <a:noFill/>
                </a:ln>
                <a:solidFill>
                  <a:srgbClr val="D9D9D9"/>
                </a:solidFill>
                <a:effectLst/>
                <a:uLnTx/>
                <a:uFillTx/>
                <a:latin typeface="ＭＳ Ｐゴシック"/>
                <a:cs typeface="ＭＳ Ｐゴシック"/>
              </a:rPr>
              <a:t>･</a:t>
            </a:r>
            <a:r>
              <a:rPr kumimoji="0" sz="1800" b="0" i="0" u="none" strike="noStrike" kern="0" cap="none" spc="-10" normalizeH="0" baseline="0" noProof="0" dirty="0">
                <a:ln>
                  <a:noFill/>
                </a:ln>
                <a:solidFill>
                  <a:srgbClr val="D9D9D9"/>
                </a:solidFill>
                <a:effectLst/>
                <a:uLnTx/>
                <a:uFillTx/>
                <a:latin typeface="ＭＳ Ｐゴシック"/>
                <a:cs typeface="ＭＳ Ｐゴシック"/>
              </a:rPr>
              <a:t>屎尿</a:t>
            </a:r>
            <a:r>
              <a:rPr kumimoji="0" sz="1800" b="0" i="0" u="none" strike="noStrike" kern="0" cap="none" spc="-20" normalizeH="0" baseline="0" noProof="0" dirty="0">
                <a:ln>
                  <a:noFill/>
                </a:ln>
                <a:solidFill>
                  <a:srgbClr val="D9D9D9"/>
                </a:solidFill>
                <a:effectLst/>
                <a:uLnTx/>
                <a:uFillTx/>
                <a:latin typeface="ＭＳ Ｐゴシック"/>
                <a:cs typeface="ＭＳ Ｐゴシック"/>
              </a:rPr>
              <a:t>･残渣処理</a:t>
            </a:r>
            <a:endParaRPr kumimoji="0" sz="180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5"/>
              </a:spcBef>
              <a:spcAft>
                <a:spcPts val="0"/>
              </a:spcAft>
              <a:buClrTx/>
              <a:buSzTx/>
              <a:buFont typeface="Arial"/>
              <a:buChar char="•"/>
              <a:tabLst>
                <a:tab pos="147955" algn="l"/>
              </a:tabLst>
              <a:defRPr/>
            </a:pPr>
            <a:r>
              <a:rPr kumimoji="0" sz="1800" b="0" i="0" u="none" strike="noStrike" kern="0" cap="none" spc="-15" normalizeH="0" baseline="0" noProof="0" dirty="0">
                <a:ln>
                  <a:noFill/>
                </a:ln>
                <a:solidFill>
                  <a:srgbClr val="D9D9D9"/>
                </a:solidFill>
                <a:effectLst/>
                <a:uLnTx/>
                <a:uFillTx/>
                <a:latin typeface="ＭＳ Ｐゴシック"/>
                <a:cs typeface="ＭＳ Ｐゴシック"/>
              </a:rPr>
              <a:t>植物生産</a:t>
            </a:r>
            <a:endParaRPr kumimoji="0" sz="180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0"/>
              </a:spcBef>
              <a:spcAft>
                <a:spcPts val="0"/>
              </a:spcAft>
              <a:buClrTx/>
              <a:buSzTx/>
              <a:buFont typeface="Arial"/>
              <a:buChar char="•"/>
              <a:tabLst>
                <a:tab pos="147955" algn="l"/>
              </a:tabLst>
              <a:defRPr/>
            </a:pPr>
            <a:r>
              <a:rPr kumimoji="0" sz="1800" b="0" i="0" u="none" strike="noStrike" kern="0" cap="none" spc="-10" normalizeH="0" baseline="0" noProof="0" dirty="0">
                <a:ln>
                  <a:noFill/>
                </a:ln>
                <a:solidFill>
                  <a:srgbClr val="D9D9D9"/>
                </a:solidFill>
                <a:effectLst/>
                <a:uLnTx/>
                <a:uFillTx/>
                <a:latin typeface="ＭＳ Ｐゴシック"/>
                <a:cs typeface="ＭＳ Ｐゴシック"/>
              </a:rPr>
              <a:t>放射線防御</a:t>
            </a:r>
            <a:endParaRPr kumimoji="0" sz="1800" b="0" i="0" u="none" strike="noStrike" kern="0" cap="none" spc="0" normalizeH="0" baseline="0" noProof="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0"/>
              </a:spcBef>
              <a:spcAft>
                <a:spcPts val="0"/>
              </a:spcAft>
              <a:buClrTx/>
              <a:buSzTx/>
              <a:buFont typeface="Arial"/>
              <a:buChar char="•"/>
              <a:tabLst>
                <a:tab pos="147955" algn="l"/>
              </a:tabLst>
              <a:defRPr/>
            </a:pPr>
            <a:r>
              <a:rPr kumimoji="0" sz="1800" b="0" i="0" u="none" strike="noStrike" kern="0" cap="none" spc="-10" normalizeH="0" baseline="0" noProof="0" dirty="0">
                <a:ln>
                  <a:noFill/>
                </a:ln>
                <a:solidFill>
                  <a:srgbClr val="D9D9D9"/>
                </a:solidFill>
                <a:effectLst/>
                <a:uLnTx/>
                <a:uFillTx/>
                <a:latin typeface="ＭＳ Ｐゴシック"/>
                <a:cs typeface="ＭＳ Ｐゴシック"/>
              </a:rPr>
              <a:t>健康管理技術</a:t>
            </a:r>
            <a:endParaRPr kumimoji="0" sz="1800" b="0" i="0" u="none" strike="noStrike" kern="0" cap="none" spc="0" normalizeH="0" baseline="0" noProof="0">
              <a:ln>
                <a:noFill/>
              </a:ln>
              <a:solidFill>
                <a:sysClr val="windowText" lastClr="000000"/>
              </a:solidFill>
              <a:effectLst/>
              <a:uLnTx/>
              <a:uFillTx/>
              <a:latin typeface="ＭＳ Ｐゴシック"/>
              <a:cs typeface="ＭＳ Ｐゴシック"/>
            </a:endParaRPr>
          </a:p>
        </p:txBody>
      </p:sp>
      <p:grpSp>
        <p:nvGrpSpPr>
          <p:cNvPr id="56" name="object 56"/>
          <p:cNvGrpSpPr/>
          <p:nvPr/>
        </p:nvGrpSpPr>
        <p:grpSpPr>
          <a:xfrm>
            <a:off x="8276843" y="876300"/>
            <a:ext cx="3915410" cy="2230755"/>
            <a:chOff x="8276843" y="876300"/>
            <a:chExt cx="3915410" cy="2230755"/>
          </a:xfrm>
        </p:grpSpPr>
        <p:pic>
          <p:nvPicPr>
            <p:cNvPr id="57" name="object 57"/>
            <p:cNvPicPr/>
            <p:nvPr/>
          </p:nvPicPr>
          <p:blipFill>
            <a:blip r:embed="rId35" cstate="print"/>
            <a:stretch>
              <a:fillRect/>
            </a:stretch>
          </p:blipFill>
          <p:spPr>
            <a:xfrm>
              <a:off x="10431779" y="876300"/>
              <a:ext cx="1760220" cy="1379220"/>
            </a:xfrm>
            <a:prstGeom prst="rect">
              <a:avLst/>
            </a:prstGeom>
          </p:spPr>
        </p:pic>
        <p:pic>
          <p:nvPicPr>
            <p:cNvPr id="58" name="object 58"/>
            <p:cNvPicPr/>
            <p:nvPr/>
          </p:nvPicPr>
          <p:blipFill>
            <a:blip r:embed="rId36" cstate="print"/>
            <a:stretch>
              <a:fillRect/>
            </a:stretch>
          </p:blipFill>
          <p:spPr>
            <a:xfrm>
              <a:off x="8276843" y="1731276"/>
              <a:ext cx="439686" cy="552437"/>
            </a:xfrm>
            <a:prstGeom prst="rect">
              <a:avLst/>
            </a:prstGeom>
          </p:spPr>
        </p:pic>
        <p:pic>
          <p:nvPicPr>
            <p:cNvPr id="59" name="object 59"/>
            <p:cNvPicPr/>
            <p:nvPr/>
          </p:nvPicPr>
          <p:blipFill>
            <a:blip r:embed="rId37" cstate="print"/>
            <a:stretch>
              <a:fillRect/>
            </a:stretch>
          </p:blipFill>
          <p:spPr>
            <a:xfrm>
              <a:off x="8403335" y="1697736"/>
              <a:ext cx="2783585" cy="584453"/>
            </a:xfrm>
            <a:prstGeom prst="rect">
              <a:avLst/>
            </a:prstGeom>
          </p:spPr>
        </p:pic>
        <p:pic>
          <p:nvPicPr>
            <p:cNvPr id="60" name="object 60"/>
            <p:cNvPicPr/>
            <p:nvPr/>
          </p:nvPicPr>
          <p:blipFill>
            <a:blip r:embed="rId36" cstate="print"/>
            <a:stretch>
              <a:fillRect/>
            </a:stretch>
          </p:blipFill>
          <p:spPr>
            <a:xfrm>
              <a:off x="8276843" y="2005583"/>
              <a:ext cx="439686" cy="552450"/>
            </a:xfrm>
            <a:prstGeom prst="rect">
              <a:avLst/>
            </a:prstGeom>
          </p:spPr>
        </p:pic>
        <p:pic>
          <p:nvPicPr>
            <p:cNvPr id="61" name="object 61"/>
            <p:cNvPicPr/>
            <p:nvPr/>
          </p:nvPicPr>
          <p:blipFill>
            <a:blip r:embed="rId38" cstate="print"/>
            <a:stretch>
              <a:fillRect/>
            </a:stretch>
          </p:blipFill>
          <p:spPr>
            <a:xfrm>
              <a:off x="8403335" y="1972055"/>
              <a:ext cx="3306318" cy="584453"/>
            </a:xfrm>
            <a:prstGeom prst="rect">
              <a:avLst/>
            </a:prstGeom>
          </p:spPr>
        </p:pic>
        <p:pic>
          <p:nvPicPr>
            <p:cNvPr id="62" name="object 62"/>
            <p:cNvPicPr/>
            <p:nvPr/>
          </p:nvPicPr>
          <p:blipFill>
            <a:blip r:embed="rId36" cstate="print"/>
            <a:stretch>
              <a:fillRect/>
            </a:stretch>
          </p:blipFill>
          <p:spPr>
            <a:xfrm>
              <a:off x="8276843" y="2279916"/>
              <a:ext cx="439686" cy="552437"/>
            </a:xfrm>
            <a:prstGeom prst="rect">
              <a:avLst/>
            </a:prstGeom>
          </p:spPr>
        </p:pic>
        <p:pic>
          <p:nvPicPr>
            <p:cNvPr id="63" name="object 63"/>
            <p:cNvPicPr/>
            <p:nvPr/>
          </p:nvPicPr>
          <p:blipFill>
            <a:blip r:embed="rId39" cstate="print"/>
            <a:stretch>
              <a:fillRect/>
            </a:stretch>
          </p:blipFill>
          <p:spPr>
            <a:xfrm>
              <a:off x="8403335" y="2246375"/>
              <a:ext cx="1956053" cy="584453"/>
            </a:xfrm>
            <a:prstGeom prst="rect">
              <a:avLst/>
            </a:prstGeom>
          </p:spPr>
        </p:pic>
        <p:pic>
          <p:nvPicPr>
            <p:cNvPr id="64" name="object 64"/>
            <p:cNvPicPr/>
            <p:nvPr/>
          </p:nvPicPr>
          <p:blipFill>
            <a:blip r:embed="rId36" cstate="print"/>
            <a:stretch>
              <a:fillRect/>
            </a:stretch>
          </p:blipFill>
          <p:spPr>
            <a:xfrm>
              <a:off x="8276843" y="2554223"/>
              <a:ext cx="439686" cy="552450"/>
            </a:xfrm>
            <a:prstGeom prst="rect">
              <a:avLst/>
            </a:prstGeom>
          </p:spPr>
        </p:pic>
        <p:pic>
          <p:nvPicPr>
            <p:cNvPr id="65" name="object 65"/>
            <p:cNvPicPr/>
            <p:nvPr/>
          </p:nvPicPr>
          <p:blipFill>
            <a:blip r:embed="rId40" cstate="print"/>
            <a:stretch>
              <a:fillRect/>
            </a:stretch>
          </p:blipFill>
          <p:spPr>
            <a:xfrm>
              <a:off x="8403335" y="2520695"/>
              <a:ext cx="835914" cy="584453"/>
            </a:xfrm>
            <a:prstGeom prst="rect">
              <a:avLst/>
            </a:prstGeom>
          </p:spPr>
        </p:pic>
        <p:pic>
          <p:nvPicPr>
            <p:cNvPr id="66" name="object 66"/>
            <p:cNvPicPr/>
            <p:nvPr/>
          </p:nvPicPr>
          <p:blipFill>
            <a:blip r:embed="rId41" cstate="print"/>
            <a:stretch>
              <a:fillRect/>
            </a:stretch>
          </p:blipFill>
          <p:spPr>
            <a:xfrm>
              <a:off x="8860535" y="2520695"/>
              <a:ext cx="832866" cy="584453"/>
            </a:xfrm>
            <a:prstGeom prst="rect">
              <a:avLst/>
            </a:prstGeom>
          </p:spPr>
        </p:pic>
        <p:pic>
          <p:nvPicPr>
            <p:cNvPr id="67" name="object 67"/>
            <p:cNvPicPr/>
            <p:nvPr/>
          </p:nvPicPr>
          <p:blipFill>
            <a:blip r:embed="rId42" cstate="print"/>
            <a:stretch>
              <a:fillRect/>
            </a:stretch>
          </p:blipFill>
          <p:spPr>
            <a:xfrm>
              <a:off x="9314687" y="2520695"/>
              <a:ext cx="479285" cy="584453"/>
            </a:xfrm>
            <a:prstGeom prst="rect">
              <a:avLst/>
            </a:prstGeom>
          </p:spPr>
        </p:pic>
        <p:pic>
          <p:nvPicPr>
            <p:cNvPr id="68" name="object 68"/>
            <p:cNvPicPr/>
            <p:nvPr/>
          </p:nvPicPr>
          <p:blipFill>
            <a:blip r:embed="rId43" cstate="print"/>
            <a:stretch>
              <a:fillRect/>
            </a:stretch>
          </p:blipFill>
          <p:spPr>
            <a:xfrm>
              <a:off x="9415271" y="2520695"/>
              <a:ext cx="848105" cy="584453"/>
            </a:xfrm>
            <a:prstGeom prst="rect">
              <a:avLst/>
            </a:prstGeom>
          </p:spPr>
        </p:pic>
        <p:pic>
          <p:nvPicPr>
            <p:cNvPr id="69" name="object 69"/>
            <p:cNvPicPr/>
            <p:nvPr/>
          </p:nvPicPr>
          <p:blipFill>
            <a:blip r:embed="rId44" cstate="print"/>
            <a:stretch>
              <a:fillRect/>
            </a:stretch>
          </p:blipFill>
          <p:spPr>
            <a:xfrm>
              <a:off x="9884663" y="2520695"/>
              <a:ext cx="1849374" cy="584453"/>
            </a:xfrm>
            <a:prstGeom prst="rect">
              <a:avLst/>
            </a:prstGeom>
          </p:spPr>
        </p:pic>
      </p:grpSp>
      <p:sp>
        <p:nvSpPr>
          <p:cNvPr id="70" name="object 70"/>
          <p:cNvSpPr txBox="1"/>
          <p:nvPr/>
        </p:nvSpPr>
        <p:spPr>
          <a:xfrm>
            <a:off x="8447278" y="1153795"/>
            <a:ext cx="3587750" cy="1784350"/>
          </a:xfrm>
          <a:prstGeom prst="rect">
            <a:avLst/>
          </a:prstGeom>
        </p:spPr>
        <p:txBody>
          <a:bodyPr vert="horz" wrap="square" lIns="0" tIns="13335" rIns="0" bIns="0" rtlCol="0">
            <a:spAutoFit/>
          </a:bodyPr>
          <a:lstStyle/>
          <a:p>
            <a:pPr marL="996950" marR="0" lvl="0" indent="0" algn="ctr" defTabSz="914400" eaLnBrk="1" fontAlgn="auto" latinLnBrk="0" hangingPunct="1">
              <a:lnSpc>
                <a:spcPts val="5240"/>
              </a:lnSpc>
              <a:spcBef>
                <a:spcPts val="105"/>
              </a:spcBef>
              <a:spcAft>
                <a:spcPts val="0"/>
              </a:spcAft>
              <a:buClrTx/>
              <a:buSzTx/>
              <a:buFontTx/>
              <a:buNone/>
              <a:tabLst>
                <a:tab pos="2414270" algn="l"/>
              </a:tabLst>
              <a:defRPr/>
            </a:pPr>
            <a:r>
              <a:rPr kumimoji="0" sz="4400" b="1" i="0" u="sng" strike="noStrike" kern="0" cap="none" spc="0" normalizeH="0" baseline="0" noProof="0" dirty="0">
                <a:ln>
                  <a:noFill/>
                </a:ln>
                <a:solidFill>
                  <a:srgbClr val="D9D9D9"/>
                </a:solidFill>
                <a:effectLst/>
                <a:uLnTx/>
                <a:uFill>
                  <a:solidFill>
                    <a:srgbClr val="5F497A"/>
                  </a:solidFill>
                </a:uFill>
                <a:latin typeface="Times New Roman"/>
                <a:cs typeface="Times New Roman"/>
              </a:rPr>
              <a:t>	</a:t>
            </a:r>
            <a:r>
              <a:rPr kumimoji="0" sz="4400" b="1" i="0" u="sng" strike="noStrike" kern="0" cap="none" spc="-45" normalizeH="0" baseline="0" noProof="0" dirty="0">
                <a:ln>
                  <a:noFill/>
                </a:ln>
                <a:solidFill>
                  <a:srgbClr val="D9D9D9"/>
                </a:solidFill>
                <a:effectLst/>
                <a:uLnTx/>
                <a:uFill>
                  <a:solidFill>
                    <a:srgbClr val="5F497A"/>
                  </a:solidFill>
                </a:uFill>
                <a:latin typeface="ＭＳ Ｐゴシック"/>
                <a:cs typeface="ＭＳ Ｐゴシック"/>
              </a:rPr>
              <a:t>作る</a:t>
            </a:r>
            <a:r>
              <a:rPr kumimoji="0" sz="4400" b="1" i="0" u="sng" strike="noStrike" kern="0" cap="none" spc="-50" normalizeH="0" baseline="0" noProof="0" dirty="0">
                <a:ln>
                  <a:noFill/>
                </a:ln>
                <a:solidFill>
                  <a:srgbClr val="D9D9D9"/>
                </a:solidFill>
                <a:effectLst/>
                <a:uLnTx/>
                <a:uFill>
                  <a:solidFill>
                    <a:srgbClr val="5F497A"/>
                  </a:solidFill>
                </a:uFill>
                <a:latin typeface="ＭＳ Ｐゴシック"/>
                <a:cs typeface="ＭＳ Ｐゴシック"/>
              </a:rPr>
              <a:t> </a:t>
            </a:r>
            <a:endParaRPr kumimoji="0" sz="4400" b="0" i="0" u="none" strike="noStrike" kern="0" cap="none" spc="0" normalizeH="0" baseline="0" noProof="0" dirty="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ts val="2120"/>
              </a:lnSpc>
              <a:spcBef>
                <a:spcPts val="0"/>
              </a:spcBef>
              <a:spcAft>
                <a:spcPts val="0"/>
              </a:spcAft>
              <a:buClrTx/>
              <a:buSzTx/>
              <a:buFont typeface="Arial"/>
              <a:buChar char="•"/>
              <a:tabLst>
                <a:tab pos="147955" algn="l"/>
              </a:tabLst>
              <a:defRPr/>
            </a:pPr>
            <a:r>
              <a:rPr kumimoji="0" sz="1800" b="0" i="0" u="none" strike="noStrike" kern="0" cap="none" spc="-25" normalizeH="0" baseline="0" noProof="0" dirty="0">
                <a:ln>
                  <a:noFill/>
                </a:ln>
                <a:solidFill>
                  <a:srgbClr val="D9D9D9"/>
                </a:solidFill>
                <a:effectLst/>
                <a:uLnTx/>
                <a:uFillTx/>
                <a:latin typeface="ＭＳ Ｐゴシック"/>
                <a:cs typeface="ＭＳ Ｐゴシック"/>
              </a:rPr>
              <a:t>水を使わないコンクリート</a:t>
            </a:r>
            <a:endParaRPr kumimoji="0" sz="1800" b="0" i="0" u="none" strike="noStrike" kern="0" cap="none" spc="0" normalizeH="0" baseline="0" noProof="0" dirty="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0"/>
              </a:spcBef>
              <a:spcAft>
                <a:spcPts val="0"/>
              </a:spcAft>
              <a:buClrTx/>
              <a:buSzTx/>
              <a:buFont typeface="Arial"/>
              <a:buChar char="•"/>
              <a:tabLst>
                <a:tab pos="147955" algn="l"/>
              </a:tabLst>
              <a:defRPr/>
            </a:pPr>
            <a:r>
              <a:rPr kumimoji="0" sz="1800" b="0" i="0" u="none" strike="noStrike" kern="0" cap="none" spc="-10" normalizeH="0" baseline="0" noProof="0" dirty="0">
                <a:ln>
                  <a:noFill/>
                </a:ln>
                <a:solidFill>
                  <a:srgbClr val="D9D9D9"/>
                </a:solidFill>
                <a:effectLst/>
                <a:uLnTx/>
                <a:uFillTx/>
                <a:latin typeface="ＭＳ Ｐゴシック"/>
                <a:cs typeface="ＭＳ Ｐゴシック"/>
              </a:rPr>
              <a:t>砂からの資源抽出</a:t>
            </a:r>
            <a:r>
              <a:rPr kumimoji="0" sz="1800" b="0" i="0" u="none" strike="noStrike" kern="0" cap="none" spc="0" normalizeH="0" baseline="0" noProof="0" dirty="0">
                <a:ln>
                  <a:noFill/>
                </a:ln>
                <a:solidFill>
                  <a:srgbClr val="D9D9D9"/>
                </a:solidFill>
                <a:effectLst/>
                <a:uLnTx/>
                <a:uFillTx/>
                <a:latin typeface="ＭＳ Ｐゴシック"/>
                <a:cs typeface="ＭＳ Ｐゴシック"/>
              </a:rPr>
              <a:t>（</a:t>
            </a:r>
            <a:r>
              <a:rPr kumimoji="0" sz="1800" b="0" i="0" u="none" strike="noStrike" kern="0" cap="none" spc="-10" normalizeH="0" baseline="0" noProof="0" dirty="0">
                <a:ln>
                  <a:noFill/>
                </a:ln>
                <a:solidFill>
                  <a:srgbClr val="D9D9D9"/>
                </a:solidFill>
                <a:effectLst/>
                <a:uLnTx/>
                <a:uFillTx/>
                <a:latin typeface="ＭＳ Ｐゴシック"/>
                <a:cs typeface="ＭＳ Ｐゴシック"/>
              </a:rPr>
              <a:t>水や鉱物</a:t>
            </a:r>
            <a:r>
              <a:rPr kumimoji="0" sz="1800" b="0" i="0" u="none" strike="noStrike" kern="0" cap="none" spc="-50" normalizeH="0" baseline="0" noProof="0" dirty="0">
                <a:ln>
                  <a:noFill/>
                </a:ln>
                <a:solidFill>
                  <a:srgbClr val="D9D9D9"/>
                </a:solidFill>
                <a:effectLst/>
                <a:uLnTx/>
                <a:uFillTx/>
                <a:latin typeface="ＭＳ Ｐゴシック"/>
                <a:cs typeface="ＭＳ Ｐゴシック"/>
              </a:rPr>
              <a:t>）</a:t>
            </a:r>
            <a:endParaRPr kumimoji="0" sz="1800" b="0" i="0" u="none" strike="noStrike" kern="0" cap="none" spc="0" normalizeH="0" baseline="0" noProof="0" dirty="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0"/>
              </a:spcBef>
              <a:spcAft>
                <a:spcPts val="0"/>
              </a:spcAft>
              <a:buClrTx/>
              <a:buSzTx/>
              <a:buFont typeface="Arial"/>
              <a:buChar char="•"/>
              <a:tabLst>
                <a:tab pos="147955" algn="l"/>
              </a:tabLst>
              <a:defRPr/>
            </a:pPr>
            <a:r>
              <a:rPr kumimoji="0" sz="1800" b="0" i="0" u="none" strike="noStrike" kern="0" cap="none" spc="-10" normalizeH="0" baseline="0" noProof="0" dirty="0">
                <a:ln>
                  <a:noFill/>
                </a:ln>
                <a:solidFill>
                  <a:srgbClr val="D9D9D9"/>
                </a:solidFill>
                <a:effectLst/>
                <a:uLnTx/>
                <a:uFillTx/>
                <a:latin typeface="ＭＳ Ｐゴシック"/>
                <a:cs typeface="ＭＳ Ｐゴシック"/>
              </a:rPr>
              <a:t>効率的な水電解</a:t>
            </a:r>
            <a:endParaRPr kumimoji="0" sz="1800" b="0" i="0" u="none" strike="noStrike" kern="0" cap="none" spc="0" normalizeH="0" baseline="0" noProof="0" dirty="0">
              <a:ln>
                <a:noFill/>
              </a:ln>
              <a:solidFill>
                <a:sysClr val="windowText" lastClr="000000"/>
              </a:solidFill>
              <a:effectLst/>
              <a:uLnTx/>
              <a:uFillTx/>
              <a:latin typeface="ＭＳ Ｐゴシック"/>
              <a:cs typeface="ＭＳ Ｐゴシック"/>
            </a:endParaRPr>
          </a:p>
          <a:p>
            <a:pPr marL="147955" marR="0" lvl="0" indent="-135255" defTabSz="914400" eaLnBrk="1" fontAlgn="auto" latinLnBrk="0" hangingPunct="1">
              <a:lnSpc>
                <a:spcPct val="100000"/>
              </a:lnSpc>
              <a:spcBef>
                <a:spcPts val="0"/>
              </a:spcBef>
              <a:spcAft>
                <a:spcPts val="0"/>
              </a:spcAft>
              <a:buClrTx/>
              <a:buSzTx/>
              <a:buFont typeface="Arial"/>
              <a:buChar char="•"/>
              <a:tabLst>
                <a:tab pos="147955" algn="l"/>
              </a:tabLst>
              <a:defRPr/>
            </a:pPr>
            <a:r>
              <a:rPr kumimoji="0" sz="1800" b="0" i="0" u="none" strike="noStrike" kern="0" cap="none" spc="0" normalizeH="0" baseline="0" noProof="0" dirty="0">
                <a:ln>
                  <a:noFill/>
                </a:ln>
                <a:solidFill>
                  <a:srgbClr val="D9D9D9"/>
                </a:solidFill>
                <a:effectLst/>
                <a:uLnTx/>
                <a:uFillTx/>
                <a:latin typeface="ＭＳ Ｐゴシック"/>
                <a:cs typeface="ＭＳ Ｐゴシック"/>
              </a:rPr>
              <a:t>燃料</a:t>
            </a:r>
            <a:r>
              <a:rPr kumimoji="0" sz="1800" b="0" i="0" u="none" strike="noStrike" kern="0" cap="none" spc="-20" normalizeH="0" baseline="0" noProof="0" dirty="0">
                <a:ln>
                  <a:noFill/>
                </a:ln>
                <a:solidFill>
                  <a:srgbClr val="D9D9D9"/>
                </a:solidFill>
                <a:effectLst/>
                <a:uLnTx/>
                <a:uFillTx/>
                <a:latin typeface="ＭＳ Ｐゴシック"/>
                <a:cs typeface="ＭＳ Ｐゴシック"/>
              </a:rPr>
              <a:t>(LH2･LO2)</a:t>
            </a:r>
            <a:r>
              <a:rPr kumimoji="0" sz="1800" b="0" i="0" u="none" strike="noStrike" kern="0" cap="none" spc="-10" normalizeH="0" baseline="0" noProof="0" dirty="0">
                <a:ln>
                  <a:noFill/>
                </a:ln>
                <a:solidFill>
                  <a:srgbClr val="D9D9D9"/>
                </a:solidFill>
                <a:effectLst/>
                <a:uLnTx/>
                <a:uFillTx/>
                <a:latin typeface="ＭＳ Ｐゴシック"/>
                <a:cs typeface="ＭＳ Ｐゴシック"/>
              </a:rPr>
              <a:t>保存断熱タンク</a:t>
            </a:r>
            <a:endParaRPr kumimoji="0" sz="1800" b="0" i="0" u="none" strike="noStrike" kern="0" cap="none" spc="0" normalizeH="0" baseline="0" noProof="0" dirty="0">
              <a:ln>
                <a:noFill/>
              </a:ln>
              <a:solidFill>
                <a:sysClr val="windowText" lastClr="000000"/>
              </a:solidFill>
              <a:effectLst/>
              <a:uLnTx/>
              <a:uFillTx/>
              <a:latin typeface="ＭＳ Ｐゴシック"/>
              <a:cs typeface="ＭＳ Ｐゴシック"/>
            </a:endParaRPr>
          </a:p>
        </p:txBody>
      </p:sp>
      <p:sp>
        <p:nvSpPr>
          <p:cNvPr id="75" name="テキスト ボックス 74">
            <a:extLst>
              <a:ext uri="{FF2B5EF4-FFF2-40B4-BE49-F238E27FC236}">
                <a16:creationId xmlns:a16="http://schemas.microsoft.com/office/drawing/2014/main" id="{CEFD9FC7-1038-7DFF-990A-16A6979E8B61}"/>
              </a:ext>
            </a:extLst>
          </p:cNvPr>
          <p:cNvSpPr txBox="1"/>
          <p:nvPr/>
        </p:nvSpPr>
        <p:spPr>
          <a:xfrm>
            <a:off x="0" y="-67275"/>
            <a:ext cx="12192000" cy="646331"/>
          </a:xfrm>
          <a:prstGeom prst="rect">
            <a:avLst/>
          </a:prstGeom>
          <a:solidFill>
            <a:schemeClr val="tx1"/>
          </a:solidFill>
        </p:spPr>
        <p:txBody>
          <a:bodyPr wrap="square">
            <a:spAutoFit/>
          </a:bodyPr>
          <a:lstStyle/>
          <a:p>
            <a:pPr marL="12700" algn="ctr">
              <a:lnSpc>
                <a:spcPct val="100000"/>
              </a:lnSpc>
              <a:spcBef>
                <a:spcPts val="95"/>
              </a:spcBef>
              <a:tabLst>
                <a:tab pos="701040" algn="l"/>
              </a:tabLst>
            </a:pPr>
            <a:r>
              <a:rPr lang="ja-JP" altLang="en-US" sz="3600" b="1" spc="-40" dirty="0">
                <a:solidFill>
                  <a:schemeClr val="bg1"/>
                </a:solidFill>
                <a:latin typeface="BIZ UDP明朝 Medium" panose="02020500000000000000" pitchFamily="18" charset="-128"/>
                <a:ea typeface="BIZ UDP明朝 Medium" panose="02020500000000000000" pitchFamily="18" charset="-128"/>
              </a:rPr>
              <a:t>月面アーキテクチャ</a:t>
            </a:r>
            <a:endParaRPr lang="en-US" altLang="ja-JP" sz="3600" b="1" spc="-40" dirty="0">
              <a:solidFill>
                <a:schemeClr val="bg1"/>
              </a:solidFill>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4F2C48-BBF1-2C90-CE45-943686E8F9B4}"/>
            </a:ext>
          </a:extLst>
        </p:cNvPr>
        <p:cNvGrpSpPr/>
        <p:nvPr/>
      </p:nvGrpSpPr>
      <p:grpSpPr>
        <a:xfrm>
          <a:off x="0" y="0"/>
          <a:ext cx="0" cy="0"/>
          <a:chOff x="0" y="0"/>
          <a:chExt cx="0" cy="0"/>
        </a:xfrm>
      </p:grpSpPr>
      <p:pic>
        <p:nvPicPr>
          <p:cNvPr id="1700" name="図 1699">
            <a:extLst>
              <a:ext uri="{FF2B5EF4-FFF2-40B4-BE49-F238E27FC236}">
                <a16:creationId xmlns:a16="http://schemas.microsoft.com/office/drawing/2014/main" id="{C7D303DB-D6B8-1D22-2C88-EB3C757417E3}"/>
              </a:ext>
            </a:extLst>
          </p:cNvPr>
          <p:cNvPicPr>
            <a:picLocks noChangeAspect="1"/>
          </p:cNvPicPr>
          <p:nvPr/>
        </p:nvPicPr>
        <p:blipFill>
          <a:blip r:embed="rId2"/>
          <a:stretch>
            <a:fillRect/>
          </a:stretch>
        </p:blipFill>
        <p:spPr>
          <a:xfrm>
            <a:off x="0" y="0"/>
            <a:ext cx="12192000" cy="6890740"/>
          </a:xfrm>
          <a:prstGeom prst="rect">
            <a:avLst/>
          </a:prstGeom>
        </p:spPr>
      </p:pic>
    </p:spTree>
    <p:extLst>
      <p:ext uri="{BB962C8B-B14F-4D97-AF65-F5344CB8AC3E}">
        <p14:creationId xmlns:p14="http://schemas.microsoft.com/office/powerpoint/2010/main" val="2990140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26FF3-D91A-0173-463A-680930FD5254}"/>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AD821DD5-ADD1-29EC-E9D3-08B195FD6814}"/>
              </a:ext>
            </a:extLst>
          </p:cNvPr>
          <p:cNvSpPr txBox="1"/>
          <p:nvPr/>
        </p:nvSpPr>
        <p:spPr>
          <a:xfrm>
            <a:off x="1110343" y="2767280"/>
            <a:ext cx="9971314" cy="1323439"/>
          </a:xfrm>
          <a:prstGeom prst="rect">
            <a:avLst/>
          </a:prstGeom>
          <a:noFill/>
        </p:spPr>
        <p:txBody>
          <a:bodyPr wrap="square" rtlCol="0">
            <a:spAutoFit/>
          </a:bodyPr>
          <a:lstStyle/>
          <a:p>
            <a:pPr algn="ctr"/>
            <a:r>
              <a:rPr kumimoji="1" lang="ja-JP" altLang="en-US" sz="8000" b="1" dirty="0">
                <a:latin typeface="BIZ UDP明朝 Medium" panose="02020500000000000000" pitchFamily="18" charset="-128"/>
                <a:ea typeface="BIZ UDP明朝 Medium" panose="02020500000000000000" pitchFamily="18" charset="-128"/>
              </a:rPr>
              <a:t>米国の宇宙政策</a:t>
            </a:r>
          </a:p>
        </p:txBody>
      </p:sp>
    </p:spTree>
    <p:extLst>
      <p:ext uri="{BB962C8B-B14F-4D97-AF65-F5344CB8AC3E}">
        <p14:creationId xmlns:p14="http://schemas.microsoft.com/office/powerpoint/2010/main" val="687750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8029956" y="2491739"/>
            <a:ext cx="2915411" cy="3727704"/>
          </a:xfrm>
          <a:prstGeom prst="rect">
            <a:avLst/>
          </a:prstGeom>
        </p:spPr>
      </p:pic>
      <p:sp>
        <p:nvSpPr>
          <p:cNvPr id="4" name="object 4"/>
          <p:cNvSpPr txBox="1"/>
          <p:nvPr/>
        </p:nvSpPr>
        <p:spPr>
          <a:xfrm>
            <a:off x="8752713" y="6316471"/>
            <a:ext cx="1637030" cy="361950"/>
          </a:xfrm>
          <a:prstGeom prst="rect">
            <a:avLst/>
          </a:prstGeom>
        </p:spPr>
        <p:txBody>
          <a:bodyPr vert="horz" wrap="square" lIns="0" tIns="12700" rIns="0" bIns="0" rtlCol="0">
            <a:spAutoFit/>
          </a:bodyP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sz="1100" b="0" i="0" u="none" strike="noStrike" kern="0" cap="none" spc="-10" normalizeH="0" baseline="0" noProof="0" dirty="0">
                <a:ln>
                  <a:noFill/>
                </a:ln>
                <a:solidFill>
                  <a:srgbClr val="FFFFFF"/>
                </a:solidFill>
                <a:effectLst/>
                <a:uLnTx/>
                <a:uFillTx/>
                <a:latin typeface="HGPｺﾞｼｯｸM"/>
                <a:cs typeface="HGPｺﾞｼｯｸM"/>
              </a:rPr>
              <a:t>NASA</a:t>
            </a:r>
            <a:r>
              <a:rPr kumimoji="0" sz="1100" b="0" i="0" u="none" strike="noStrike" kern="0" cap="none" spc="-15" normalizeH="0" baseline="0" noProof="0" dirty="0">
                <a:ln>
                  <a:noFill/>
                </a:ln>
                <a:solidFill>
                  <a:srgbClr val="FFFFFF"/>
                </a:solidFill>
                <a:effectLst/>
                <a:uLnTx/>
                <a:uFillTx/>
                <a:latin typeface="HGPｺﾞｼｯｸM"/>
                <a:cs typeface="HGPｺﾞｼｯｸM"/>
              </a:rPr>
              <a:t>が公表した</a:t>
            </a:r>
            <a:endParaRPr kumimoji="0" sz="1100" b="0" i="0" u="none" strike="noStrike" kern="0" cap="none" spc="0" normalizeH="0" baseline="0" noProof="0">
              <a:ln>
                <a:noFill/>
              </a:ln>
              <a:solidFill>
                <a:sysClr val="windowText" lastClr="000000"/>
              </a:solidFill>
              <a:effectLst/>
              <a:uLnTx/>
              <a:uFillTx/>
              <a:latin typeface="HGPｺﾞｼｯｸM"/>
              <a:cs typeface="HGPｺﾞｼｯｸM"/>
            </a:endParaRPr>
          </a:p>
          <a:p>
            <a:pPr marL="0" marR="0" lvl="0" indent="0" algn="ctr" defTabSz="914400" eaLnBrk="1" fontAlgn="auto" latinLnBrk="0" hangingPunct="1">
              <a:lnSpc>
                <a:spcPct val="100000"/>
              </a:lnSpc>
              <a:spcBef>
                <a:spcPts val="5"/>
              </a:spcBef>
              <a:spcAft>
                <a:spcPts val="0"/>
              </a:spcAft>
              <a:buClrTx/>
              <a:buSzTx/>
              <a:buFontTx/>
              <a:buNone/>
              <a:tabLst/>
              <a:defRPr/>
            </a:pPr>
            <a:r>
              <a:rPr kumimoji="0" sz="1100" b="0" i="0" u="none" strike="noStrike" kern="0" cap="none" spc="-50" normalizeH="0" baseline="0" noProof="0" dirty="0">
                <a:ln>
                  <a:noFill/>
                </a:ln>
                <a:solidFill>
                  <a:srgbClr val="FFFFFF"/>
                </a:solidFill>
                <a:effectLst/>
                <a:uLnTx/>
                <a:uFillTx/>
                <a:latin typeface="HGPｺﾞｼｯｸM"/>
                <a:cs typeface="HGPｺﾞｼｯｸM"/>
              </a:rPr>
              <a:t>“持続的月探査・開発計画”</a:t>
            </a:r>
            <a:endParaRPr kumimoji="0" sz="1100" b="0" i="0" u="none" strike="noStrike" kern="0" cap="none" spc="0" normalizeH="0" baseline="0" noProof="0">
              <a:ln>
                <a:noFill/>
              </a:ln>
              <a:solidFill>
                <a:sysClr val="windowText" lastClr="000000"/>
              </a:solidFill>
              <a:effectLst/>
              <a:uLnTx/>
              <a:uFillTx/>
              <a:latin typeface="HGPｺﾞｼｯｸM"/>
              <a:cs typeface="HGPｺﾞｼｯｸM"/>
            </a:endParaRPr>
          </a:p>
        </p:txBody>
      </p:sp>
      <p:sp>
        <p:nvSpPr>
          <p:cNvPr id="5" name="object 5"/>
          <p:cNvSpPr/>
          <p:nvPr/>
        </p:nvSpPr>
        <p:spPr>
          <a:xfrm>
            <a:off x="536448" y="2732532"/>
            <a:ext cx="6863080" cy="2926080"/>
          </a:xfrm>
          <a:custGeom>
            <a:avLst/>
            <a:gdLst/>
            <a:ahLst/>
            <a:cxnLst/>
            <a:rect l="l" t="t" r="r" b="b"/>
            <a:pathLst>
              <a:path w="6863080" h="2926079">
                <a:moveTo>
                  <a:pt x="0" y="2926080"/>
                </a:moveTo>
                <a:lnTo>
                  <a:pt x="6862572" y="2926080"/>
                </a:lnTo>
                <a:lnTo>
                  <a:pt x="6862572" y="0"/>
                </a:lnTo>
                <a:lnTo>
                  <a:pt x="0" y="0"/>
                </a:lnTo>
                <a:lnTo>
                  <a:pt x="0" y="2926080"/>
                </a:lnTo>
                <a:close/>
              </a:path>
            </a:pathLst>
          </a:custGeom>
          <a:ln w="952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6"/>
          <p:cNvSpPr txBox="1"/>
          <p:nvPr/>
        </p:nvSpPr>
        <p:spPr>
          <a:xfrm>
            <a:off x="295452" y="1036777"/>
            <a:ext cx="11213465" cy="4850943"/>
          </a:xfrm>
          <a:prstGeom prst="rect">
            <a:avLst/>
          </a:prstGeom>
        </p:spPr>
        <p:txBody>
          <a:bodyPr vert="horz" wrap="square" lIns="0" tIns="15875" rIns="0" bIns="0" rtlCol="0">
            <a:spAutoFit/>
          </a:bodyPr>
          <a:lstStyle/>
          <a:p>
            <a:pPr marL="299085" marR="0" lvl="0" indent="-286385" defTabSz="914400" eaLnBrk="1" fontAlgn="auto" latinLnBrk="0" hangingPunct="1">
              <a:lnSpc>
                <a:spcPct val="100000"/>
              </a:lnSpc>
              <a:spcBef>
                <a:spcPts val="125"/>
              </a:spcBef>
              <a:spcAft>
                <a:spcPts val="0"/>
              </a:spcAft>
              <a:buClrTx/>
              <a:buSzTx/>
              <a:buFont typeface="Wingdings"/>
              <a:buChar char=""/>
              <a:tabLst>
                <a:tab pos="299085" algn="l"/>
              </a:tabLst>
              <a:defRPr/>
            </a:pPr>
            <a:r>
              <a:rPr kumimoji="0" sz="215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NASAは2020年4月、「</a:t>
            </a:r>
            <a:r>
              <a:rPr kumimoji="0" sz="2150" b="1" i="0" u="sng" strike="noStrike" kern="0" cap="none" spc="-5"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持続的月探査・開発計画：</a:t>
            </a:r>
            <a:r>
              <a:rPr kumimoji="0"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NASA’s</a:t>
            </a:r>
            <a:r>
              <a:rPr kumimoji="0" sz="2150" b="1" i="0" u="sng" strike="noStrike" kern="0" cap="none" spc="75"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Plan</a:t>
            </a:r>
            <a:r>
              <a:rPr kumimoji="0" sz="2150" b="1" i="0" u="sng" strike="noStrike" kern="0" cap="none" spc="9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for</a:t>
            </a:r>
            <a:r>
              <a:rPr kumimoji="0" sz="2150" b="1" i="0" u="sng" strike="noStrike" kern="0" cap="none" spc="85"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Sustained</a:t>
            </a:r>
            <a:r>
              <a:rPr kumimoji="0" sz="2150" b="1" i="0" u="sng" strike="noStrike" kern="0" cap="none" spc="6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Lunar</a:t>
            </a:r>
            <a:r>
              <a:rPr kumimoji="0" sz="2150" b="1" i="0" u="sng" strike="noStrike" kern="0" cap="none" spc="7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 </a:t>
            </a:r>
            <a:endParaRPr kumimoji="0"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endParaRPr>
          </a:p>
          <a:p>
            <a:pPr marL="299085" marR="0" lvl="0" indent="0" defTabSz="914400" eaLnBrk="1" fontAlgn="auto" latinLnBrk="0" hangingPunct="1">
              <a:lnSpc>
                <a:spcPct val="100000"/>
              </a:lnSpc>
              <a:spcBef>
                <a:spcPts val="35"/>
              </a:spcBef>
              <a:spcAft>
                <a:spcPts val="0"/>
              </a:spcAft>
              <a:buClrTx/>
              <a:buSzTx/>
              <a:buFontTx/>
              <a:buNone/>
              <a:tabLst/>
              <a:defRPr/>
            </a:pPr>
            <a:r>
              <a:rPr kumimoji="0" lang="en-US" altLang="ja-JP"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Ex</a:t>
            </a:r>
            <a:r>
              <a:rPr kumimoji="0" lang="ja-JP" altLang="en-US"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ｐ</a:t>
            </a:r>
            <a:r>
              <a:rPr kumimoji="0" lang="en-US" altLang="ja-JP" sz="2150" b="1" i="0" u="sng" strike="noStrike" kern="0" cap="none" spc="0" normalizeH="0" baseline="0" noProof="0" dirty="0" err="1">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loration</a:t>
            </a:r>
            <a:r>
              <a:rPr kumimoji="0" lang="en-US" altLang="ja-JP"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and</a:t>
            </a:r>
            <a:r>
              <a:rPr kumimoji="0" sz="2150" b="1" i="0" u="sng" strike="noStrike" kern="0" cap="none" spc="155"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0" normalizeH="0" baseline="0" noProof="0" dirty="0">
                <a:ln>
                  <a:noFill/>
                </a:ln>
                <a:solidFill>
                  <a:schemeClr val="accent6">
                    <a:lumMod val="40000"/>
                    <a:lumOff val="60000"/>
                  </a:schemeClr>
                </a:solidFill>
                <a:uLnTx/>
                <a:uFillTx/>
                <a:latin typeface="BIZ UDP明朝 Medium" panose="02020500000000000000" pitchFamily="18" charset="-128"/>
                <a:ea typeface="BIZ UDP明朝 Medium" panose="02020500000000000000" pitchFamily="18" charset="-128"/>
                <a:cs typeface="ＭＳ Ｐゴシック"/>
              </a:rPr>
              <a:t>Development</a:t>
            </a:r>
            <a:r>
              <a:rPr kumimoji="0" sz="2150" b="1" i="0" u="none" strike="noStrike" kern="0" cap="none" spc="-1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a:t>
            </a:r>
            <a:r>
              <a:rPr kumimoji="0" sz="2150" b="1" i="0" u="none" strike="noStrike" kern="0" cap="none" spc="-1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を発表。</a:t>
            </a:r>
            <a:endParaRPr kumimoji="0" sz="2150" b="1"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a:p>
            <a:pPr marL="298450" marR="0" lvl="0" indent="-285750" defTabSz="914400" eaLnBrk="1" fontAlgn="auto" latinLnBrk="0" hangingPunct="1">
              <a:lnSpc>
                <a:spcPct val="100000"/>
              </a:lnSpc>
              <a:spcBef>
                <a:spcPts val="35"/>
              </a:spcBef>
              <a:spcAft>
                <a:spcPts val="0"/>
              </a:spcAft>
              <a:buClrTx/>
              <a:buSzTx/>
              <a:buFont typeface="Wingdings"/>
              <a:buChar char=""/>
              <a:tabLst>
                <a:tab pos="298450" algn="l"/>
              </a:tabLst>
              <a:defRPr/>
            </a:pPr>
            <a:r>
              <a:rPr kumimoji="0" sz="2150" b="1" i="0" u="none" strike="noStrike" kern="0" cap="none" spc="-3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有人探査の主要領域として、地球低軌道、月、火星を設定。技術的に密接な連携を意図。</a:t>
            </a:r>
            <a:endParaRPr kumimoji="0" sz="2150" b="1"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a:p>
            <a:pPr marL="0" marR="0" lvl="0" indent="0" defTabSz="914400" eaLnBrk="1" fontAlgn="auto" latinLnBrk="0" hangingPunct="1">
              <a:lnSpc>
                <a:spcPct val="100000"/>
              </a:lnSpc>
              <a:spcBef>
                <a:spcPts val="0"/>
              </a:spcBef>
              <a:spcAft>
                <a:spcPts val="0"/>
              </a:spcAft>
              <a:buClr>
                <a:srgbClr val="FFFFFF"/>
              </a:buClr>
              <a:buSzTx/>
              <a:buFont typeface="Wingdings"/>
              <a:buChar char=""/>
              <a:tabLst/>
              <a:defRPr/>
            </a:pPr>
            <a:endParaRPr kumimoji="0" sz="2150" b="1"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a:p>
            <a:pPr marL="0" marR="0" lvl="0" indent="0" defTabSz="914400" eaLnBrk="1" fontAlgn="auto" latinLnBrk="0" hangingPunct="1">
              <a:lnSpc>
                <a:spcPct val="100000"/>
              </a:lnSpc>
              <a:spcBef>
                <a:spcPts val="245"/>
              </a:spcBef>
              <a:spcAft>
                <a:spcPts val="0"/>
              </a:spcAft>
              <a:buClr>
                <a:srgbClr val="FFFFFF"/>
              </a:buClr>
              <a:buSzTx/>
              <a:buFont typeface="Wingdings"/>
              <a:buChar char=""/>
              <a:tabLst/>
              <a:defRPr/>
            </a:pPr>
            <a:endParaRPr kumimoji="0" sz="2150" b="1"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a:p>
            <a:pPr marL="675640" marR="4252595" lvl="1" indent="-342900" defTabSz="914400" eaLnBrk="1" fontAlgn="auto" latinLnBrk="0" hangingPunct="1">
              <a:lnSpc>
                <a:spcPct val="101400"/>
              </a:lnSpc>
              <a:spcBef>
                <a:spcPts val="0"/>
              </a:spcBef>
              <a:spcAft>
                <a:spcPts val="0"/>
              </a:spcAft>
              <a:buClrTx/>
              <a:buSzTx/>
              <a:buFont typeface="Arial"/>
              <a:buChar char="•"/>
              <a:tabLst>
                <a:tab pos="675640" algn="l"/>
                <a:tab pos="6289675" algn="l"/>
              </a:tabLst>
              <a:defRPr/>
            </a:pPr>
            <a:r>
              <a:rPr kumimoji="0" sz="2150" b="1" i="0" u="none" strike="noStrike" kern="0" cap="none" spc="1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低軌道の有人運用を民間に移管しながら</a:t>
            </a:r>
            <a:r>
              <a:rPr kumimoji="0" sz="2150" b="1" i="0" u="none" strike="noStrike" kern="0" cap="none" spc="-1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a:t>
            </a:r>
            <a:r>
              <a:rPr kumimoji="0" sz="2150" b="1" i="0" u="sng" strike="noStrike" kern="0" cap="none" spc="1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ISS</a:t>
            </a:r>
            <a:r>
              <a:rPr kumimoji="0" sz="2150" b="1" i="0" u="sng" strike="noStrike" kern="0" cap="none" spc="2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を月</a:t>
            </a:r>
            <a:r>
              <a:rPr kumimoji="0" sz="2150" b="1" i="0" u="sng" strike="noStrike" kern="0" cap="none" spc="-160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a:t>
            </a:r>
            <a:r>
              <a:rPr kumimoji="0" sz="2150" b="1" i="0" u="sng" strike="noStrike" kern="0" cap="none" spc="1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2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火星探査</a:t>
            </a:r>
            <a:r>
              <a:rPr kumimoji="0" sz="2150" b="1" i="0" u="sng" strike="noStrike" kern="0" cap="none" spc="-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のためのテス</a:t>
            </a:r>
            <a:r>
              <a:rPr kumimoji="0" sz="2150" b="1" i="0" u="sng" strike="noStrike" kern="0" cap="none" spc="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ト</a:t>
            </a:r>
            <a:r>
              <a:rPr kumimoji="0" sz="2150" b="1" i="0" u="sng" strike="noStrike" kern="0" cap="none" spc="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ベッド</a:t>
            </a:r>
            <a:r>
              <a:rPr kumimoji="0" sz="2150" b="1" i="0" u="sng" strike="noStrike" kern="0" cap="none" spc="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と</a:t>
            </a:r>
            <a:r>
              <a:rPr kumimoji="0" sz="2150" b="1" i="0" u="sng" strike="noStrike" kern="0" cap="none" spc="2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して活</a:t>
            </a:r>
            <a:r>
              <a:rPr kumimoji="0" sz="2150" b="1" i="0" u="sng" strike="noStrike" kern="0" cap="none" spc="2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用</a:t>
            </a:r>
            <a:r>
              <a:rPr kumimoji="0" sz="2150" b="1" i="0" u="sng" strike="noStrike" kern="0" cap="none" spc="1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す</a:t>
            </a:r>
            <a:r>
              <a:rPr kumimoji="0" sz="2150" b="1" i="0" u="sng" strike="noStrike" kern="0" cap="none" spc="3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る等</a:t>
            </a:r>
            <a:r>
              <a:rPr kumimoji="0" sz="2150" b="1" i="0" u="sng" strike="noStrike" kern="0" cap="none" spc="2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a:t>
            </a:r>
            <a:r>
              <a:rPr kumimoji="0" sz="2150" b="1" i="0" u="sng" strike="noStrike" kern="0" cap="none" spc="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2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低軌道活動の必要性も明</a:t>
            </a:r>
            <a:r>
              <a:rPr kumimoji="0" sz="2150" b="1" i="0" u="sng" strike="noStrike" kern="0" cap="none" spc="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示</a:t>
            </a:r>
            <a:r>
              <a:rPr kumimoji="0" sz="2150" b="1" i="0" u="none" strike="noStrike" kern="0" cap="none" spc="20" normalizeH="0" baseline="0" noProof="0" dirty="0">
                <a:ln>
                  <a:noFill/>
                </a:ln>
                <a:solidFill>
                  <a:srgbClr val="FFFF00"/>
                </a:solidFill>
                <a:effectLst/>
                <a:uLnTx/>
                <a:uFillTx/>
                <a:latin typeface="BIZ UDP明朝 Medium" panose="02020500000000000000" pitchFamily="18" charset="-128"/>
                <a:ea typeface="BIZ UDP明朝 Medium" panose="02020500000000000000" pitchFamily="18" charset="-128"/>
                <a:cs typeface="ＭＳ Ｐゴシック"/>
              </a:rPr>
              <a:t>。</a:t>
            </a:r>
            <a:endParaRPr kumimoji="0" sz="2150" b="1"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a:p>
            <a:pPr marL="675640" marR="4349115" lvl="1" indent="-342900" defTabSz="914400" eaLnBrk="1" fontAlgn="auto" latinLnBrk="0" hangingPunct="1">
              <a:lnSpc>
                <a:spcPct val="101499"/>
              </a:lnSpc>
              <a:spcBef>
                <a:spcPts val="585"/>
              </a:spcBef>
              <a:spcAft>
                <a:spcPts val="0"/>
              </a:spcAft>
              <a:buClrTx/>
              <a:buSzTx/>
              <a:buFont typeface="Arial"/>
              <a:buChar char="•"/>
              <a:tabLst>
                <a:tab pos="675640" algn="l"/>
              </a:tabLst>
              <a:defRPr/>
            </a:pPr>
            <a:r>
              <a:rPr kumimoji="0" sz="215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2024年の月面着陸以降、有人火星探査ミッション</a:t>
            </a:r>
            <a:r>
              <a:rPr kumimoji="0" sz="2150" b="1" i="0" u="none" strike="noStrike" kern="0" cap="none" spc="-133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に</a:t>
            </a:r>
            <a:r>
              <a:rPr kumimoji="0" sz="215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 </a:t>
            </a:r>
            <a:r>
              <a:rPr kumimoji="0" sz="2150" b="1" i="0" u="none" strike="noStrike" kern="0" cap="none" spc="-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向けた準備として、持続的な月面活動を実現すべく、</a:t>
            </a:r>
            <a:r>
              <a:rPr kumimoji="0" sz="2150" b="1" i="0" u="sng" strike="noStrike" kern="0" cap="none" spc="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月南極域に有人活動拠点Artemis</a:t>
            </a:r>
            <a:r>
              <a:rPr kumimoji="0" sz="2150" b="1" i="0" u="sng" strike="noStrike" kern="0" cap="none" spc="21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Base</a:t>
            </a:r>
            <a:r>
              <a:rPr kumimoji="0" sz="2150" b="1" i="0" u="sng" strike="noStrike" kern="0" cap="none" spc="19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 </a:t>
            </a:r>
            <a:r>
              <a:rPr kumimoji="0" sz="2150" b="1" i="0" u="sng" strike="noStrike" kern="0" cap="none" spc="-2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Camp</a:t>
            </a:r>
            <a:r>
              <a:rPr kumimoji="0" sz="2150" b="1" i="0" u="sng" strike="noStrike" kern="0" cap="none" spc="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を建設</a:t>
            </a:r>
            <a:r>
              <a:rPr kumimoji="0" sz="2150" b="1" i="0" u="none" strike="noStrike" kern="0" cap="none" spc="-50" normalizeH="0" baseline="0" noProof="0" dirty="0">
                <a:ln>
                  <a:noFill/>
                </a:ln>
                <a:solidFill>
                  <a:srgbClr val="FFFF00"/>
                </a:solidFill>
                <a:effectLst/>
                <a:uLnTx/>
                <a:uFillTx/>
                <a:latin typeface="BIZ UDP明朝 Medium" panose="02020500000000000000" pitchFamily="18" charset="-128"/>
                <a:ea typeface="BIZ UDP明朝 Medium" panose="02020500000000000000" pitchFamily="18" charset="-128"/>
                <a:cs typeface="ＭＳ Ｐゴシック"/>
              </a:rPr>
              <a:t>。</a:t>
            </a:r>
            <a:endParaRPr kumimoji="0" sz="2150" b="1"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a:p>
            <a:pPr marL="675640" marR="0" lvl="1" indent="-342900" defTabSz="914400" eaLnBrk="1" fontAlgn="auto" latinLnBrk="0" hangingPunct="1">
              <a:lnSpc>
                <a:spcPct val="100000"/>
              </a:lnSpc>
              <a:spcBef>
                <a:spcPts val="625"/>
              </a:spcBef>
              <a:spcAft>
                <a:spcPts val="0"/>
              </a:spcAft>
              <a:buClrTx/>
              <a:buSzTx/>
              <a:buFont typeface="Arial"/>
              <a:buChar char="•"/>
              <a:tabLst>
                <a:tab pos="675640" algn="l"/>
              </a:tabLst>
              <a:defRPr/>
            </a:pPr>
            <a:r>
              <a:rPr kumimoji="0" sz="2150" b="1" i="0" u="none" strike="noStrike" kern="0" cap="none" spc="-1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Gateway</a:t>
            </a:r>
            <a:r>
              <a:rPr kumimoji="0" sz="215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を活用した</a:t>
            </a:r>
            <a:r>
              <a:rPr kumimoji="0" sz="2150" b="1" i="0" u="sng" strike="noStrike" kern="0" cap="none" spc="-1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火星探査模擬ミッション</a:t>
            </a:r>
            <a:r>
              <a:rPr kumimoji="0" sz="2150" b="1" i="0" u="none" strike="noStrike" kern="0" cap="none" spc="0" normalizeH="0" baseline="0" noProof="0" dirty="0">
                <a:ln>
                  <a:noFill/>
                </a:ln>
                <a:solidFill>
                  <a:srgbClr val="FFFF00"/>
                </a:solidFill>
                <a:effectLst/>
                <a:uLnTx/>
                <a:uFillTx/>
                <a:latin typeface="BIZ UDP明朝 Medium" panose="02020500000000000000" pitchFamily="18" charset="-128"/>
                <a:ea typeface="BIZ UDP明朝 Medium" panose="02020500000000000000" pitchFamily="18" charset="-128"/>
                <a:cs typeface="ＭＳ Ｐゴシック"/>
              </a:rPr>
              <a:t>や</a:t>
            </a:r>
            <a:r>
              <a:rPr kumimoji="0" sz="2150" b="1" i="0" u="sng" strike="noStrike" kern="0" cap="none" spc="-1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その場資</a:t>
            </a:r>
            <a:endParaRPr kumimoji="0" sz="2150" b="1"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a:p>
            <a:pPr marL="675640" marR="0" lvl="0" indent="0" defTabSz="914400" eaLnBrk="1" fontAlgn="auto" latinLnBrk="0" hangingPunct="1">
              <a:lnSpc>
                <a:spcPct val="100000"/>
              </a:lnSpc>
              <a:spcBef>
                <a:spcPts val="35"/>
              </a:spcBef>
              <a:spcAft>
                <a:spcPts val="0"/>
              </a:spcAft>
              <a:buClrTx/>
              <a:buSzTx/>
              <a:buFontTx/>
              <a:buNone/>
              <a:tabLst/>
              <a:defRPr/>
            </a:pPr>
            <a:r>
              <a:rPr kumimoji="0" sz="2150" b="1" i="0" u="sng" strike="noStrike" kern="0" cap="none" spc="-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源利用技術等の月面革新イニシアチブ</a:t>
            </a:r>
            <a:r>
              <a:rPr kumimoji="0" sz="2150" b="1" i="0" u="none" strike="noStrike" kern="0" cap="none" spc="-1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も促進。</a:t>
            </a:r>
            <a:endParaRPr kumimoji="0" sz="2150" b="1"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p:txBody>
      </p:sp>
      <p:sp>
        <p:nvSpPr>
          <p:cNvPr id="7" name="object 7"/>
          <p:cNvSpPr txBox="1">
            <a:spLocks noGrp="1"/>
          </p:cNvSpPr>
          <p:nvPr>
            <p:ph type="title"/>
          </p:nvPr>
        </p:nvSpPr>
        <p:spPr>
          <a:xfrm>
            <a:off x="0" y="240206"/>
            <a:ext cx="12192000" cy="567463"/>
          </a:xfrm>
          <a:prstGeom prst="rect">
            <a:avLst/>
          </a:prstGeom>
        </p:spPr>
        <p:txBody>
          <a:bodyPr vert="horz" wrap="square" lIns="0" tIns="13335" rIns="0" bIns="0" rtlCol="0">
            <a:spAutoFit/>
          </a:bodyPr>
          <a:lstStyle/>
          <a:p>
            <a:pPr marL="12700" algn="ctr">
              <a:lnSpc>
                <a:spcPct val="100000"/>
              </a:lnSpc>
              <a:spcBef>
                <a:spcPts val="105"/>
              </a:spcBef>
            </a:pPr>
            <a:r>
              <a:rPr sz="3600" b="1" spc="-5" dirty="0" err="1">
                <a:latin typeface="BIZ UDP明朝 Medium" panose="02020500000000000000" pitchFamily="18" charset="-128"/>
                <a:ea typeface="BIZ UDP明朝 Medium" panose="02020500000000000000" pitchFamily="18" charset="-128"/>
                <a:cs typeface="ＭＳ Ｐゴシック"/>
              </a:rPr>
              <a:t>米国アルテミス計画</a:t>
            </a:r>
            <a:r>
              <a:rPr sz="3600" spc="-10" dirty="0" err="1">
                <a:latin typeface="BIZ UDP明朝 Medium" panose="02020500000000000000" pitchFamily="18" charset="-128"/>
                <a:ea typeface="BIZ UDP明朝 Medium" panose="02020500000000000000" pitchFamily="18" charset="-128"/>
                <a:cs typeface="ＭＳ Ｐゴシック"/>
              </a:rPr>
              <a:t>：NASA</a:t>
            </a:r>
            <a:r>
              <a:rPr sz="3600" spc="-60" dirty="0" err="1">
                <a:latin typeface="BIZ UDP明朝 Medium" panose="02020500000000000000" pitchFamily="18" charset="-128"/>
                <a:ea typeface="BIZ UDP明朝 Medium" panose="02020500000000000000" pitchFamily="18" charset="-128"/>
                <a:cs typeface="ＭＳ Ｐゴシック"/>
              </a:rPr>
              <a:t>持続的月探査・開発計</a:t>
            </a:r>
            <a:r>
              <a:rPr sz="3600" spc="-50" dirty="0" err="1">
                <a:latin typeface="BIZ UDP明朝 Medium" panose="02020500000000000000" pitchFamily="18" charset="-128"/>
                <a:ea typeface="BIZ UDP明朝 Medium" panose="02020500000000000000" pitchFamily="18" charset="-128"/>
                <a:cs typeface="ＭＳ Ｐゴシック"/>
              </a:rPr>
              <a:t>画</a:t>
            </a:r>
            <a:endParaRPr sz="3600" dirty="0">
              <a:latin typeface="BIZ UDP明朝 Medium" panose="02020500000000000000" pitchFamily="18" charset="-128"/>
              <a:ea typeface="BIZ UDP明朝 Medium" panose="02020500000000000000" pitchFamily="18" charset="-128"/>
              <a:cs typeface="ＭＳ Ｐゴシック"/>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42125" y="2011489"/>
            <a:ext cx="11831320" cy="4549775"/>
            <a:chOff x="242125" y="2011489"/>
            <a:chExt cx="11831320" cy="4549775"/>
          </a:xfrm>
        </p:grpSpPr>
        <p:pic>
          <p:nvPicPr>
            <p:cNvPr id="4" name="object 4"/>
            <p:cNvPicPr/>
            <p:nvPr/>
          </p:nvPicPr>
          <p:blipFill>
            <a:blip r:embed="rId2" cstate="print"/>
            <a:stretch>
              <a:fillRect/>
            </a:stretch>
          </p:blipFill>
          <p:spPr>
            <a:xfrm>
              <a:off x="8738616" y="2016251"/>
              <a:ext cx="3334511" cy="4268723"/>
            </a:xfrm>
            <a:prstGeom prst="rect">
              <a:avLst/>
            </a:prstGeom>
          </p:spPr>
        </p:pic>
        <p:sp>
          <p:nvSpPr>
            <p:cNvPr id="5" name="object 5"/>
            <p:cNvSpPr/>
            <p:nvPr/>
          </p:nvSpPr>
          <p:spPr>
            <a:xfrm>
              <a:off x="246888" y="2016251"/>
              <a:ext cx="8463280" cy="4540250"/>
            </a:xfrm>
            <a:custGeom>
              <a:avLst/>
              <a:gdLst/>
              <a:ahLst/>
              <a:cxnLst/>
              <a:rect l="l" t="t" r="r" b="b"/>
              <a:pathLst>
                <a:path w="8463280" h="4540250">
                  <a:moveTo>
                    <a:pt x="0" y="4539996"/>
                  </a:moveTo>
                  <a:lnTo>
                    <a:pt x="8462772" y="4539996"/>
                  </a:lnTo>
                  <a:lnTo>
                    <a:pt x="8462772" y="0"/>
                  </a:lnTo>
                  <a:lnTo>
                    <a:pt x="0" y="0"/>
                  </a:lnTo>
                  <a:lnTo>
                    <a:pt x="0" y="4539996"/>
                  </a:lnTo>
                  <a:close/>
                </a:path>
              </a:pathLst>
            </a:custGeom>
            <a:ln w="952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 name="object 6"/>
          <p:cNvSpPr txBox="1">
            <a:spLocks noGrp="1"/>
          </p:cNvSpPr>
          <p:nvPr>
            <p:ph type="body" idx="1"/>
          </p:nvPr>
        </p:nvSpPr>
        <p:spPr>
          <a:prstGeom prst="rect">
            <a:avLst/>
          </a:prstGeom>
        </p:spPr>
        <p:txBody>
          <a:bodyPr vert="horz" wrap="square" lIns="0" tIns="12065" rIns="0" bIns="0" rtlCol="0">
            <a:spAutoFit/>
          </a:bodyPr>
          <a:lstStyle/>
          <a:p>
            <a:pPr marL="299085" marR="102235" indent="-287020" algn="just">
              <a:lnSpc>
                <a:spcPct val="100899"/>
              </a:lnSpc>
              <a:spcBef>
                <a:spcPts val="95"/>
              </a:spcBef>
              <a:buFont typeface="Arial"/>
              <a:buChar char="•"/>
              <a:tabLst>
                <a:tab pos="299085" algn="l"/>
              </a:tabLst>
            </a:pPr>
            <a:r>
              <a:rPr spc="-10" dirty="0">
                <a:latin typeface="BIZ UDP明朝 Medium" panose="02020500000000000000" pitchFamily="18" charset="-128"/>
                <a:ea typeface="BIZ UDP明朝 Medium" panose="02020500000000000000" pitchFamily="18" charset="-128"/>
              </a:rPr>
              <a:t>新たな探査時代に</a:t>
            </a:r>
            <a:r>
              <a:rPr dirty="0">
                <a:latin typeface="BIZ UDP明朝 Medium" panose="02020500000000000000" pitchFamily="18" charset="-128"/>
                <a:ea typeface="BIZ UDP明朝 Medium" panose="02020500000000000000" pitchFamily="18" charset="-128"/>
              </a:rPr>
              <a:t>NASA</a:t>
            </a:r>
            <a:r>
              <a:rPr spc="-10" dirty="0">
                <a:latin typeface="BIZ UDP明朝 Medium" panose="02020500000000000000" pitchFamily="18" charset="-128"/>
                <a:ea typeface="BIZ UDP明朝 Medium" panose="02020500000000000000" pitchFamily="18" charset="-128"/>
              </a:rPr>
              <a:t>だけなく、</a:t>
            </a:r>
            <a:r>
              <a:rPr u="sng" spc="-55"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全関係府省が一丸となって取り組む重要性を</a:t>
            </a:r>
            <a:r>
              <a:rPr u="sng" spc="-10"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  </a:t>
            </a:r>
            <a:r>
              <a:rPr u="sng" spc="-5"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強調</a:t>
            </a:r>
            <a:r>
              <a:rPr u="none" spc="-5" dirty="0">
                <a:latin typeface="BIZ UDP明朝 Medium" panose="02020500000000000000" pitchFamily="18" charset="-128"/>
                <a:ea typeface="BIZ UDP明朝 Medium" panose="02020500000000000000" pitchFamily="18" charset="-128"/>
              </a:rPr>
              <a:t>。持続的探査・開発の長期政策は安全保障、経済成長、科学の進歩や国際環境の安定化など永続的な国益に合致。</a:t>
            </a:r>
          </a:p>
          <a:p>
            <a:pPr marL="297815" marR="90805" indent="-285750" algn="just">
              <a:lnSpc>
                <a:spcPct val="101099"/>
              </a:lnSpc>
              <a:spcBef>
                <a:spcPts val="585"/>
              </a:spcBef>
              <a:buFont typeface="Arial"/>
              <a:buChar char="•"/>
              <a:tabLst>
                <a:tab pos="299085" algn="l"/>
              </a:tabLst>
            </a:pPr>
            <a:r>
              <a:rPr spc="-10" dirty="0">
                <a:latin typeface="BIZ UDP明朝 Medium" panose="02020500000000000000" pitchFamily="18" charset="-128"/>
                <a:ea typeface="BIZ UDP明朝 Medium" panose="02020500000000000000" pitchFamily="18" charset="-128"/>
              </a:rPr>
              <a:t>探査を促進するために取り組む重要な課題</a:t>
            </a:r>
            <a:r>
              <a:rPr dirty="0">
                <a:latin typeface="BIZ UDP明朝 Medium" panose="02020500000000000000" pitchFamily="18" charset="-128"/>
                <a:ea typeface="BIZ UDP明朝 Medium" panose="02020500000000000000" pitchFamily="18" charset="-128"/>
              </a:rPr>
              <a:t>（領域）</a:t>
            </a:r>
            <a:r>
              <a:rPr spc="-15" dirty="0">
                <a:latin typeface="BIZ UDP明朝 Medium" panose="02020500000000000000" pitchFamily="18" charset="-128"/>
                <a:ea typeface="BIZ UDP明朝 Medium" panose="02020500000000000000" pitchFamily="18" charset="-128"/>
              </a:rPr>
              <a:t>として、</a:t>
            </a:r>
            <a:r>
              <a:rPr u="sng" spc="-105"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①低軌道の商業化</a:t>
            </a:r>
            <a:r>
              <a:rPr u="sng"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  	②月での持続的な活動 ③有人探査の火星への拡張</a:t>
            </a:r>
            <a:r>
              <a:rPr u="none" spc="-20" dirty="0">
                <a:latin typeface="BIZ UDP明朝 Medium" panose="02020500000000000000" pitchFamily="18" charset="-128"/>
                <a:ea typeface="BIZ UDP明朝 Medium" panose="02020500000000000000" pitchFamily="18" charset="-128"/>
              </a:rPr>
              <a:t>を挙げる。</a:t>
            </a:r>
          </a:p>
          <a:p>
            <a:pPr marL="297815" marR="5080" indent="-285750" algn="just">
              <a:lnSpc>
                <a:spcPct val="100600"/>
              </a:lnSpc>
              <a:spcBef>
                <a:spcPts val="605"/>
              </a:spcBef>
              <a:buFont typeface="Arial"/>
              <a:buChar char="•"/>
              <a:tabLst>
                <a:tab pos="299085" algn="l"/>
              </a:tabLst>
            </a:pPr>
            <a:r>
              <a:rPr spc="-15" dirty="0">
                <a:latin typeface="BIZ UDP明朝 Medium" panose="02020500000000000000" pitchFamily="18" charset="-128"/>
                <a:ea typeface="BIZ UDP明朝 Medium" panose="02020500000000000000" pitchFamily="18" charset="-128"/>
              </a:rPr>
              <a:t>政府の役割として、以下５項目を識別。</a:t>
            </a:r>
            <a:r>
              <a:rPr u="sng" spc="-10"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様々な意味での“持続性</a:t>
            </a:r>
            <a:r>
              <a:rPr u="sng"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a:t>
            </a:r>
            <a:r>
              <a:rPr u="sng" spc="-20"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政治的、</a:t>
            </a:r>
            <a:r>
              <a:rPr u="sng" spc="500"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 	</a:t>
            </a:r>
            <a:r>
              <a:rPr u="sng" spc="-10"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予算的、技術的等</a:t>
            </a:r>
            <a:r>
              <a:rPr u="sng"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a:t>
            </a:r>
            <a:r>
              <a:rPr u="sng" spc="-5"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の重要性を主張</a:t>
            </a:r>
            <a:r>
              <a:rPr u="none" spc="-50" dirty="0">
                <a:latin typeface="BIZ UDP明朝 Medium" panose="02020500000000000000" pitchFamily="18" charset="-128"/>
                <a:ea typeface="BIZ UDP明朝 Medium" panose="02020500000000000000" pitchFamily="18" charset="-128"/>
              </a:rPr>
              <a:t>。</a:t>
            </a:r>
          </a:p>
          <a:p>
            <a:pPr marL="469900">
              <a:lnSpc>
                <a:spcPct val="100000"/>
              </a:lnSpc>
              <a:spcBef>
                <a:spcPts val="620"/>
              </a:spcBef>
            </a:pPr>
            <a:r>
              <a:rPr spc="-25" dirty="0">
                <a:latin typeface="BIZ UDP明朝 Medium" panose="02020500000000000000" pitchFamily="18" charset="-128"/>
                <a:ea typeface="BIZ UDP明朝 Medium" panose="02020500000000000000" pitchFamily="18" charset="-128"/>
              </a:rPr>
              <a:t>①  宇宙活動の長期的な持続可能性のために安全で予測可能な宇宙環境を促</a:t>
            </a:r>
            <a:r>
              <a:rPr spc="-1050" dirty="0">
                <a:latin typeface="BIZ UDP明朝 Medium" panose="02020500000000000000" pitchFamily="18" charset="-128"/>
                <a:ea typeface="BIZ UDP明朝 Medium" panose="02020500000000000000" pitchFamily="18" charset="-128"/>
              </a:rPr>
              <a:t>進</a:t>
            </a:r>
          </a:p>
          <a:p>
            <a:pPr marL="469900">
              <a:lnSpc>
                <a:spcPct val="100000"/>
              </a:lnSpc>
              <a:spcBef>
                <a:spcPts val="615"/>
              </a:spcBef>
            </a:pPr>
            <a:r>
              <a:rPr spc="-70" dirty="0">
                <a:solidFill>
                  <a:srgbClr val="FFFF00"/>
                </a:solidFill>
                <a:latin typeface="BIZ UDP明朝 Medium" panose="02020500000000000000" pitchFamily="18" charset="-128"/>
                <a:ea typeface="BIZ UDP明朝 Medium" panose="02020500000000000000" pitchFamily="18" charset="-128"/>
              </a:rPr>
              <a:t>②  </a:t>
            </a:r>
            <a:r>
              <a:rPr u="sng" spc="-15"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宇宙における商業活動と産業の発展を支援</a:t>
            </a:r>
          </a:p>
          <a:p>
            <a:pPr marL="469900">
              <a:lnSpc>
                <a:spcPct val="100000"/>
              </a:lnSpc>
              <a:spcBef>
                <a:spcPts val="625"/>
              </a:spcBef>
            </a:pPr>
            <a:r>
              <a:rPr spc="-40" dirty="0">
                <a:latin typeface="BIZ UDP明朝 Medium" panose="02020500000000000000" pitchFamily="18" charset="-128"/>
                <a:ea typeface="BIZ UDP明朝 Medium" panose="02020500000000000000" pitchFamily="18" charset="-128"/>
              </a:rPr>
              <a:t>③  新しい宇宙技術の研究開発を支援</a:t>
            </a:r>
          </a:p>
          <a:p>
            <a:pPr marL="812800" marR="62865" indent="-343535">
              <a:lnSpc>
                <a:spcPct val="101099"/>
              </a:lnSpc>
              <a:spcBef>
                <a:spcPts val="590"/>
              </a:spcBef>
            </a:pPr>
            <a:r>
              <a:rPr spc="-60" dirty="0">
                <a:solidFill>
                  <a:srgbClr val="FFFF00"/>
                </a:solidFill>
                <a:latin typeface="BIZ UDP明朝 Medium" panose="02020500000000000000" pitchFamily="18" charset="-128"/>
                <a:ea typeface="BIZ UDP明朝 Medium" panose="02020500000000000000" pitchFamily="18" charset="-128"/>
              </a:rPr>
              <a:t>④  </a:t>
            </a:r>
            <a:r>
              <a:rPr u="sng" spc="-10"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商業及び国際的なパートナとともに、宇宙探査及び宇宙開発に必要なイ</a:t>
            </a:r>
            <a:r>
              <a:rPr u="sng" spc="-1705"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ン</a:t>
            </a:r>
            <a:r>
              <a:rPr u="sng" spc="500"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                           </a:t>
            </a:r>
            <a:r>
              <a:rPr u="sng" spc="-5" dirty="0">
                <a:solidFill>
                  <a:srgbClr val="FFFF00"/>
                </a:solidFill>
                <a:uFill>
                  <a:solidFill>
                    <a:srgbClr val="FFFF00"/>
                  </a:solidFill>
                </a:uFill>
                <a:latin typeface="BIZ UDP明朝 Medium" panose="02020500000000000000" pitchFamily="18" charset="-128"/>
                <a:ea typeface="BIZ UDP明朝 Medium" panose="02020500000000000000" pitchFamily="18" charset="-128"/>
              </a:rPr>
              <a:t>フラストラクチャ構築に協力</a:t>
            </a:r>
          </a:p>
          <a:p>
            <a:pPr marL="469900">
              <a:lnSpc>
                <a:spcPct val="100000"/>
              </a:lnSpc>
              <a:spcBef>
                <a:spcPts val="610"/>
              </a:spcBef>
            </a:pPr>
            <a:r>
              <a:rPr spc="-10" dirty="0">
                <a:latin typeface="BIZ UDP明朝 Medium" panose="02020500000000000000" pitchFamily="18" charset="-128"/>
                <a:ea typeface="BIZ UDP明朝 Medium" panose="02020500000000000000" pitchFamily="18" charset="-128"/>
              </a:rPr>
              <a:t>⑤ 公的および民間セクターなど米国の研究コミュニティによる高度な宇宙</a:t>
            </a:r>
            <a:r>
              <a:rPr spc="-1130" dirty="0">
                <a:latin typeface="BIZ UDP明朝 Medium" panose="02020500000000000000" pitchFamily="18" charset="-128"/>
                <a:ea typeface="BIZ UDP明朝 Medium" panose="02020500000000000000" pitchFamily="18" charset="-128"/>
              </a:rPr>
              <a:t>研</a:t>
            </a:r>
            <a:r>
              <a:rPr spc="-30" dirty="0">
                <a:latin typeface="BIZ UDP明朝 Medium" panose="02020500000000000000" pitchFamily="18" charset="-128"/>
                <a:ea typeface="BIZ UDP明朝 Medium" panose="02020500000000000000" pitchFamily="18" charset="-128"/>
              </a:rPr>
              <a:t>究を</a:t>
            </a:r>
          </a:p>
          <a:p>
            <a:pPr marL="812800">
              <a:lnSpc>
                <a:spcPct val="100000"/>
              </a:lnSpc>
              <a:spcBef>
                <a:spcPts val="15"/>
              </a:spcBef>
            </a:pPr>
            <a:r>
              <a:rPr spc="-25" dirty="0">
                <a:latin typeface="BIZ UDP明朝 Medium" panose="02020500000000000000" pitchFamily="18" charset="-128"/>
                <a:ea typeface="BIZ UDP明朝 Medium" panose="02020500000000000000" pitchFamily="18" charset="-128"/>
              </a:rPr>
              <a:t>支援</a:t>
            </a:r>
          </a:p>
        </p:txBody>
      </p:sp>
      <p:sp>
        <p:nvSpPr>
          <p:cNvPr id="7" name="object 7"/>
          <p:cNvSpPr txBox="1"/>
          <p:nvPr/>
        </p:nvSpPr>
        <p:spPr>
          <a:xfrm>
            <a:off x="325323" y="978789"/>
            <a:ext cx="11241405" cy="938719"/>
          </a:xfrm>
          <a:prstGeom prst="rect">
            <a:avLst/>
          </a:prstGeom>
        </p:spPr>
        <p:txBody>
          <a:bodyPr vert="horz" wrap="square" lIns="0" tIns="15240" rIns="0" bIns="0" rtlCol="0">
            <a:spAutoFit/>
          </a:bodyPr>
          <a:lstStyle/>
          <a:p>
            <a:pPr marL="298450" marR="0" lvl="0" indent="-285750" defTabSz="914400" eaLnBrk="1" fontAlgn="auto" latinLnBrk="0" hangingPunct="1">
              <a:lnSpc>
                <a:spcPct val="100000"/>
              </a:lnSpc>
              <a:spcBef>
                <a:spcPts val="120"/>
              </a:spcBef>
              <a:spcAft>
                <a:spcPts val="0"/>
              </a:spcAft>
              <a:buClrTx/>
              <a:buSzTx/>
              <a:buFont typeface="Wingdings"/>
              <a:buChar char=""/>
              <a:tabLst>
                <a:tab pos="298450" algn="l"/>
              </a:tabLst>
              <a:defRPr/>
            </a:pPr>
            <a:r>
              <a:rPr kumimoji="0" sz="2000" b="0"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2020年7月23日、米国国家宇宙会議（NSpC）は、探査戦略「</a:t>
            </a:r>
            <a:r>
              <a:rPr kumimoji="0" sz="2000" b="1" i="0" u="none" strike="noStrike" kern="0" cap="none" spc="-4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深宇宙探査・開発の新時代：</a:t>
            </a:r>
            <a:r>
              <a:rPr kumimoji="0" sz="2000" b="1" i="0" u="none" strike="noStrike" kern="0" cap="none" spc="-42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A </a:t>
            </a:r>
            <a:r>
              <a:rPr kumimoji="0" sz="2000" b="1" i="0" u="none" strike="noStrike" kern="0" cap="none" spc="-2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New</a:t>
            </a:r>
            <a:endParaRPr kumimoji="0" sz="2000" b="0"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a:p>
            <a:pPr marL="299085" marR="0" lvl="0" indent="0" defTabSz="914400" eaLnBrk="1" fontAlgn="auto" latinLnBrk="0" hangingPunct="1">
              <a:lnSpc>
                <a:spcPct val="100000"/>
              </a:lnSpc>
              <a:spcBef>
                <a:spcPts val="35"/>
              </a:spcBef>
              <a:spcAft>
                <a:spcPts val="0"/>
              </a:spcAft>
              <a:buClrTx/>
              <a:buSzTx/>
              <a:buFontTx/>
              <a:buNone/>
              <a:tabLst/>
              <a:defRPr/>
            </a:pPr>
            <a:r>
              <a:rPr kumimoji="0" sz="200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Era</a:t>
            </a:r>
            <a:r>
              <a:rPr kumimoji="0" sz="2000" b="1" i="0" u="none" strike="noStrike" kern="0" cap="none" spc="3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 </a:t>
            </a:r>
            <a:r>
              <a:rPr kumimoji="0" sz="200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for</a:t>
            </a:r>
            <a:r>
              <a:rPr kumimoji="0" sz="2000" b="1" i="0" u="none" strike="noStrike" kern="0" cap="none" spc="5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 </a:t>
            </a:r>
            <a:r>
              <a:rPr kumimoji="0" sz="200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Deep</a:t>
            </a:r>
            <a:r>
              <a:rPr kumimoji="0" sz="2000" b="1" i="0" u="none" strike="noStrike" kern="0" cap="none" spc="5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 </a:t>
            </a:r>
            <a:r>
              <a:rPr kumimoji="0" sz="200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Space</a:t>
            </a:r>
            <a:r>
              <a:rPr kumimoji="0" sz="2000" b="1" i="0" u="none" strike="noStrike" kern="0" cap="none" spc="5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 </a:t>
            </a:r>
            <a:r>
              <a:rPr kumimoji="0" sz="200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Exploration</a:t>
            </a:r>
            <a:r>
              <a:rPr kumimoji="0" sz="2000" b="1" i="0" u="none" strike="noStrike" kern="0" cap="none" spc="2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 </a:t>
            </a:r>
            <a:r>
              <a:rPr kumimoji="0" sz="200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and</a:t>
            </a:r>
            <a:r>
              <a:rPr kumimoji="0" sz="2000" b="1" i="0" u="none" strike="noStrike" kern="0" cap="none" spc="5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 </a:t>
            </a:r>
            <a:r>
              <a:rPr kumimoji="0" sz="2000" b="1"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Development</a:t>
            </a:r>
            <a:r>
              <a:rPr kumimoji="0" sz="2000" b="1" i="0" u="none" strike="noStrike" kern="0" cap="none" spc="-1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a:t>
            </a:r>
            <a:r>
              <a:rPr kumimoji="0" sz="2000" b="0" i="0" u="none" strike="noStrike" kern="0" cap="none" spc="-15"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を発表。</a:t>
            </a:r>
            <a:endParaRPr kumimoji="0" sz="2000" b="0"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a:p>
            <a:pPr marL="298450" marR="0" lvl="0" indent="-285750" defTabSz="914400" eaLnBrk="1" fontAlgn="auto" latinLnBrk="0" hangingPunct="1">
              <a:lnSpc>
                <a:spcPct val="100000"/>
              </a:lnSpc>
              <a:spcBef>
                <a:spcPts val="40"/>
              </a:spcBef>
              <a:spcAft>
                <a:spcPts val="0"/>
              </a:spcAft>
              <a:buClrTx/>
              <a:buSzTx/>
              <a:buFont typeface="Wingdings"/>
              <a:buChar char=""/>
              <a:tabLst>
                <a:tab pos="298450" algn="l"/>
              </a:tabLst>
              <a:defRPr/>
            </a:pPr>
            <a:r>
              <a:rPr kumimoji="0" sz="2000" b="0" i="0" u="none" strike="noStrike" kern="0" cap="none" spc="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主なテーマは、</a:t>
            </a:r>
            <a:r>
              <a:rPr kumimoji="0" sz="2000" b="0" i="0" u="sng" strike="noStrike" kern="0" cap="none" spc="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“政府全体の取り組み（a</a:t>
            </a:r>
            <a:r>
              <a:rPr kumimoji="0" sz="2000" b="0" i="0" u="sng" strike="noStrike" kern="0" cap="none" spc="409"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 </a:t>
            </a:r>
            <a:r>
              <a:rPr kumimoji="0" sz="2000" b="0" i="0" u="sng" strike="noStrike" kern="0" cap="none" spc="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whole-of-government</a:t>
            </a:r>
            <a:r>
              <a:rPr kumimoji="0" sz="2000" b="0" i="0" u="sng" strike="noStrike" kern="0" cap="none" spc="335"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 </a:t>
            </a:r>
            <a:r>
              <a:rPr kumimoji="0" sz="2000" b="0" i="0" u="sng" strike="noStrike" kern="0" cap="none" spc="0" normalizeH="0" baseline="0" noProof="0" dirty="0">
                <a:ln>
                  <a:noFill/>
                </a:ln>
                <a:solidFill>
                  <a:srgbClr val="FFFF00"/>
                </a:solidFill>
                <a:effectLst/>
                <a:uLnTx/>
                <a:uFill>
                  <a:solidFill>
                    <a:srgbClr val="FFFF00"/>
                  </a:solidFill>
                </a:uFill>
                <a:latin typeface="BIZ UDP明朝 Medium" panose="02020500000000000000" pitchFamily="18" charset="-128"/>
                <a:ea typeface="BIZ UDP明朝 Medium" panose="02020500000000000000" pitchFamily="18" charset="-128"/>
                <a:cs typeface="ＭＳ Ｐゴシック"/>
              </a:rPr>
              <a:t>approach）”</a:t>
            </a:r>
            <a:r>
              <a:rPr kumimoji="0" sz="2000" b="0" i="0" u="none" strike="noStrike" kern="0" cap="none" spc="-50" normalizeH="0" baseline="0" noProof="0" dirty="0">
                <a:ln>
                  <a:noFill/>
                </a:ln>
                <a:solidFill>
                  <a:srgbClr val="FFFFFF"/>
                </a:solidFill>
                <a:effectLst/>
                <a:uLnTx/>
                <a:uFillTx/>
                <a:latin typeface="BIZ UDP明朝 Medium" panose="02020500000000000000" pitchFamily="18" charset="-128"/>
                <a:ea typeface="BIZ UDP明朝 Medium" panose="02020500000000000000" pitchFamily="18" charset="-128"/>
                <a:cs typeface="ＭＳ Ｐゴシック"/>
              </a:rPr>
              <a:t>。</a:t>
            </a:r>
            <a:endParaRPr kumimoji="0" sz="2000" b="0" i="0" u="none" strike="noStrike" kern="0" cap="none" spc="0" normalizeH="0" baseline="0" noProof="0" dirty="0">
              <a:ln>
                <a:noFill/>
              </a:ln>
              <a:solidFill>
                <a:sysClr val="windowText" lastClr="000000"/>
              </a:solidFill>
              <a:effectLst/>
              <a:uLnTx/>
              <a:uFillTx/>
              <a:latin typeface="BIZ UDP明朝 Medium" panose="02020500000000000000" pitchFamily="18" charset="-128"/>
              <a:ea typeface="BIZ UDP明朝 Medium" panose="02020500000000000000" pitchFamily="18" charset="-128"/>
              <a:cs typeface="ＭＳ Ｐゴシック"/>
            </a:endParaRPr>
          </a:p>
        </p:txBody>
      </p:sp>
      <p:sp>
        <p:nvSpPr>
          <p:cNvPr id="8" name="object 8"/>
          <p:cNvSpPr txBox="1"/>
          <p:nvPr/>
        </p:nvSpPr>
        <p:spPr>
          <a:xfrm>
            <a:off x="9192768" y="6264046"/>
            <a:ext cx="2364105" cy="467995"/>
          </a:xfrm>
          <a:prstGeom prst="rect">
            <a:avLst/>
          </a:prstGeom>
        </p:spPr>
        <p:txBody>
          <a:bodyPr vert="horz" wrap="square" lIns="0" tIns="12700" rIns="0" bIns="0" rtlCol="0">
            <a:spAutoFit/>
          </a:bodyP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sz="1450" b="0" i="0" u="none" strike="noStrike" kern="0" cap="none" spc="-10" normalizeH="0" baseline="0" noProof="0" dirty="0">
                <a:ln>
                  <a:noFill/>
                </a:ln>
                <a:solidFill>
                  <a:srgbClr val="FFFFFF"/>
                </a:solidFill>
                <a:effectLst/>
                <a:uLnTx/>
                <a:uFillTx/>
                <a:latin typeface="HGPｺﾞｼｯｸM"/>
                <a:cs typeface="HGPｺﾞｼｯｸM"/>
              </a:rPr>
              <a:t>NSpCが公表した</a:t>
            </a:r>
            <a:endParaRPr kumimoji="0" sz="1450" b="0" i="0" u="none" strike="noStrike" kern="0" cap="none" spc="0" normalizeH="0" baseline="0" noProof="0">
              <a:ln>
                <a:noFill/>
              </a:ln>
              <a:solidFill>
                <a:sysClr val="windowText" lastClr="000000"/>
              </a:solidFill>
              <a:effectLst/>
              <a:uLnTx/>
              <a:uFillTx/>
              <a:latin typeface="HGPｺﾞｼｯｸM"/>
              <a:cs typeface="HGPｺﾞｼｯｸM"/>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1450" b="0" i="0" u="none" strike="noStrike" kern="0" cap="none" spc="-170" normalizeH="0" baseline="0" noProof="0" dirty="0">
                <a:ln>
                  <a:noFill/>
                </a:ln>
                <a:solidFill>
                  <a:srgbClr val="FFFFFF"/>
                </a:solidFill>
                <a:effectLst/>
                <a:uLnTx/>
                <a:uFillTx/>
                <a:latin typeface="HGPｺﾞｼｯｸM"/>
                <a:cs typeface="HGPｺﾞｼｯｸM"/>
              </a:rPr>
              <a:t>“</a:t>
            </a:r>
            <a:r>
              <a:rPr kumimoji="0" sz="1650" b="0" i="0" u="none" strike="noStrike" kern="0" cap="none" spc="-254" normalizeH="0" baseline="-22727" noProof="0" dirty="0">
                <a:ln>
                  <a:noFill/>
                </a:ln>
                <a:solidFill>
                  <a:sysClr val="windowText" lastClr="000000"/>
                </a:solidFill>
                <a:effectLst/>
                <a:uLnTx/>
                <a:uFillTx/>
                <a:latin typeface="Calibri"/>
                <a:cs typeface="Calibri"/>
              </a:rPr>
              <a:t>-</a:t>
            </a:r>
            <a:r>
              <a:rPr kumimoji="0" sz="1450" b="0" i="0" u="none" strike="noStrike" kern="0" cap="none" spc="-1175" normalizeH="0" baseline="0" noProof="0" dirty="0">
                <a:ln>
                  <a:noFill/>
                </a:ln>
                <a:solidFill>
                  <a:srgbClr val="FFFFFF"/>
                </a:solidFill>
                <a:effectLst/>
                <a:uLnTx/>
                <a:uFillTx/>
                <a:latin typeface="HGPｺﾞｼｯｸM"/>
                <a:cs typeface="HGPｺﾞｼｯｸM"/>
              </a:rPr>
              <a:t>深</a:t>
            </a:r>
            <a:r>
              <a:rPr kumimoji="0" sz="1650" b="0" i="0" u="none" strike="noStrike" kern="0" cap="none" spc="0" normalizeH="0" baseline="-22727" noProof="0" dirty="0">
                <a:ln>
                  <a:noFill/>
                </a:ln>
                <a:solidFill>
                  <a:sysClr val="windowText" lastClr="000000"/>
                </a:solidFill>
                <a:effectLst/>
                <a:uLnTx/>
                <a:uFillTx/>
                <a:latin typeface="Calibri"/>
                <a:cs typeface="Calibri"/>
              </a:rPr>
              <a:t>23</a:t>
            </a:r>
            <a:r>
              <a:rPr kumimoji="0" sz="1450" b="0" i="0" u="none" strike="noStrike" kern="0" cap="none" spc="-1175" normalizeH="0" baseline="0" noProof="0" dirty="0">
                <a:ln>
                  <a:noFill/>
                </a:ln>
                <a:solidFill>
                  <a:srgbClr val="FFFFFF"/>
                </a:solidFill>
                <a:effectLst/>
                <a:uLnTx/>
                <a:uFillTx/>
                <a:latin typeface="HGPｺﾞｼｯｸM"/>
                <a:cs typeface="HGPｺﾞｼｯｸM"/>
              </a:rPr>
              <a:t>宇</a:t>
            </a:r>
            <a:r>
              <a:rPr kumimoji="0" sz="1650" b="0" i="0" u="none" strike="noStrike" kern="0" cap="none" spc="0" normalizeH="0" baseline="-22727" noProof="0" dirty="0">
                <a:ln>
                  <a:noFill/>
                </a:ln>
                <a:solidFill>
                  <a:sysClr val="windowText" lastClr="000000"/>
                </a:solidFill>
                <a:effectLst/>
                <a:uLnTx/>
                <a:uFillTx/>
                <a:latin typeface="Calibri"/>
                <a:cs typeface="Calibri"/>
              </a:rPr>
              <a:t>2</a:t>
            </a:r>
            <a:r>
              <a:rPr kumimoji="0" sz="1650" b="0" i="0" u="none" strike="noStrike" kern="0" cap="none" spc="682" normalizeH="0" baseline="-22727" noProof="0" dirty="0">
                <a:ln>
                  <a:noFill/>
                </a:ln>
                <a:solidFill>
                  <a:sysClr val="windowText" lastClr="000000"/>
                </a:solidFill>
                <a:effectLst/>
                <a:uLnTx/>
                <a:uFillTx/>
                <a:latin typeface="Calibri"/>
                <a:cs typeface="Calibri"/>
              </a:rPr>
              <a:t> </a:t>
            </a:r>
            <a:r>
              <a:rPr kumimoji="0" sz="1450" b="0" i="0" u="none" strike="noStrike" kern="0" cap="none" spc="-375" normalizeH="0" baseline="0" noProof="0" dirty="0">
                <a:ln>
                  <a:noFill/>
                </a:ln>
                <a:solidFill>
                  <a:srgbClr val="FFFFFF"/>
                </a:solidFill>
                <a:effectLst/>
                <a:uLnTx/>
                <a:uFillTx/>
                <a:latin typeface="HGPｺﾞｼｯｸM"/>
                <a:cs typeface="HGPｺﾞｼｯｸM"/>
              </a:rPr>
              <a:t>宙</a:t>
            </a:r>
            <a:r>
              <a:rPr kumimoji="0" sz="1650" b="0" i="0" u="none" strike="noStrike" kern="0" cap="none" spc="-382" normalizeH="0" baseline="-22727" noProof="0" dirty="0">
                <a:ln>
                  <a:noFill/>
                </a:ln>
                <a:solidFill>
                  <a:sysClr val="windowText" lastClr="000000"/>
                </a:solidFill>
                <a:effectLst/>
                <a:uLnTx/>
                <a:uFillTx/>
                <a:latin typeface="Calibri"/>
                <a:cs typeface="Calibri"/>
              </a:rPr>
              <a:t>.p</a:t>
            </a:r>
            <a:r>
              <a:rPr kumimoji="0" sz="1450" b="0" i="0" u="none" strike="noStrike" kern="0" cap="none" spc="-975" normalizeH="0" baseline="0" noProof="0" dirty="0">
                <a:ln>
                  <a:noFill/>
                </a:ln>
                <a:solidFill>
                  <a:srgbClr val="FFFFFF"/>
                </a:solidFill>
                <a:effectLst/>
                <a:uLnTx/>
                <a:uFillTx/>
                <a:latin typeface="HGPｺﾞｼｯｸM"/>
                <a:cs typeface="HGPｺﾞｼｯｸM"/>
              </a:rPr>
              <a:t>探</a:t>
            </a:r>
            <a:r>
              <a:rPr kumimoji="0" sz="1650" b="0" i="0" u="none" strike="noStrike" kern="0" cap="none" spc="0" normalizeH="0" baseline="-22727" noProof="0" dirty="0">
                <a:ln>
                  <a:noFill/>
                </a:ln>
                <a:solidFill>
                  <a:sysClr val="windowText" lastClr="000000"/>
                </a:solidFill>
                <a:effectLst/>
                <a:uLnTx/>
                <a:uFillTx/>
                <a:latin typeface="Calibri"/>
                <a:cs typeface="Calibri"/>
              </a:rPr>
              <a:t>df</a:t>
            </a:r>
            <a:r>
              <a:rPr kumimoji="0" sz="1450" b="0" i="0" u="none" strike="noStrike" kern="0" cap="none" spc="-45" normalizeH="0" baseline="0" noProof="0" dirty="0">
                <a:ln>
                  <a:noFill/>
                </a:ln>
                <a:solidFill>
                  <a:srgbClr val="FFFFFF"/>
                </a:solidFill>
                <a:effectLst/>
                <a:uLnTx/>
                <a:uFillTx/>
                <a:latin typeface="HGPｺﾞｼｯｸM"/>
                <a:cs typeface="HGPｺﾞｼｯｸM"/>
              </a:rPr>
              <a:t>査・開発の新時代</a:t>
            </a:r>
            <a:r>
              <a:rPr kumimoji="0" sz="1450" b="0" i="0" u="none" strike="noStrike" kern="0" cap="none" spc="-335" normalizeH="0" baseline="0" noProof="0" dirty="0">
                <a:ln>
                  <a:noFill/>
                </a:ln>
                <a:solidFill>
                  <a:srgbClr val="FFFFFF"/>
                </a:solidFill>
                <a:effectLst/>
                <a:uLnTx/>
                <a:uFillTx/>
                <a:latin typeface="HGPｺﾞｼｯｸM"/>
                <a:cs typeface="HGPｺﾞｼｯｸM"/>
              </a:rPr>
              <a:t> </a:t>
            </a:r>
            <a:r>
              <a:rPr kumimoji="0" sz="1450" b="0" i="0" u="none" strike="noStrike" kern="0" cap="none" spc="-50" normalizeH="0" baseline="0" noProof="0" dirty="0">
                <a:ln>
                  <a:noFill/>
                </a:ln>
                <a:solidFill>
                  <a:srgbClr val="FFFFFF"/>
                </a:solidFill>
                <a:effectLst/>
                <a:uLnTx/>
                <a:uFillTx/>
                <a:latin typeface="HGPｺﾞｼｯｸM"/>
                <a:cs typeface="HGPｺﾞｼｯｸM"/>
              </a:rPr>
              <a:t>”</a:t>
            </a:r>
            <a:endParaRPr kumimoji="0" sz="1450" b="0" i="0" u="none" strike="noStrike" kern="0" cap="none" spc="0" normalizeH="0" baseline="0" noProof="0">
              <a:ln>
                <a:noFill/>
              </a:ln>
              <a:solidFill>
                <a:sysClr val="windowText" lastClr="000000"/>
              </a:solidFill>
              <a:effectLst/>
              <a:uLnTx/>
              <a:uFillTx/>
              <a:latin typeface="HGPｺﾞｼｯｸM"/>
              <a:cs typeface="HGPｺﾞｼｯｸM"/>
            </a:endParaRPr>
          </a:p>
        </p:txBody>
      </p:sp>
      <p:sp>
        <p:nvSpPr>
          <p:cNvPr id="9" name="object 9"/>
          <p:cNvSpPr txBox="1">
            <a:spLocks noGrp="1"/>
          </p:cNvSpPr>
          <p:nvPr>
            <p:ph type="title"/>
          </p:nvPr>
        </p:nvSpPr>
        <p:spPr>
          <a:xfrm>
            <a:off x="0" y="298526"/>
            <a:ext cx="12192000" cy="568744"/>
          </a:xfrm>
          <a:prstGeom prst="rect">
            <a:avLst/>
          </a:prstGeom>
        </p:spPr>
        <p:txBody>
          <a:bodyPr vert="horz" wrap="square" lIns="0" tIns="14604" rIns="0" bIns="0" rtlCol="0">
            <a:spAutoFit/>
          </a:bodyPr>
          <a:lstStyle/>
          <a:p>
            <a:pPr marL="12700" algn="ctr">
              <a:lnSpc>
                <a:spcPct val="100000"/>
              </a:lnSpc>
              <a:spcBef>
                <a:spcPts val="114"/>
              </a:spcBef>
            </a:pPr>
            <a:r>
              <a:rPr sz="3600" b="1" spc="-15" dirty="0">
                <a:latin typeface="BIZ UDP明朝 Medium" panose="02020500000000000000" pitchFamily="18" charset="-128"/>
                <a:ea typeface="BIZ UDP明朝 Medium" panose="02020500000000000000" pitchFamily="18" charset="-128"/>
                <a:cs typeface="ＭＳ Ｐゴシック"/>
              </a:rPr>
              <a:t>米国アルテミス計画：</a:t>
            </a:r>
            <a:r>
              <a:rPr sz="3600" b="1" spc="-10" dirty="0">
                <a:latin typeface="BIZ UDP明朝 Medium" panose="02020500000000000000" pitchFamily="18" charset="-128"/>
                <a:ea typeface="BIZ UDP明朝 Medium" panose="02020500000000000000" pitchFamily="18" charset="-128"/>
                <a:cs typeface="ＭＳ Ｐゴシック"/>
              </a:rPr>
              <a:t>NSpC：深宇宙探査・開発の新</a:t>
            </a:r>
            <a:r>
              <a:rPr sz="3600" b="1" spc="-2355" dirty="0">
                <a:latin typeface="BIZ UDP明朝 Medium" panose="02020500000000000000" pitchFamily="18" charset="-128"/>
                <a:ea typeface="BIZ UDP明朝 Medium" panose="02020500000000000000" pitchFamily="18" charset="-128"/>
                <a:cs typeface="ＭＳ Ｐゴシック"/>
              </a:rPr>
              <a:t>時</a:t>
            </a:r>
            <a:r>
              <a:rPr sz="3600" b="1" spc="-50" dirty="0">
                <a:latin typeface="BIZ UDP明朝 Medium" panose="02020500000000000000" pitchFamily="18" charset="-128"/>
                <a:ea typeface="BIZ UDP明朝 Medium" panose="02020500000000000000" pitchFamily="18" charset="-128"/>
                <a:cs typeface="ＭＳ Ｐゴシック"/>
              </a:rPr>
              <a:t> 代</a:t>
            </a:r>
            <a:endParaRPr sz="3600" b="1" dirty="0">
              <a:latin typeface="BIZ UDP明朝 Medium" panose="02020500000000000000" pitchFamily="18" charset="-128"/>
              <a:ea typeface="BIZ UDP明朝 Medium" panose="02020500000000000000" pitchFamily="18" charset="-128"/>
              <a:cs typeface="ＭＳ Ｐゴシック"/>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0EDCF-1D8E-B552-5029-B09A7B693E6C}"/>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B91CCDCB-08BC-DBC0-0167-5A1C976F0120}"/>
              </a:ext>
            </a:extLst>
          </p:cNvPr>
          <p:cNvPicPr>
            <a:picLocks noChangeAspect="1"/>
          </p:cNvPicPr>
          <p:nvPr/>
        </p:nvPicPr>
        <p:blipFill>
          <a:blip r:embed="rId3"/>
          <a:stretch>
            <a:fillRect/>
          </a:stretch>
        </p:blipFill>
        <p:spPr>
          <a:xfrm>
            <a:off x="0" y="0"/>
            <a:ext cx="12192000" cy="3694802"/>
          </a:xfrm>
          <a:prstGeom prst="rect">
            <a:avLst/>
          </a:prstGeom>
        </p:spPr>
      </p:pic>
      <p:sp>
        <p:nvSpPr>
          <p:cNvPr id="7" name="テキスト ボックス 6">
            <a:extLst>
              <a:ext uri="{FF2B5EF4-FFF2-40B4-BE49-F238E27FC236}">
                <a16:creationId xmlns:a16="http://schemas.microsoft.com/office/drawing/2014/main" id="{C4612331-28D3-CD36-E4C1-26B297647756}"/>
              </a:ext>
            </a:extLst>
          </p:cNvPr>
          <p:cNvSpPr txBox="1"/>
          <p:nvPr/>
        </p:nvSpPr>
        <p:spPr>
          <a:xfrm>
            <a:off x="128995" y="3804034"/>
            <a:ext cx="11973742" cy="2893100"/>
          </a:xfrm>
          <a:prstGeom prst="rect">
            <a:avLst/>
          </a:prstGeom>
          <a:noFill/>
        </p:spPr>
        <p:txBody>
          <a:bodyPr wrap="square">
            <a:spAutoFit/>
          </a:bodyPr>
          <a:lstStyle/>
          <a:p>
            <a:pPr algn="l">
              <a:buNone/>
            </a:pPr>
            <a:r>
              <a:rPr lang="ja-JP" altLang="en-US" sz="1400" b="1" i="0" u="sng" dirty="0">
                <a:solidFill>
                  <a:srgbClr val="293340"/>
                </a:solidFill>
                <a:effectLst/>
                <a:latin typeface="BIZ UDP明朝 Medium" panose="02020500000000000000" pitchFamily="18" charset="-128"/>
                <a:ea typeface="BIZ UDP明朝 Medium" panose="02020500000000000000" pitchFamily="18" charset="-128"/>
              </a:rPr>
              <a:t>第</a:t>
            </a:r>
            <a:r>
              <a:rPr lang="ja-JP" altLang="en-US" sz="1400" b="1" i="0" dirty="0">
                <a:solidFill>
                  <a:srgbClr val="293340"/>
                </a:solidFill>
                <a:effectLst/>
                <a:latin typeface="BIZ UDP明朝 Medium" panose="02020500000000000000" pitchFamily="18" charset="-128"/>
                <a:ea typeface="BIZ UDP明朝 Medium" panose="02020500000000000000" pitchFamily="18" charset="-128"/>
              </a:rPr>
              <a:t> </a:t>
            </a:r>
            <a:r>
              <a:rPr lang="en-US" altLang="ja-JP" sz="1400" b="1" i="0" u="sng" dirty="0">
                <a:solidFill>
                  <a:srgbClr val="293340"/>
                </a:solidFill>
                <a:effectLst/>
                <a:latin typeface="BIZ UDP明朝 Medium" panose="02020500000000000000" pitchFamily="18" charset="-128"/>
                <a:ea typeface="BIZ UDP明朝 Medium" panose="02020500000000000000" pitchFamily="18" charset="-128"/>
              </a:rPr>
              <a:t>1</a:t>
            </a:r>
            <a:r>
              <a:rPr lang="ja-JP" altLang="en-US" sz="1400" b="1" i="0" dirty="0">
                <a:solidFill>
                  <a:srgbClr val="293340"/>
                </a:solidFill>
                <a:effectLst/>
                <a:latin typeface="BIZ UDP明朝 Medium" panose="02020500000000000000" pitchFamily="18" charset="-128"/>
                <a:ea typeface="BIZ UDP明朝 Medium" panose="02020500000000000000" pitchFamily="18" charset="-128"/>
              </a:rPr>
              <a:t>節  </a:t>
            </a:r>
            <a:r>
              <a:rPr lang="ja-JP" altLang="en-US" sz="1400" b="1" i="0" u="sng" dirty="0">
                <a:solidFill>
                  <a:srgbClr val="293340"/>
                </a:solidFill>
                <a:effectLst/>
                <a:latin typeface="BIZ UDP明朝 Medium" panose="02020500000000000000" pitchFamily="18" charset="-128"/>
                <a:ea typeface="BIZ UDP明朝 Medium" panose="02020500000000000000" pitchFamily="18" charset="-128"/>
              </a:rPr>
              <a:t>目的</a:t>
            </a:r>
            <a:endParaRPr lang="en-US" altLang="ja-JP" sz="1400" b="1" i="0" u="sng" dirty="0">
              <a:solidFill>
                <a:srgbClr val="293340"/>
              </a:solidFill>
              <a:effectLst/>
              <a:latin typeface="BIZ UDP明朝 Medium" panose="02020500000000000000" pitchFamily="18" charset="-128"/>
              <a:ea typeface="BIZ UDP明朝 Medium" panose="02020500000000000000" pitchFamily="18" charset="-128"/>
            </a:endParaRPr>
          </a:p>
          <a:p>
            <a:pPr algn="l">
              <a:buNone/>
            </a:pPr>
            <a:r>
              <a:rPr lang="ja-JP" altLang="en-US" sz="1400" b="1" i="0" dirty="0">
                <a:solidFill>
                  <a:srgbClr val="293340"/>
                </a:solidFill>
                <a:effectLst/>
                <a:highlight>
                  <a:srgbClr val="FFFF00"/>
                </a:highlight>
                <a:latin typeface="BIZ UDP明朝 Medium" panose="02020500000000000000" pitchFamily="18" charset="-128"/>
                <a:ea typeface="BIZ UDP明朝 Medium" panose="02020500000000000000" pitchFamily="18" charset="-128"/>
              </a:rPr>
              <a:t>新たな宇宙産業、宇宙探査能力、そして最先端の防衛システムが、敵国ではなく米国で開拓されるよう</a:t>
            </a:r>
            <a:r>
              <a:rPr lang="ja-JP" altLang="en-US" sz="1400" b="1" i="0" dirty="0">
                <a:solidFill>
                  <a:srgbClr val="293340"/>
                </a:solidFill>
                <a:effectLst/>
                <a:latin typeface="BIZ UDP明朝 Medium" panose="02020500000000000000" pitchFamily="18" charset="-128"/>
                <a:ea typeface="BIZ UDP明朝 Medium" panose="02020500000000000000" pitchFamily="18" charset="-128"/>
              </a:rPr>
              <a:t>、私の政権が最初の任期中に講じた広範な措置を基盤として、更なる発展を遂げることが不可欠です。</a:t>
            </a:r>
            <a:r>
              <a:rPr lang="ja-JP" altLang="en-US" sz="1400" b="1" i="0" dirty="0">
                <a:solidFill>
                  <a:srgbClr val="293340"/>
                </a:solidFill>
                <a:effectLst/>
                <a:highlight>
                  <a:srgbClr val="FFFF00"/>
                </a:highlight>
                <a:latin typeface="BIZ UDP明朝 Medium" panose="02020500000000000000" pitchFamily="18" charset="-128"/>
                <a:ea typeface="BIZ UDP明朝 Medium" panose="02020500000000000000" pitchFamily="18" charset="-128"/>
              </a:rPr>
              <a:t>米国の運用者が効率的に打ち上げ、宇宙でのミッションを遂行し、米国領空に再進入できるようにすることは、経済成長、国家安全保障、そして連邦政府の宇宙目標の達成にとって極めて重要</a:t>
            </a:r>
            <a:r>
              <a:rPr lang="ja-JP" altLang="en-US" sz="1400" b="1" i="0" dirty="0">
                <a:solidFill>
                  <a:srgbClr val="293340"/>
                </a:solidFill>
                <a:effectLst/>
                <a:latin typeface="BIZ UDP明朝 Medium" panose="02020500000000000000" pitchFamily="18" charset="-128"/>
                <a:ea typeface="BIZ UDP明朝 Medium" panose="02020500000000000000" pitchFamily="18" charset="-128"/>
              </a:rPr>
              <a:t>です。</a:t>
            </a:r>
            <a:br>
              <a:rPr lang="ja-JP" altLang="en-US" sz="1400" b="1" i="0" dirty="0">
                <a:solidFill>
                  <a:srgbClr val="293340"/>
                </a:solidFill>
                <a:effectLst/>
                <a:latin typeface="BIZ UDP明朝 Medium" panose="02020500000000000000" pitchFamily="18" charset="-128"/>
                <a:ea typeface="BIZ UDP明朝 Medium" panose="02020500000000000000" pitchFamily="18" charset="-128"/>
              </a:rPr>
            </a:br>
            <a:endParaRPr lang="ja-JP" altLang="en-US" sz="1400" b="1" i="0" dirty="0">
              <a:solidFill>
                <a:srgbClr val="293340"/>
              </a:solidFill>
              <a:effectLst/>
              <a:latin typeface="BIZ UDP明朝 Medium" panose="02020500000000000000" pitchFamily="18" charset="-128"/>
              <a:ea typeface="BIZ UDP明朝 Medium" panose="02020500000000000000" pitchFamily="18" charset="-128"/>
            </a:endParaRPr>
          </a:p>
          <a:p>
            <a:pPr algn="l">
              <a:buNone/>
            </a:pPr>
            <a:r>
              <a:rPr lang="ja-JP" altLang="en-US" sz="1400" b="1" i="0" u="sng" dirty="0">
                <a:solidFill>
                  <a:srgbClr val="293340"/>
                </a:solidFill>
                <a:effectLst/>
                <a:latin typeface="BIZ UDP明朝 Medium" panose="02020500000000000000" pitchFamily="18" charset="-128"/>
                <a:ea typeface="BIZ UDP明朝 Medium" panose="02020500000000000000" pitchFamily="18" charset="-128"/>
              </a:rPr>
              <a:t>第</a:t>
            </a:r>
            <a:r>
              <a:rPr lang="en-US" altLang="ja-JP" sz="1400" b="1" i="0" u="sng" dirty="0">
                <a:solidFill>
                  <a:srgbClr val="293340"/>
                </a:solidFill>
                <a:effectLst/>
                <a:latin typeface="BIZ UDP明朝 Medium" panose="02020500000000000000" pitchFamily="18" charset="-128"/>
                <a:ea typeface="BIZ UDP明朝 Medium" panose="02020500000000000000" pitchFamily="18" charset="-128"/>
              </a:rPr>
              <a:t>2</a:t>
            </a:r>
            <a:r>
              <a:rPr lang="ja-JP" altLang="en-US" sz="1400" b="1" i="0" dirty="0">
                <a:solidFill>
                  <a:srgbClr val="293340"/>
                </a:solidFill>
                <a:effectLst/>
                <a:latin typeface="BIZ UDP明朝 Medium" panose="02020500000000000000" pitchFamily="18" charset="-128"/>
                <a:ea typeface="BIZ UDP明朝 Medium" panose="02020500000000000000" pitchFamily="18" charset="-128"/>
              </a:rPr>
              <a:t>条 </a:t>
            </a:r>
            <a:r>
              <a:rPr lang="ja-JP" altLang="en-US" sz="1400" b="1" i="0" u="sng" dirty="0">
                <a:solidFill>
                  <a:srgbClr val="293340"/>
                </a:solidFill>
                <a:effectLst/>
                <a:latin typeface="BIZ UDP明朝 Medium" panose="02020500000000000000" pitchFamily="18" charset="-128"/>
                <a:ea typeface="BIZ UDP明朝 Medium" panose="02020500000000000000" pitchFamily="18" charset="-128"/>
              </a:rPr>
              <a:t>政策</a:t>
            </a:r>
            <a:endParaRPr lang="en-US" altLang="ja-JP" sz="1400" b="1" i="0" u="sng" dirty="0">
              <a:solidFill>
                <a:srgbClr val="293340"/>
              </a:solidFill>
              <a:effectLst/>
              <a:latin typeface="BIZ UDP明朝 Medium" panose="02020500000000000000" pitchFamily="18" charset="-128"/>
              <a:ea typeface="BIZ UDP明朝 Medium" panose="02020500000000000000" pitchFamily="18" charset="-128"/>
            </a:endParaRPr>
          </a:p>
          <a:p>
            <a:pPr algn="l">
              <a:buNone/>
            </a:pPr>
            <a:r>
              <a:rPr lang="ja-JP" altLang="en-US" sz="1400" b="1" i="0" dirty="0">
                <a:solidFill>
                  <a:srgbClr val="293340"/>
                </a:solidFill>
                <a:effectLst/>
                <a:latin typeface="BIZ UDP明朝 Medium" panose="02020500000000000000" pitchFamily="18" charset="-128"/>
                <a:ea typeface="BIZ UDP明朝 Medium" panose="02020500000000000000" pitchFamily="18" charset="-128"/>
              </a:rPr>
              <a:t>米国の政策は、競争力のある</a:t>
            </a:r>
            <a:r>
              <a:rPr lang="ja-JP" altLang="en-US" sz="1400" b="1" i="0" dirty="0">
                <a:solidFill>
                  <a:srgbClr val="293340"/>
                </a:solidFill>
                <a:effectLst/>
                <a:highlight>
                  <a:srgbClr val="FFFF00"/>
                </a:highlight>
                <a:latin typeface="BIZ UDP明朝 Medium" panose="02020500000000000000" pitchFamily="18" charset="-128"/>
                <a:ea typeface="BIZ UDP明朝 Medium" panose="02020500000000000000" pitchFamily="18" charset="-128"/>
              </a:rPr>
              <a:t>打ち上げ市場を整備</a:t>
            </a:r>
            <a:r>
              <a:rPr lang="ja-JP" altLang="en-US" sz="1400" b="1" i="0" dirty="0">
                <a:solidFill>
                  <a:srgbClr val="293340"/>
                </a:solidFill>
                <a:effectLst/>
                <a:latin typeface="BIZ UDP明朝 Medium" panose="02020500000000000000" pitchFamily="18" charset="-128"/>
                <a:ea typeface="BIZ UDP明朝 Medium" panose="02020500000000000000" pitchFamily="18" charset="-128"/>
              </a:rPr>
              <a:t>し、</a:t>
            </a:r>
            <a:r>
              <a:rPr lang="en-US" altLang="ja-JP" sz="1400" b="1" i="0" dirty="0">
                <a:solidFill>
                  <a:srgbClr val="293340"/>
                </a:solidFill>
                <a:effectLst/>
                <a:highlight>
                  <a:srgbClr val="FFFF00"/>
                </a:highlight>
                <a:latin typeface="BIZ UDP明朝 Medium" panose="02020500000000000000" pitchFamily="18" charset="-128"/>
                <a:ea typeface="BIZ UDP明朝 Medium" panose="02020500000000000000" pitchFamily="18" charset="-128"/>
              </a:rPr>
              <a:t>2030</a:t>
            </a:r>
            <a:r>
              <a:rPr lang="ja-JP" altLang="en-US" sz="1400" b="1" i="0" dirty="0">
                <a:solidFill>
                  <a:srgbClr val="293340"/>
                </a:solidFill>
                <a:effectLst/>
                <a:highlight>
                  <a:srgbClr val="FFFF00"/>
                </a:highlight>
                <a:latin typeface="BIZ UDP明朝 Medium" panose="02020500000000000000" pitchFamily="18" charset="-128"/>
                <a:ea typeface="BIZ UDP明朝 Medium" panose="02020500000000000000" pitchFamily="18" charset="-128"/>
              </a:rPr>
              <a:t>年までに商業宇宙打ち上げの頻度と新たな宇宙活動を大幅に増加させる</a:t>
            </a:r>
            <a:r>
              <a:rPr lang="ja-JP" altLang="en-US" sz="1400" b="1" i="0" dirty="0">
                <a:solidFill>
                  <a:srgbClr val="293340"/>
                </a:solidFill>
                <a:effectLst/>
                <a:latin typeface="BIZ UDP明朝 Medium" panose="02020500000000000000" pitchFamily="18" charset="-128"/>
                <a:ea typeface="BIZ UDP明朝 Medium" panose="02020500000000000000" pitchFamily="18" charset="-128"/>
              </a:rPr>
              <a:t>ことにより、宇宙における米国の偉大さを高めることである。これを達成するために、連邦政府は米国を拠点とする事業者に対する商業ライセンスおよび許可の承認を簡素化する。 </a:t>
            </a:r>
            <a:endParaRPr lang="en-US" altLang="ja-JP" sz="1400" b="1" i="0" dirty="0">
              <a:solidFill>
                <a:srgbClr val="293340"/>
              </a:solidFill>
              <a:effectLst/>
              <a:latin typeface="BIZ UDP明朝 Medium" panose="02020500000000000000" pitchFamily="18" charset="-128"/>
              <a:ea typeface="BIZ UDP明朝 Medium" panose="02020500000000000000" pitchFamily="18" charset="-128"/>
            </a:endParaRPr>
          </a:p>
          <a:p>
            <a:pPr algn="l">
              <a:buNone/>
            </a:pPr>
            <a:endParaRPr lang="en-US" altLang="ja-JP" sz="1400" b="1" dirty="0">
              <a:solidFill>
                <a:srgbClr val="293340"/>
              </a:solidFill>
              <a:latin typeface="BIZ UDP明朝 Medium" panose="02020500000000000000" pitchFamily="18" charset="-128"/>
              <a:ea typeface="BIZ UDP明朝 Medium" panose="02020500000000000000" pitchFamily="18" charset="-128"/>
            </a:endParaRPr>
          </a:p>
          <a:p>
            <a:r>
              <a:rPr lang="ja-JP" altLang="en-US" sz="1400" b="1" u="sng" dirty="0">
                <a:latin typeface="BIZ UDP明朝 Medium" panose="02020500000000000000" pitchFamily="18" charset="-128"/>
                <a:ea typeface="BIZ UDP明朝 Medium" panose="02020500000000000000" pitchFamily="18" charset="-128"/>
              </a:rPr>
              <a:t>第</a:t>
            </a:r>
            <a:r>
              <a:rPr lang="en-US" altLang="ja-JP" sz="1400" b="1" u="sng" dirty="0">
                <a:latin typeface="BIZ UDP明朝 Medium" panose="02020500000000000000" pitchFamily="18" charset="-128"/>
                <a:ea typeface="BIZ UDP明朝 Medium" panose="02020500000000000000" pitchFamily="18" charset="-128"/>
              </a:rPr>
              <a:t>3</a:t>
            </a:r>
            <a:r>
              <a:rPr lang="ja-JP" altLang="en-US" sz="1400" b="1" dirty="0">
                <a:latin typeface="BIZ UDP明朝 Medium" panose="02020500000000000000" pitchFamily="18" charset="-128"/>
                <a:ea typeface="BIZ UDP明朝 Medium" panose="02020500000000000000" pitchFamily="18" charset="-128"/>
              </a:rPr>
              <a:t>条 </a:t>
            </a:r>
            <a:r>
              <a:rPr lang="ja-JP" altLang="en-US" sz="1400" b="1" u="sng" dirty="0">
                <a:latin typeface="BIZ UDP明朝 Medium" panose="02020500000000000000" pitchFamily="18" charset="-128"/>
                <a:ea typeface="BIZ UDP明朝 Medium" panose="02020500000000000000" pitchFamily="18" charset="-128"/>
              </a:rPr>
              <a:t>商業的な打ち上げおよび再突入に対する規制上の障壁の改革</a:t>
            </a:r>
            <a:endParaRPr lang="en-US" altLang="ja-JP" sz="1400" b="1" dirty="0">
              <a:latin typeface="BIZ UDP明朝 Medium" panose="02020500000000000000" pitchFamily="18" charset="-128"/>
              <a:ea typeface="BIZ UDP明朝 Medium" panose="02020500000000000000" pitchFamily="18" charset="-128"/>
            </a:endParaRPr>
          </a:p>
          <a:p>
            <a:r>
              <a:rPr lang="ja-JP" altLang="en-US" sz="1400" b="1" u="sng" dirty="0">
                <a:latin typeface="BIZ UDP明朝 Medium" panose="02020500000000000000" pitchFamily="18" charset="-128"/>
                <a:ea typeface="BIZ UDP明朝 Medium" panose="02020500000000000000" pitchFamily="18" charset="-128"/>
              </a:rPr>
              <a:t>第</a:t>
            </a:r>
            <a:r>
              <a:rPr lang="en-US" altLang="ja-JP" sz="1400" b="1" u="sng" dirty="0">
                <a:latin typeface="BIZ UDP明朝 Medium" panose="02020500000000000000" pitchFamily="18" charset="-128"/>
                <a:ea typeface="BIZ UDP明朝 Medium" panose="02020500000000000000" pitchFamily="18" charset="-128"/>
              </a:rPr>
              <a:t>4</a:t>
            </a:r>
            <a:r>
              <a:rPr lang="ja-JP" altLang="en-US" sz="1400" b="1" dirty="0">
                <a:latin typeface="BIZ UDP明朝 Medium" panose="02020500000000000000" pitchFamily="18" charset="-128"/>
                <a:ea typeface="BIZ UDP明朝 Medium" panose="02020500000000000000" pitchFamily="18" charset="-128"/>
              </a:rPr>
              <a:t>条 </a:t>
            </a:r>
            <a:r>
              <a:rPr lang="ja-JP" altLang="en-US" sz="1400" b="1" u="sng" dirty="0">
                <a:latin typeface="BIZ UDP明朝 Medium" panose="02020500000000000000" pitchFamily="18" charset="-128"/>
                <a:ea typeface="BIZ UDP明朝 Medium" panose="02020500000000000000" pitchFamily="18" charset="-128"/>
              </a:rPr>
              <a:t>次世代宇宙港インフラに対する規制障壁の改革</a:t>
            </a:r>
            <a:r>
              <a:rPr lang="ja-JP" altLang="en-US" sz="1400" b="1" i="0" dirty="0">
                <a:solidFill>
                  <a:srgbClr val="293340"/>
                </a:solidFill>
                <a:effectLst/>
                <a:latin typeface="BIZ UDP明朝 Medium" panose="02020500000000000000" pitchFamily="18" charset="-128"/>
                <a:ea typeface="BIZ UDP明朝 Medium" panose="02020500000000000000" pitchFamily="18" charset="-128"/>
              </a:rPr>
              <a:t> </a:t>
            </a:r>
            <a:endParaRPr lang="en-US" altLang="ja-JP" sz="1400" b="1" i="0" dirty="0">
              <a:solidFill>
                <a:srgbClr val="293340"/>
              </a:solidFill>
              <a:effectLst/>
              <a:latin typeface="BIZ UDP明朝 Medium" panose="02020500000000000000" pitchFamily="18" charset="-128"/>
              <a:ea typeface="BIZ UDP明朝 Medium" panose="02020500000000000000" pitchFamily="18" charset="-128"/>
            </a:endParaRPr>
          </a:p>
          <a:p>
            <a:r>
              <a:rPr lang="ja-JP" altLang="en-US" sz="1400" b="1" u="sng" dirty="0">
                <a:latin typeface="BIZ UDP明朝 Medium" panose="02020500000000000000" pitchFamily="18" charset="-128"/>
                <a:ea typeface="BIZ UDP明朝 Medium" panose="02020500000000000000" pitchFamily="18" charset="-128"/>
              </a:rPr>
              <a:t>第</a:t>
            </a:r>
            <a:r>
              <a:rPr lang="en-US" altLang="ja-JP" sz="1400" b="1" u="sng" dirty="0">
                <a:latin typeface="BIZ UDP明朝 Medium" panose="02020500000000000000" pitchFamily="18" charset="-128"/>
                <a:ea typeface="BIZ UDP明朝 Medium" panose="02020500000000000000" pitchFamily="18" charset="-128"/>
              </a:rPr>
              <a:t>5</a:t>
            </a:r>
            <a:r>
              <a:rPr lang="ja-JP" altLang="en-US" sz="1400" b="1" dirty="0">
                <a:latin typeface="BIZ UDP明朝 Medium" panose="02020500000000000000" pitchFamily="18" charset="-128"/>
                <a:ea typeface="BIZ UDP明朝 Medium" panose="02020500000000000000" pitchFamily="18" charset="-128"/>
              </a:rPr>
              <a:t>条 </a:t>
            </a:r>
            <a:r>
              <a:rPr lang="ja-JP" altLang="en-US" sz="1400" b="1" u="sng" dirty="0">
                <a:latin typeface="BIZ UDP明朝 Medium" panose="02020500000000000000" pitchFamily="18" charset="-128"/>
                <a:ea typeface="BIZ UDP明朝 Medium" panose="02020500000000000000" pitchFamily="18" charset="-128"/>
              </a:rPr>
              <a:t>新規宇宙活動認可制度の改革</a:t>
            </a:r>
            <a:endParaRPr lang="en-US" altLang="ja-JP" sz="1400" b="1" dirty="0">
              <a:latin typeface="BIZ UDP明朝 Medium" panose="02020500000000000000" pitchFamily="18" charset="-128"/>
              <a:ea typeface="BIZ UDP明朝 Medium" panose="02020500000000000000" pitchFamily="18" charset="-128"/>
            </a:endParaRPr>
          </a:p>
          <a:p>
            <a:r>
              <a:rPr lang="ja-JP" altLang="en-US" sz="1400" b="1" u="sng" dirty="0">
                <a:latin typeface="BIZ UDP明朝 Medium" panose="02020500000000000000" pitchFamily="18" charset="-128"/>
                <a:ea typeface="BIZ UDP明朝 Medium" panose="02020500000000000000" pitchFamily="18" charset="-128"/>
              </a:rPr>
              <a:t>第</a:t>
            </a:r>
            <a:r>
              <a:rPr lang="en-US" altLang="ja-JP" sz="1400" b="1" u="sng" dirty="0">
                <a:latin typeface="BIZ UDP明朝 Medium" panose="02020500000000000000" pitchFamily="18" charset="-128"/>
                <a:ea typeface="BIZ UDP明朝 Medium" panose="02020500000000000000" pitchFamily="18" charset="-128"/>
              </a:rPr>
              <a:t>6</a:t>
            </a:r>
            <a:r>
              <a:rPr lang="ja-JP" altLang="en-US" sz="1400" b="1" dirty="0">
                <a:latin typeface="BIZ UDP明朝 Medium" panose="02020500000000000000" pitchFamily="18" charset="-128"/>
                <a:ea typeface="BIZ UDP明朝 Medium" panose="02020500000000000000" pitchFamily="18" charset="-128"/>
              </a:rPr>
              <a:t>条 </a:t>
            </a:r>
            <a:r>
              <a:rPr lang="ja-JP" altLang="en-US" sz="1400" b="1" u="sng" dirty="0">
                <a:latin typeface="BIZ UDP明朝 Medium" panose="02020500000000000000" pitchFamily="18" charset="-128"/>
                <a:ea typeface="BIZ UDP明朝 Medium" panose="02020500000000000000" pitchFamily="18" charset="-128"/>
              </a:rPr>
              <a:t>規制におけるリーダーシップと説明責任の改革</a:t>
            </a:r>
            <a:endParaRPr lang="ja-JP" altLang="en-US" sz="1400" b="1" i="0" dirty="0">
              <a:solidFill>
                <a:srgbClr val="293340"/>
              </a:solidFill>
              <a:effectLst/>
              <a:latin typeface="BIZ UDP明朝 Medium" panose="02020500000000000000" pitchFamily="18" charset="-128"/>
              <a:ea typeface="BIZ UDP明朝 Medium" panose="02020500000000000000" pitchFamily="18" charset="-128"/>
            </a:endParaRPr>
          </a:p>
        </p:txBody>
      </p:sp>
      <p:sp>
        <p:nvSpPr>
          <p:cNvPr id="8" name="四角形: 角を丸くする 7">
            <a:extLst>
              <a:ext uri="{FF2B5EF4-FFF2-40B4-BE49-F238E27FC236}">
                <a16:creationId xmlns:a16="http://schemas.microsoft.com/office/drawing/2014/main" id="{FFB567D5-430B-725C-FAF4-9CA9BDFD0CB8}"/>
              </a:ext>
            </a:extLst>
          </p:cNvPr>
          <p:cNvSpPr/>
          <p:nvPr/>
        </p:nvSpPr>
        <p:spPr>
          <a:xfrm>
            <a:off x="255182" y="106326"/>
            <a:ext cx="1772094" cy="467832"/>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latin typeface="HG丸ｺﾞｼｯｸM-PRO" panose="020F0600000000000000" pitchFamily="50" charset="-128"/>
                <a:ea typeface="HG丸ｺﾞｼｯｸM-PRO" panose="020F0600000000000000" pitchFamily="50" charset="-128"/>
              </a:rPr>
              <a:t>機械</a:t>
            </a:r>
            <a:r>
              <a:rPr kumimoji="1" lang="ja-JP" altLang="en-US" b="1" dirty="0">
                <a:solidFill>
                  <a:schemeClr val="bg1"/>
                </a:solidFill>
                <a:latin typeface="HG丸ｺﾞｼｯｸM-PRO" panose="020F0600000000000000" pitchFamily="50" charset="-128"/>
                <a:ea typeface="HG丸ｺﾞｼｯｸM-PRO" panose="020F0600000000000000" pitchFamily="50" charset="-128"/>
              </a:rPr>
              <a:t>翻訳です</a:t>
            </a:r>
          </a:p>
        </p:txBody>
      </p:sp>
    </p:spTree>
    <p:extLst>
      <p:ext uri="{BB962C8B-B14F-4D97-AF65-F5344CB8AC3E}">
        <p14:creationId xmlns:p14="http://schemas.microsoft.com/office/powerpoint/2010/main" val="4278413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72E7583-F4B8-512E-32EE-9F3316CEB551}"/>
              </a:ext>
            </a:extLst>
          </p:cNvPr>
          <p:cNvPicPr>
            <a:picLocks noChangeAspect="1"/>
          </p:cNvPicPr>
          <p:nvPr/>
        </p:nvPicPr>
        <p:blipFill>
          <a:blip r:embed="rId2"/>
          <a:stretch>
            <a:fillRect/>
          </a:stretch>
        </p:blipFill>
        <p:spPr>
          <a:xfrm>
            <a:off x="712265" y="-17000"/>
            <a:ext cx="11163366" cy="6875000"/>
          </a:xfrm>
          <a:prstGeom prst="rect">
            <a:avLst/>
          </a:prstGeom>
        </p:spPr>
      </p:pic>
    </p:spTree>
    <p:extLst>
      <p:ext uri="{BB962C8B-B14F-4D97-AF65-F5344CB8AC3E}">
        <p14:creationId xmlns:p14="http://schemas.microsoft.com/office/powerpoint/2010/main" val="1140140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74E094-013C-9084-C5CD-E1088E7F7346}"/>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2C85F3C6-7594-F5F3-0028-981D53E3ADF4}"/>
              </a:ext>
            </a:extLst>
          </p:cNvPr>
          <p:cNvSpPr txBox="1"/>
          <p:nvPr/>
        </p:nvSpPr>
        <p:spPr>
          <a:xfrm>
            <a:off x="1110343" y="2767280"/>
            <a:ext cx="9971314" cy="1323439"/>
          </a:xfrm>
          <a:prstGeom prst="rect">
            <a:avLst/>
          </a:prstGeom>
          <a:noFill/>
        </p:spPr>
        <p:txBody>
          <a:bodyPr wrap="square" rtlCol="0">
            <a:spAutoFit/>
          </a:bodyPr>
          <a:lstStyle/>
          <a:p>
            <a:r>
              <a:rPr kumimoji="1" lang="ja-JP" altLang="en-US" sz="8000" b="1" dirty="0">
                <a:latin typeface="BIZ UDP明朝 Medium" panose="02020500000000000000" pitchFamily="18" charset="-128"/>
                <a:ea typeface="BIZ UDP明朝 Medium" panose="02020500000000000000" pitchFamily="18" charset="-128"/>
              </a:rPr>
              <a:t>アルテミス計画の概要</a:t>
            </a:r>
          </a:p>
        </p:txBody>
      </p:sp>
    </p:spTree>
    <p:extLst>
      <p:ext uri="{BB962C8B-B14F-4D97-AF65-F5344CB8AC3E}">
        <p14:creationId xmlns:p14="http://schemas.microsoft.com/office/powerpoint/2010/main" val="3647882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12035535" y="6663690"/>
            <a:ext cx="63500" cy="126364"/>
          </a:xfrm>
          <a:prstGeom prst="rect">
            <a:avLst/>
          </a:prstGeom>
        </p:spPr>
        <p:txBody>
          <a:bodyPr vert="horz" wrap="square" lIns="0" tIns="0" rIns="0" bIns="0" rtlCol="0">
            <a:spAutoFit/>
          </a:bodyPr>
          <a:lstStyle/>
          <a:p>
            <a:pPr>
              <a:lnSpc>
                <a:spcPts val="969"/>
              </a:lnSpc>
            </a:pPr>
            <a:r>
              <a:rPr sz="900" spc="-50" dirty="0">
                <a:solidFill>
                  <a:srgbClr val="FFFFFF"/>
                </a:solidFill>
                <a:latin typeface="Yu Gothic Medium"/>
                <a:cs typeface="Yu Gothic Medium"/>
              </a:rPr>
              <a:t>3</a:t>
            </a:r>
            <a:endParaRPr sz="900">
              <a:latin typeface="Yu Gothic Medium"/>
              <a:cs typeface="Yu Gothic Medium"/>
            </a:endParaRPr>
          </a:p>
        </p:txBody>
      </p:sp>
      <p:grpSp>
        <p:nvGrpSpPr>
          <p:cNvPr id="3" name="object 3"/>
          <p:cNvGrpSpPr/>
          <p:nvPr/>
        </p:nvGrpSpPr>
        <p:grpSpPr>
          <a:xfrm>
            <a:off x="0" y="4157471"/>
            <a:ext cx="9962388" cy="2709672"/>
            <a:chOff x="0" y="4157471"/>
            <a:chExt cx="9962388" cy="2709672"/>
          </a:xfrm>
        </p:grpSpPr>
        <p:pic>
          <p:nvPicPr>
            <p:cNvPr id="4" name="object 4"/>
            <p:cNvPicPr/>
            <p:nvPr/>
          </p:nvPicPr>
          <p:blipFill>
            <a:blip r:embed="rId3" cstate="print"/>
            <a:stretch>
              <a:fillRect/>
            </a:stretch>
          </p:blipFill>
          <p:spPr>
            <a:xfrm>
              <a:off x="8042147" y="4157471"/>
              <a:ext cx="1920241" cy="2700529"/>
            </a:xfrm>
            <a:prstGeom prst="rect">
              <a:avLst/>
            </a:prstGeom>
          </p:spPr>
        </p:pic>
        <p:pic>
          <p:nvPicPr>
            <p:cNvPr id="5" name="object 5"/>
            <p:cNvPicPr/>
            <p:nvPr/>
          </p:nvPicPr>
          <p:blipFill>
            <a:blip r:embed="rId4" cstate="print"/>
            <a:stretch>
              <a:fillRect/>
            </a:stretch>
          </p:blipFill>
          <p:spPr>
            <a:xfrm>
              <a:off x="0" y="4157471"/>
              <a:ext cx="4261104" cy="2709672"/>
            </a:xfrm>
            <a:prstGeom prst="rect">
              <a:avLst/>
            </a:prstGeom>
          </p:spPr>
        </p:pic>
      </p:grpSp>
      <p:sp>
        <p:nvSpPr>
          <p:cNvPr id="6" name="object 6"/>
          <p:cNvSpPr txBox="1"/>
          <p:nvPr/>
        </p:nvSpPr>
        <p:spPr>
          <a:xfrm>
            <a:off x="146267" y="653509"/>
            <a:ext cx="11899466" cy="3171381"/>
          </a:xfrm>
          <a:prstGeom prst="rect">
            <a:avLst/>
          </a:prstGeom>
        </p:spPr>
        <p:txBody>
          <a:bodyPr vert="horz" wrap="square" lIns="0" tIns="67310" rIns="0" bIns="0" rtlCol="0">
            <a:spAutoFit/>
          </a:bodyPr>
          <a:lstStyle/>
          <a:p>
            <a:pPr marL="354965" indent="-342265">
              <a:lnSpc>
                <a:spcPct val="100000"/>
              </a:lnSpc>
              <a:spcBef>
                <a:spcPts val="530"/>
              </a:spcBef>
              <a:buFont typeface="Wingdings"/>
              <a:buChar char=""/>
              <a:tabLst>
                <a:tab pos="354965" algn="l"/>
              </a:tabLst>
            </a:pPr>
            <a:r>
              <a:rPr sz="2000" b="1" spc="-50" dirty="0">
                <a:latin typeface="BIZ UDP明朝 Medium" panose="02020500000000000000" pitchFamily="18" charset="-128"/>
                <a:ea typeface="BIZ UDP明朝 Medium" panose="02020500000000000000" pitchFamily="18" charset="-128"/>
                <a:cs typeface="Yu Gothic Medium"/>
              </a:rPr>
              <a:t>米国主導の『アルテミス計画』：</a:t>
            </a:r>
            <a:r>
              <a:rPr sz="2000" b="1" spc="-50" dirty="0" err="1">
                <a:latin typeface="BIZ UDP明朝 Medium" panose="02020500000000000000" pitchFamily="18" charset="-128"/>
                <a:ea typeface="BIZ UDP明朝 Medium" panose="02020500000000000000" pitchFamily="18" charset="-128"/>
                <a:cs typeface="Yu Gothic Medium"/>
              </a:rPr>
              <a:t>月面有人探査に関するすべての</a:t>
            </a:r>
            <a:r>
              <a:rPr sz="2000" b="1" u="sng" spc="-50" dirty="0" err="1">
                <a:uFill>
                  <a:solidFill>
                    <a:srgbClr val="FFFFFF"/>
                  </a:solidFill>
                </a:uFill>
                <a:latin typeface="BIZ UDP明朝 Medium" panose="02020500000000000000" pitchFamily="18" charset="-128"/>
                <a:ea typeface="BIZ UDP明朝 Medium" panose="02020500000000000000" pitchFamily="18" charset="-128"/>
                <a:cs typeface="Yu Gothic Medium"/>
              </a:rPr>
              <a:t>プログラムを包含した総体</a:t>
            </a:r>
            <a:r>
              <a:rPr lang="ja-JP" altLang="en-US" sz="2000" b="1" u="sng" spc="-50" dirty="0">
                <a:uFill>
                  <a:solidFill>
                    <a:srgbClr val="FFFFFF"/>
                  </a:solidFill>
                </a:uFill>
                <a:latin typeface="BIZ UDP明朝 Medium" panose="02020500000000000000" pitchFamily="18" charset="-128"/>
                <a:ea typeface="BIZ UDP明朝 Medium" panose="02020500000000000000" pitchFamily="18" charset="-128"/>
                <a:cs typeface="Yu Gothic Medium"/>
              </a:rPr>
              <a:t>。</a:t>
            </a:r>
            <a:endParaRPr sz="2000" b="1" dirty="0">
              <a:latin typeface="BIZ UDP明朝 Medium" panose="02020500000000000000" pitchFamily="18" charset="-128"/>
              <a:ea typeface="BIZ UDP明朝 Medium" panose="02020500000000000000" pitchFamily="18" charset="-128"/>
              <a:cs typeface="Yu Gothic Medium"/>
            </a:endParaRPr>
          </a:p>
          <a:p>
            <a:pPr marL="755650" lvl="1" indent="-285750">
              <a:lnSpc>
                <a:spcPct val="100000"/>
              </a:lnSpc>
              <a:spcBef>
                <a:spcPts val="430"/>
              </a:spcBef>
              <a:buFont typeface="Wingdings"/>
              <a:buChar char=""/>
              <a:tabLst>
                <a:tab pos="755650" algn="l"/>
              </a:tabLst>
            </a:pPr>
            <a:r>
              <a:rPr sz="2000" b="1" dirty="0">
                <a:latin typeface="BIZ UDP明朝 Medium" panose="02020500000000000000" pitchFamily="18" charset="-128"/>
                <a:ea typeface="BIZ UDP明朝 Medium" panose="02020500000000000000" pitchFamily="18" charset="-128"/>
                <a:cs typeface="Yu Gothic Medium"/>
              </a:rPr>
              <a:t>Space</a:t>
            </a:r>
            <a:r>
              <a:rPr sz="2000" b="1" spc="-60" dirty="0">
                <a:latin typeface="BIZ UDP明朝 Medium" panose="02020500000000000000" pitchFamily="18" charset="-128"/>
                <a:ea typeface="BIZ UDP明朝 Medium" panose="02020500000000000000" pitchFamily="18" charset="-128"/>
                <a:cs typeface="Yu Gothic Medium"/>
              </a:rPr>
              <a:t> </a:t>
            </a:r>
            <a:r>
              <a:rPr sz="2000" b="1" dirty="0">
                <a:latin typeface="BIZ UDP明朝 Medium" panose="02020500000000000000" pitchFamily="18" charset="-128"/>
                <a:ea typeface="BIZ UDP明朝 Medium" panose="02020500000000000000" pitchFamily="18" charset="-128"/>
                <a:cs typeface="Yu Gothic Medium"/>
              </a:rPr>
              <a:t>Launch</a:t>
            </a:r>
            <a:r>
              <a:rPr sz="2000" b="1" spc="-25" dirty="0">
                <a:latin typeface="BIZ UDP明朝 Medium" panose="02020500000000000000" pitchFamily="18" charset="-128"/>
                <a:ea typeface="BIZ UDP明朝 Medium" panose="02020500000000000000" pitchFamily="18" charset="-128"/>
                <a:cs typeface="Yu Gothic Medium"/>
              </a:rPr>
              <a:t> </a:t>
            </a:r>
            <a:r>
              <a:rPr sz="2000" b="1" dirty="0">
                <a:latin typeface="BIZ UDP明朝 Medium" panose="02020500000000000000" pitchFamily="18" charset="-128"/>
                <a:ea typeface="BIZ UDP明朝 Medium" panose="02020500000000000000" pitchFamily="18" charset="-128"/>
                <a:cs typeface="Yu Gothic Medium"/>
              </a:rPr>
              <a:t>System</a:t>
            </a:r>
            <a:r>
              <a:rPr sz="2000" b="1" spc="-30" dirty="0">
                <a:latin typeface="BIZ UDP明朝 Medium" panose="02020500000000000000" pitchFamily="18" charset="-128"/>
                <a:ea typeface="BIZ UDP明朝 Medium" panose="02020500000000000000" pitchFamily="18" charset="-128"/>
                <a:cs typeface="Yu Gothic Medium"/>
              </a:rPr>
              <a:t> (</a:t>
            </a:r>
            <a:r>
              <a:rPr sz="2000" b="1" spc="-10" dirty="0">
                <a:latin typeface="BIZ UDP明朝 Medium" panose="02020500000000000000" pitchFamily="18" charset="-128"/>
                <a:ea typeface="BIZ UDP明朝 Medium" panose="02020500000000000000" pitchFamily="18" charset="-128"/>
                <a:cs typeface="Yu Gothic Medium"/>
              </a:rPr>
              <a:t>SLS）</a:t>
            </a:r>
            <a:r>
              <a:rPr sz="2000" b="1" spc="-25" dirty="0">
                <a:latin typeface="BIZ UDP明朝 Medium" panose="02020500000000000000" pitchFamily="18" charset="-128"/>
                <a:ea typeface="BIZ UDP明朝 Medium" panose="02020500000000000000" pitchFamily="18" charset="-128"/>
                <a:cs typeface="Yu Gothic Medium"/>
              </a:rPr>
              <a:t>計画</a:t>
            </a:r>
            <a:endParaRPr sz="2000" b="1" dirty="0">
              <a:latin typeface="BIZ UDP明朝 Medium" panose="02020500000000000000" pitchFamily="18" charset="-128"/>
              <a:ea typeface="BIZ UDP明朝 Medium" panose="02020500000000000000" pitchFamily="18" charset="-128"/>
              <a:cs typeface="Yu Gothic Medium"/>
            </a:endParaRPr>
          </a:p>
          <a:p>
            <a:pPr marL="755650" lvl="1" indent="-285750">
              <a:lnSpc>
                <a:spcPct val="100000"/>
              </a:lnSpc>
              <a:spcBef>
                <a:spcPts val="434"/>
              </a:spcBef>
              <a:buFont typeface="Wingdings"/>
              <a:buChar char=""/>
              <a:tabLst>
                <a:tab pos="755650" algn="l"/>
              </a:tabLst>
            </a:pPr>
            <a:r>
              <a:rPr sz="2000" b="1" spc="-20" dirty="0">
                <a:latin typeface="BIZ UDP明朝 Medium" panose="02020500000000000000" pitchFamily="18" charset="-128"/>
                <a:ea typeface="BIZ UDP明朝 Medium" panose="02020500000000000000" pitchFamily="18" charset="-128"/>
                <a:cs typeface="Yu Gothic Medium"/>
              </a:rPr>
              <a:t>Orion</a:t>
            </a:r>
            <a:r>
              <a:rPr sz="2000" b="1" spc="-10" dirty="0">
                <a:latin typeface="BIZ UDP明朝 Medium" panose="02020500000000000000" pitchFamily="18" charset="-128"/>
                <a:ea typeface="BIZ UDP明朝 Medium" panose="02020500000000000000" pitchFamily="18" charset="-128"/>
                <a:cs typeface="Yu Gothic Medium"/>
              </a:rPr>
              <a:t>宇宙船計画</a:t>
            </a:r>
            <a:endParaRPr sz="2000" b="1" dirty="0">
              <a:latin typeface="BIZ UDP明朝 Medium" panose="02020500000000000000" pitchFamily="18" charset="-128"/>
              <a:ea typeface="BIZ UDP明朝 Medium" panose="02020500000000000000" pitchFamily="18" charset="-128"/>
              <a:cs typeface="Yu Gothic Medium"/>
            </a:endParaRPr>
          </a:p>
          <a:p>
            <a:pPr marL="755650" lvl="1" indent="-285750">
              <a:lnSpc>
                <a:spcPct val="100000"/>
              </a:lnSpc>
              <a:spcBef>
                <a:spcPts val="430"/>
              </a:spcBef>
              <a:buFont typeface="Wingdings"/>
              <a:buChar char=""/>
              <a:tabLst>
                <a:tab pos="755650" algn="l"/>
              </a:tabLst>
            </a:pPr>
            <a:r>
              <a:rPr sz="2000" b="1" dirty="0">
                <a:latin typeface="BIZ UDP明朝 Medium" panose="02020500000000000000" pitchFamily="18" charset="-128"/>
                <a:ea typeface="BIZ UDP明朝 Medium" panose="02020500000000000000" pitchFamily="18" charset="-128"/>
                <a:cs typeface="Yu Gothic Medium"/>
              </a:rPr>
              <a:t>月周回有人拠点</a:t>
            </a:r>
            <a:r>
              <a:rPr sz="2000" b="1" spc="-10" dirty="0">
                <a:latin typeface="BIZ UDP明朝 Medium" panose="02020500000000000000" pitchFamily="18" charset="-128"/>
                <a:ea typeface="BIZ UDP明朝 Medium" panose="02020500000000000000" pitchFamily="18" charset="-128"/>
                <a:cs typeface="Yu Gothic Medium"/>
              </a:rPr>
              <a:t>（Gateway）</a:t>
            </a:r>
            <a:r>
              <a:rPr sz="2000" b="1" spc="-25" dirty="0">
                <a:latin typeface="BIZ UDP明朝 Medium" panose="02020500000000000000" pitchFamily="18" charset="-128"/>
                <a:ea typeface="BIZ UDP明朝 Medium" panose="02020500000000000000" pitchFamily="18" charset="-128"/>
                <a:cs typeface="Yu Gothic Medium"/>
              </a:rPr>
              <a:t>計画</a:t>
            </a:r>
            <a:endParaRPr sz="2000" b="1" dirty="0">
              <a:latin typeface="BIZ UDP明朝 Medium" panose="02020500000000000000" pitchFamily="18" charset="-128"/>
              <a:ea typeface="BIZ UDP明朝 Medium" panose="02020500000000000000" pitchFamily="18" charset="-128"/>
              <a:cs typeface="Yu Gothic Medium"/>
            </a:endParaRPr>
          </a:p>
          <a:p>
            <a:pPr marL="755650" lvl="1" indent="-285750">
              <a:lnSpc>
                <a:spcPct val="100000"/>
              </a:lnSpc>
              <a:spcBef>
                <a:spcPts val="434"/>
              </a:spcBef>
              <a:buFont typeface="Wingdings"/>
              <a:buChar char=""/>
              <a:tabLst>
                <a:tab pos="755650" algn="l"/>
              </a:tabLst>
            </a:pPr>
            <a:r>
              <a:rPr sz="2000" b="1" dirty="0">
                <a:latin typeface="BIZ UDP明朝 Medium" panose="02020500000000000000" pitchFamily="18" charset="-128"/>
                <a:ea typeface="BIZ UDP明朝 Medium" panose="02020500000000000000" pitchFamily="18" charset="-128"/>
                <a:cs typeface="Yu Gothic Medium"/>
              </a:rPr>
              <a:t>有人月面着陸機</a:t>
            </a:r>
            <a:r>
              <a:rPr sz="2000" b="1" spc="-10" dirty="0">
                <a:latin typeface="BIZ UDP明朝 Medium" panose="02020500000000000000" pitchFamily="18" charset="-128"/>
                <a:ea typeface="BIZ UDP明朝 Medium" panose="02020500000000000000" pitchFamily="18" charset="-128"/>
                <a:cs typeface="Yu Gothic Medium"/>
              </a:rPr>
              <a:t>（HLS）</a:t>
            </a:r>
            <a:r>
              <a:rPr sz="2000" b="1" spc="-25" dirty="0">
                <a:latin typeface="BIZ UDP明朝 Medium" panose="02020500000000000000" pitchFamily="18" charset="-128"/>
                <a:ea typeface="BIZ UDP明朝 Medium" panose="02020500000000000000" pitchFamily="18" charset="-128"/>
                <a:cs typeface="Yu Gothic Medium"/>
              </a:rPr>
              <a:t>計画</a:t>
            </a:r>
            <a:endParaRPr sz="2000" b="1" dirty="0">
              <a:latin typeface="BIZ UDP明朝 Medium" panose="02020500000000000000" pitchFamily="18" charset="-128"/>
              <a:ea typeface="BIZ UDP明朝 Medium" panose="02020500000000000000" pitchFamily="18" charset="-128"/>
              <a:cs typeface="Yu Gothic Medium"/>
            </a:endParaRPr>
          </a:p>
          <a:p>
            <a:pPr marL="755650" lvl="1" indent="-285750">
              <a:lnSpc>
                <a:spcPct val="100000"/>
              </a:lnSpc>
              <a:spcBef>
                <a:spcPts val="430"/>
              </a:spcBef>
              <a:buFont typeface="Wingdings"/>
              <a:buChar char=""/>
              <a:tabLst>
                <a:tab pos="755650" algn="l"/>
                <a:tab pos="5455920" algn="l"/>
              </a:tabLst>
            </a:pPr>
            <a:r>
              <a:rPr sz="2000" b="1" dirty="0">
                <a:latin typeface="BIZ UDP明朝 Medium" panose="02020500000000000000" pitchFamily="18" charset="-128"/>
                <a:ea typeface="BIZ UDP明朝 Medium" panose="02020500000000000000" pitchFamily="18" charset="-128"/>
                <a:cs typeface="Yu Gothic Medium"/>
              </a:rPr>
              <a:t>商業月面ペイロードサービス</a:t>
            </a:r>
            <a:r>
              <a:rPr sz="2000" b="1" spc="-10" dirty="0">
                <a:latin typeface="BIZ UDP明朝 Medium" panose="02020500000000000000" pitchFamily="18" charset="-128"/>
                <a:ea typeface="BIZ UDP明朝 Medium" panose="02020500000000000000" pitchFamily="18" charset="-128"/>
                <a:cs typeface="Yu Gothic Medium"/>
              </a:rPr>
              <a:t>（CLPS）</a:t>
            </a:r>
            <a:r>
              <a:rPr sz="2000" b="1" dirty="0">
                <a:latin typeface="BIZ UDP明朝 Medium" panose="02020500000000000000" pitchFamily="18" charset="-128"/>
                <a:ea typeface="BIZ UDP明朝 Medium" panose="02020500000000000000" pitchFamily="18" charset="-128"/>
                <a:cs typeface="Yu Gothic Medium"/>
              </a:rPr>
              <a:t>計</a:t>
            </a:r>
            <a:r>
              <a:rPr sz="2000" b="1" spc="-50" dirty="0">
                <a:latin typeface="BIZ UDP明朝 Medium" panose="02020500000000000000" pitchFamily="18" charset="-128"/>
                <a:ea typeface="BIZ UDP明朝 Medium" panose="02020500000000000000" pitchFamily="18" charset="-128"/>
                <a:cs typeface="Yu Gothic Medium"/>
              </a:rPr>
              <a:t>画</a:t>
            </a:r>
            <a:r>
              <a:rPr sz="2000" b="1" dirty="0">
                <a:latin typeface="BIZ UDP明朝 Medium" panose="02020500000000000000" pitchFamily="18" charset="-128"/>
                <a:ea typeface="BIZ UDP明朝 Medium" panose="02020500000000000000" pitchFamily="18" charset="-128"/>
                <a:cs typeface="Yu Gothic Medium"/>
              </a:rPr>
              <a:t>	</a:t>
            </a:r>
            <a:r>
              <a:rPr sz="2000" b="1" spc="-50" dirty="0">
                <a:latin typeface="BIZ UDP明朝 Medium" panose="02020500000000000000" pitchFamily="18" charset="-128"/>
                <a:ea typeface="BIZ UDP明朝 Medium" panose="02020500000000000000" pitchFamily="18" charset="-128"/>
                <a:cs typeface="Yu Gothic Medium"/>
              </a:rPr>
              <a:t>等</a:t>
            </a:r>
            <a:endParaRPr sz="2000" b="1" dirty="0">
              <a:latin typeface="BIZ UDP明朝 Medium" panose="02020500000000000000" pitchFamily="18" charset="-128"/>
              <a:ea typeface="BIZ UDP明朝 Medium" panose="02020500000000000000" pitchFamily="18" charset="-128"/>
              <a:cs typeface="Yu Gothic Medium"/>
            </a:endParaRPr>
          </a:p>
          <a:p>
            <a:pPr marL="354965" indent="-342265">
              <a:lnSpc>
                <a:spcPct val="100000"/>
              </a:lnSpc>
              <a:spcBef>
                <a:spcPts val="3025"/>
              </a:spcBef>
              <a:buFont typeface="Wingdings"/>
              <a:buChar char=""/>
              <a:tabLst>
                <a:tab pos="354965" algn="l"/>
              </a:tabLst>
            </a:pPr>
            <a:r>
              <a:rPr sz="2000" b="1" spc="-25" dirty="0" err="1">
                <a:latin typeface="BIZ UDP明朝 Medium" panose="02020500000000000000" pitchFamily="18" charset="-128"/>
                <a:ea typeface="BIZ UDP明朝 Medium" panose="02020500000000000000" pitchFamily="18" charset="-128"/>
                <a:cs typeface="Yu Gothic Medium"/>
              </a:rPr>
              <a:t>NASA</a:t>
            </a:r>
            <a:r>
              <a:rPr sz="2000" b="1" spc="-50" dirty="0" err="1">
                <a:latin typeface="BIZ UDP明朝 Medium" panose="02020500000000000000" pitchFamily="18" charset="-128"/>
                <a:ea typeface="BIZ UDP明朝 Medium" panose="02020500000000000000" pitchFamily="18" charset="-128"/>
                <a:cs typeface="Yu Gothic Medium"/>
              </a:rPr>
              <a:t>は月面探査だけでなく、火星有人着陸を目標に掲げ、月面での持続的な活動を通じて必要な技術を獲得しようとしている</a:t>
            </a:r>
            <a:r>
              <a:rPr sz="2000" b="1" spc="-50" dirty="0">
                <a:latin typeface="BIZ UDP明朝 Medium" panose="02020500000000000000" pitchFamily="18" charset="-128"/>
                <a:ea typeface="BIZ UDP明朝 Medium" panose="02020500000000000000" pitchFamily="18" charset="-128"/>
                <a:cs typeface="Yu Gothic Medium"/>
              </a:rPr>
              <a:t>。</a:t>
            </a:r>
            <a:endParaRPr sz="2000" b="1" dirty="0">
              <a:latin typeface="BIZ UDP明朝 Medium" panose="02020500000000000000" pitchFamily="18" charset="-128"/>
              <a:ea typeface="BIZ UDP明朝 Medium" panose="02020500000000000000" pitchFamily="18" charset="-128"/>
              <a:cs typeface="Yu Gothic Medium"/>
            </a:endParaRPr>
          </a:p>
        </p:txBody>
      </p:sp>
      <p:sp>
        <p:nvSpPr>
          <p:cNvPr id="7" name="object 7"/>
          <p:cNvSpPr txBox="1"/>
          <p:nvPr/>
        </p:nvSpPr>
        <p:spPr>
          <a:xfrm>
            <a:off x="3628669" y="6641475"/>
            <a:ext cx="527050"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©NASA</a:t>
            </a:r>
            <a:endParaRPr sz="1100">
              <a:latin typeface="Yu Gothic Medium"/>
              <a:cs typeface="Yu Gothic Medium"/>
            </a:endParaRPr>
          </a:p>
        </p:txBody>
      </p:sp>
      <p:sp>
        <p:nvSpPr>
          <p:cNvPr id="8" name="object 8"/>
          <p:cNvSpPr txBox="1"/>
          <p:nvPr/>
        </p:nvSpPr>
        <p:spPr>
          <a:xfrm>
            <a:off x="1091185" y="6634464"/>
            <a:ext cx="527050"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©NASA</a:t>
            </a:r>
            <a:endParaRPr sz="1100">
              <a:latin typeface="Yu Gothic Medium"/>
              <a:cs typeface="Yu Gothic Medium"/>
            </a:endParaRPr>
          </a:p>
        </p:txBody>
      </p:sp>
      <p:sp>
        <p:nvSpPr>
          <p:cNvPr id="11" name="object 11"/>
          <p:cNvSpPr txBox="1"/>
          <p:nvPr/>
        </p:nvSpPr>
        <p:spPr>
          <a:xfrm>
            <a:off x="114114" y="4191304"/>
            <a:ext cx="44767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Yu Gothic Medium"/>
                <a:cs typeface="Yu Gothic Medium"/>
              </a:rPr>
              <a:t>SLS</a:t>
            </a:r>
            <a:endParaRPr sz="1800">
              <a:latin typeface="Yu Gothic Medium"/>
              <a:cs typeface="Yu Gothic Medium"/>
            </a:endParaRPr>
          </a:p>
        </p:txBody>
      </p:sp>
      <p:sp>
        <p:nvSpPr>
          <p:cNvPr id="12" name="object 12"/>
          <p:cNvSpPr txBox="1"/>
          <p:nvPr/>
        </p:nvSpPr>
        <p:spPr>
          <a:xfrm>
            <a:off x="2072302" y="4191075"/>
            <a:ext cx="5988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Yu Gothic Medium"/>
                <a:cs typeface="Yu Gothic Medium"/>
              </a:rPr>
              <a:t>Orion</a:t>
            </a:r>
            <a:endParaRPr sz="1800">
              <a:latin typeface="Yu Gothic Medium"/>
              <a:cs typeface="Yu Gothic Medium"/>
            </a:endParaRPr>
          </a:p>
        </p:txBody>
      </p:sp>
      <p:pic>
        <p:nvPicPr>
          <p:cNvPr id="13" name="object 13"/>
          <p:cNvPicPr/>
          <p:nvPr/>
        </p:nvPicPr>
        <p:blipFill>
          <a:blip r:embed="rId5" cstate="print"/>
          <a:stretch>
            <a:fillRect/>
          </a:stretch>
        </p:blipFill>
        <p:spPr>
          <a:xfrm>
            <a:off x="4261103" y="4160520"/>
            <a:ext cx="2666170" cy="2697479"/>
          </a:xfrm>
          <a:prstGeom prst="rect">
            <a:avLst/>
          </a:prstGeom>
        </p:spPr>
      </p:pic>
      <p:sp>
        <p:nvSpPr>
          <p:cNvPr id="14" name="object 14"/>
          <p:cNvSpPr txBox="1"/>
          <p:nvPr/>
        </p:nvSpPr>
        <p:spPr>
          <a:xfrm>
            <a:off x="6147523" y="6641475"/>
            <a:ext cx="527050"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©NASA</a:t>
            </a:r>
            <a:endParaRPr sz="1100">
              <a:latin typeface="Yu Gothic Medium"/>
              <a:cs typeface="Yu Gothic Medium"/>
            </a:endParaRPr>
          </a:p>
        </p:txBody>
      </p:sp>
      <p:pic>
        <p:nvPicPr>
          <p:cNvPr id="15" name="object 15"/>
          <p:cNvPicPr/>
          <p:nvPr/>
        </p:nvPicPr>
        <p:blipFill>
          <a:blip r:embed="rId6" cstate="print"/>
          <a:stretch>
            <a:fillRect/>
          </a:stretch>
        </p:blipFill>
        <p:spPr>
          <a:xfrm>
            <a:off x="6743700" y="4157471"/>
            <a:ext cx="1449324" cy="2700528"/>
          </a:xfrm>
          <a:prstGeom prst="rect">
            <a:avLst/>
          </a:prstGeom>
        </p:spPr>
      </p:pic>
      <p:sp>
        <p:nvSpPr>
          <p:cNvPr id="16" name="object 16"/>
          <p:cNvSpPr txBox="1"/>
          <p:nvPr/>
        </p:nvSpPr>
        <p:spPr>
          <a:xfrm>
            <a:off x="7439583" y="6627238"/>
            <a:ext cx="639445"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©SpaceX</a:t>
            </a:r>
            <a:endParaRPr sz="1100">
              <a:latin typeface="Yu Gothic Medium"/>
              <a:cs typeface="Yu Gothic Medium"/>
            </a:endParaRPr>
          </a:p>
        </p:txBody>
      </p:sp>
      <p:sp>
        <p:nvSpPr>
          <p:cNvPr id="17" name="object 17"/>
          <p:cNvSpPr txBox="1"/>
          <p:nvPr/>
        </p:nvSpPr>
        <p:spPr>
          <a:xfrm>
            <a:off x="8996453" y="6591906"/>
            <a:ext cx="863600" cy="193675"/>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FFFFFF"/>
                </a:solidFill>
                <a:latin typeface="Yu Gothic Medium"/>
                <a:cs typeface="Yu Gothic Medium"/>
              </a:rPr>
              <a:t>©Blue</a:t>
            </a:r>
            <a:r>
              <a:rPr sz="1100" spc="-35" dirty="0">
                <a:solidFill>
                  <a:srgbClr val="FFFFFF"/>
                </a:solidFill>
                <a:latin typeface="Yu Gothic Medium"/>
                <a:cs typeface="Yu Gothic Medium"/>
              </a:rPr>
              <a:t> </a:t>
            </a:r>
            <a:r>
              <a:rPr sz="1100" spc="-10" dirty="0">
                <a:solidFill>
                  <a:srgbClr val="FFFFFF"/>
                </a:solidFill>
                <a:latin typeface="Yu Gothic Medium"/>
                <a:cs typeface="Yu Gothic Medium"/>
              </a:rPr>
              <a:t>Origin</a:t>
            </a:r>
            <a:endParaRPr sz="1100" dirty="0">
              <a:latin typeface="Yu Gothic Medium"/>
              <a:cs typeface="Yu Gothic Medium"/>
            </a:endParaRPr>
          </a:p>
        </p:txBody>
      </p:sp>
      <p:pic>
        <p:nvPicPr>
          <p:cNvPr id="18" name="object 18"/>
          <p:cNvPicPr/>
          <p:nvPr/>
        </p:nvPicPr>
        <p:blipFill>
          <a:blip r:embed="rId7" cstate="print"/>
          <a:stretch>
            <a:fillRect/>
          </a:stretch>
        </p:blipFill>
        <p:spPr>
          <a:xfrm>
            <a:off x="9962388" y="4157470"/>
            <a:ext cx="2229611" cy="2700530"/>
          </a:xfrm>
          <a:prstGeom prst="rect">
            <a:avLst/>
          </a:prstGeom>
        </p:spPr>
      </p:pic>
      <p:sp>
        <p:nvSpPr>
          <p:cNvPr id="19" name="object 19"/>
          <p:cNvSpPr txBox="1"/>
          <p:nvPr/>
        </p:nvSpPr>
        <p:spPr>
          <a:xfrm>
            <a:off x="11435536" y="6641475"/>
            <a:ext cx="527050"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©NASA</a:t>
            </a:r>
            <a:endParaRPr sz="1100">
              <a:latin typeface="Yu Gothic Medium"/>
              <a:cs typeface="Yu Gothic Medium"/>
            </a:endParaRPr>
          </a:p>
        </p:txBody>
      </p:sp>
      <p:sp>
        <p:nvSpPr>
          <p:cNvPr id="20" name="object 20"/>
          <p:cNvSpPr txBox="1"/>
          <p:nvPr/>
        </p:nvSpPr>
        <p:spPr>
          <a:xfrm>
            <a:off x="4452911" y="4179925"/>
            <a:ext cx="9404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Yu Gothic Medium"/>
                <a:cs typeface="Yu Gothic Medium"/>
              </a:rPr>
              <a:t>Gateway</a:t>
            </a:r>
            <a:endParaRPr sz="1800">
              <a:latin typeface="Yu Gothic Medium"/>
              <a:cs typeface="Yu Gothic Medium"/>
            </a:endParaRPr>
          </a:p>
        </p:txBody>
      </p:sp>
      <p:sp>
        <p:nvSpPr>
          <p:cNvPr id="21" name="object 21"/>
          <p:cNvSpPr txBox="1"/>
          <p:nvPr/>
        </p:nvSpPr>
        <p:spPr>
          <a:xfrm>
            <a:off x="8073935" y="4171695"/>
            <a:ext cx="47498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Yu Gothic Medium"/>
                <a:cs typeface="Yu Gothic Medium"/>
              </a:rPr>
              <a:t>HLS</a:t>
            </a:r>
            <a:endParaRPr sz="1800">
              <a:latin typeface="Yu Gothic Medium"/>
              <a:cs typeface="Yu Gothic Medium"/>
            </a:endParaRPr>
          </a:p>
        </p:txBody>
      </p:sp>
      <p:sp>
        <p:nvSpPr>
          <p:cNvPr id="22" name="object 22"/>
          <p:cNvSpPr txBox="1"/>
          <p:nvPr/>
        </p:nvSpPr>
        <p:spPr>
          <a:xfrm>
            <a:off x="10115333" y="4172153"/>
            <a:ext cx="61087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Yu Gothic Medium"/>
                <a:cs typeface="Yu Gothic Medium"/>
              </a:rPr>
              <a:t>CLPS</a:t>
            </a:r>
            <a:endParaRPr sz="1800">
              <a:latin typeface="Yu Gothic Medium"/>
              <a:cs typeface="Yu Gothic Medium"/>
            </a:endParaRPr>
          </a:p>
        </p:txBody>
      </p:sp>
      <p:sp>
        <p:nvSpPr>
          <p:cNvPr id="9" name="テキスト ボックス 8">
            <a:extLst>
              <a:ext uri="{FF2B5EF4-FFF2-40B4-BE49-F238E27FC236}">
                <a16:creationId xmlns:a16="http://schemas.microsoft.com/office/drawing/2014/main" id="{C6DBE879-8CBC-4DE7-C6A9-77D4349983E0}"/>
              </a:ext>
            </a:extLst>
          </p:cNvPr>
          <p:cNvSpPr txBox="1"/>
          <p:nvPr/>
        </p:nvSpPr>
        <p:spPr>
          <a:xfrm>
            <a:off x="3373740" y="7177"/>
            <a:ext cx="544451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アルテミス計画の概要</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B2399-484A-1352-7FD0-7DCA52E9DA67}"/>
            </a:ext>
          </a:extLst>
        </p:cNvPr>
        <p:cNvGrpSpPr/>
        <p:nvPr/>
      </p:nvGrpSpPr>
      <p:grpSpPr>
        <a:xfrm>
          <a:off x="0" y="0"/>
          <a:ext cx="0" cy="0"/>
          <a:chOff x="0" y="0"/>
          <a:chExt cx="0" cy="0"/>
        </a:xfrm>
      </p:grpSpPr>
      <p:pic>
        <p:nvPicPr>
          <p:cNvPr id="2" name="object 3">
            <a:extLst>
              <a:ext uri="{FF2B5EF4-FFF2-40B4-BE49-F238E27FC236}">
                <a16:creationId xmlns:a16="http://schemas.microsoft.com/office/drawing/2014/main" id="{86358539-1BE5-9379-327E-9C1D66DA7939}"/>
              </a:ext>
            </a:extLst>
          </p:cNvPr>
          <p:cNvPicPr/>
          <p:nvPr/>
        </p:nvPicPr>
        <p:blipFill>
          <a:blip r:embed="rId2" cstate="print"/>
          <a:stretch>
            <a:fillRect/>
          </a:stretch>
        </p:blipFill>
        <p:spPr>
          <a:xfrm>
            <a:off x="0" y="0"/>
            <a:ext cx="12192000" cy="6858000"/>
          </a:xfrm>
          <a:prstGeom prst="rect">
            <a:avLst/>
          </a:prstGeom>
        </p:spPr>
      </p:pic>
      <p:sp>
        <p:nvSpPr>
          <p:cNvPr id="4" name="object 6">
            <a:extLst>
              <a:ext uri="{FF2B5EF4-FFF2-40B4-BE49-F238E27FC236}">
                <a16:creationId xmlns:a16="http://schemas.microsoft.com/office/drawing/2014/main" id="{AB6357D2-65AC-2B46-E25E-583B66CC2202}"/>
              </a:ext>
            </a:extLst>
          </p:cNvPr>
          <p:cNvSpPr txBox="1"/>
          <p:nvPr/>
        </p:nvSpPr>
        <p:spPr>
          <a:xfrm>
            <a:off x="9202826" y="6576115"/>
            <a:ext cx="2607310" cy="182101"/>
          </a:xfrm>
          <a:prstGeom prst="rect">
            <a:avLst/>
          </a:prstGeom>
        </p:spPr>
        <p:txBody>
          <a:bodyPr vert="horz" wrap="square" lIns="0" tIns="12700" rIns="0" bIns="0" rtlCol="0">
            <a:spAutoFit/>
          </a:bodyPr>
          <a:lstStyle/>
          <a:p>
            <a:pPr marL="12700">
              <a:lnSpc>
                <a:spcPct val="100000"/>
              </a:lnSpc>
              <a:spcBef>
                <a:spcPts val="100"/>
              </a:spcBef>
            </a:pPr>
            <a:r>
              <a:rPr sz="1100" spc="-20" dirty="0">
                <a:latin typeface="BIZ UDPゴシック" panose="020B0400000000000000" pitchFamily="50" charset="-128"/>
                <a:ea typeface="BIZ UDPゴシック" panose="020B0400000000000000" pitchFamily="50" charset="-128"/>
                <a:cs typeface="MS PGothic"/>
              </a:rPr>
              <a:t>NASA</a:t>
            </a:r>
            <a:r>
              <a:rPr sz="1100" spc="-45" dirty="0">
                <a:latin typeface="BIZ UDPゴシック" panose="020B0400000000000000" pitchFamily="50" charset="-128"/>
                <a:ea typeface="BIZ UDPゴシック" panose="020B0400000000000000" pitchFamily="50" charset="-128"/>
                <a:cs typeface="MS PGothic"/>
              </a:rPr>
              <a:t>が公表した“持続的月探査・開発計画”</a:t>
            </a:r>
            <a:endParaRPr sz="1100" dirty="0">
              <a:latin typeface="BIZ UDPゴシック" panose="020B0400000000000000" pitchFamily="50" charset="-128"/>
              <a:ea typeface="BIZ UDPゴシック" panose="020B0400000000000000" pitchFamily="50" charset="-128"/>
              <a:cs typeface="MS PGothic"/>
            </a:endParaRPr>
          </a:p>
        </p:txBody>
      </p:sp>
      <p:sp>
        <p:nvSpPr>
          <p:cNvPr id="5" name="object 7">
            <a:extLst>
              <a:ext uri="{FF2B5EF4-FFF2-40B4-BE49-F238E27FC236}">
                <a16:creationId xmlns:a16="http://schemas.microsoft.com/office/drawing/2014/main" id="{95BA641E-FFF0-85AF-9036-9D5DE225CC75}"/>
              </a:ext>
            </a:extLst>
          </p:cNvPr>
          <p:cNvSpPr txBox="1"/>
          <p:nvPr/>
        </p:nvSpPr>
        <p:spPr>
          <a:xfrm>
            <a:off x="2167127" y="1958339"/>
            <a:ext cx="1955800" cy="437515"/>
          </a:xfrm>
          <a:prstGeom prst="rect">
            <a:avLst/>
          </a:prstGeom>
          <a:solidFill>
            <a:srgbClr val="1274BC"/>
          </a:solidFill>
        </p:spPr>
        <p:txBody>
          <a:bodyPr vert="horz" wrap="square" lIns="0" tIns="89535" rIns="0" bIns="0" rtlCol="0">
            <a:spAutoFit/>
          </a:bodyPr>
          <a:lstStyle/>
          <a:p>
            <a:pPr marL="137160">
              <a:lnSpc>
                <a:spcPct val="100000"/>
              </a:lnSpc>
              <a:spcBef>
                <a:spcPts val="705"/>
              </a:spcBef>
            </a:pPr>
            <a:r>
              <a:rPr sz="1800" spc="-30" dirty="0">
                <a:solidFill>
                  <a:srgbClr val="FFFFFF"/>
                </a:solidFill>
                <a:latin typeface="MS PGothic"/>
                <a:cs typeface="MS PGothic"/>
              </a:rPr>
              <a:t>アルテミス</a:t>
            </a:r>
            <a:r>
              <a:rPr sz="1800" spc="-25" dirty="0">
                <a:solidFill>
                  <a:srgbClr val="FFFFFF"/>
                </a:solidFill>
                <a:latin typeface="MS PGothic"/>
                <a:cs typeface="MS PGothic"/>
              </a:rPr>
              <a:t>Ⅰ～Ⅲ</a:t>
            </a:r>
            <a:endParaRPr sz="1800">
              <a:latin typeface="MS PGothic"/>
              <a:cs typeface="MS PGothic"/>
            </a:endParaRPr>
          </a:p>
        </p:txBody>
      </p:sp>
      <p:sp>
        <p:nvSpPr>
          <p:cNvPr id="6" name="object 8">
            <a:extLst>
              <a:ext uri="{FF2B5EF4-FFF2-40B4-BE49-F238E27FC236}">
                <a16:creationId xmlns:a16="http://schemas.microsoft.com/office/drawing/2014/main" id="{D95B119F-032A-7F0F-7108-C84518B2FD29}"/>
              </a:ext>
            </a:extLst>
          </p:cNvPr>
          <p:cNvSpPr txBox="1"/>
          <p:nvPr/>
        </p:nvSpPr>
        <p:spPr>
          <a:xfrm>
            <a:off x="5463540" y="1958339"/>
            <a:ext cx="1778635" cy="437515"/>
          </a:xfrm>
          <a:prstGeom prst="rect">
            <a:avLst/>
          </a:prstGeom>
          <a:solidFill>
            <a:srgbClr val="879CBE"/>
          </a:solidFill>
        </p:spPr>
        <p:txBody>
          <a:bodyPr vert="horz" wrap="square" lIns="0" tIns="89535" rIns="0" bIns="0" rtlCol="0">
            <a:spAutoFit/>
          </a:bodyPr>
          <a:lstStyle/>
          <a:p>
            <a:pPr marL="161925">
              <a:lnSpc>
                <a:spcPct val="100000"/>
              </a:lnSpc>
              <a:spcBef>
                <a:spcPts val="705"/>
              </a:spcBef>
            </a:pPr>
            <a:r>
              <a:rPr sz="1800" spc="-30" dirty="0">
                <a:solidFill>
                  <a:srgbClr val="FFFFFF"/>
                </a:solidFill>
                <a:latin typeface="MS PGothic"/>
                <a:cs typeface="MS PGothic"/>
              </a:rPr>
              <a:t>アルテミス</a:t>
            </a:r>
            <a:r>
              <a:rPr sz="1800" spc="-25" dirty="0">
                <a:solidFill>
                  <a:srgbClr val="FFFFFF"/>
                </a:solidFill>
                <a:latin typeface="MS PGothic"/>
                <a:cs typeface="MS PGothic"/>
              </a:rPr>
              <a:t>Ⅳ～</a:t>
            </a:r>
            <a:endParaRPr sz="1800">
              <a:latin typeface="MS PGothic"/>
              <a:cs typeface="MS PGothic"/>
            </a:endParaRPr>
          </a:p>
        </p:txBody>
      </p:sp>
    </p:spTree>
    <p:extLst>
      <p:ext uri="{BB962C8B-B14F-4D97-AF65-F5344CB8AC3E}">
        <p14:creationId xmlns:p14="http://schemas.microsoft.com/office/powerpoint/2010/main" val="521049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B6A10-9812-CAAA-C84F-9F1827B0D5AD}"/>
            </a:ext>
          </a:extLst>
        </p:cNvPr>
        <p:cNvGrpSpPr/>
        <p:nvPr/>
      </p:nvGrpSpPr>
      <p:grpSpPr>
        <a:xfrm>
          <a:off x="0" y="0"/>
          <a:ext cx="0" cy="0"/>
          <a:chOff x="0" y="0"/>
          <a:chExt cx="0" cy="0"/>
        </a:xfrm>
      </p:grpSpPr>
      <p:pic>
        <p:nvPicPr>
          <p:cNvPr id="5" name="object 5">
            <a:extLst>
              <a:ext uri="{FF2B5EF4-FFF2-40B4-BE49-F238E27FC236}">
                <a16:creationId xmlns:a16="http://schemas.microsoft.com/office/drawing/2014/main" id="{41D61DBD-227A-9119-A706-0A5AE503CFE9}"/>
              </a:ext>
            </a:extLst>
          </p:cNvPr>
          <p:cNvPicPr/>
          <p:nvPr/>
        </p:nvPicPr>
        <p:blipFill>
          <a:blip r:embed="rId2" cstate="print"/>
          <a:stretch>
            <a:fillRect/>
          </a:stretch>
        </p:blipFill>
        <p:spPr>
          <a:xfrm>
            <a:off x="0" y="559308"/>
            <a:ext cx="12191974" cy="6298692"/>
          </a:xfrm>
          <a:prstGeom prst="rect">
            <a:avLst/>
          </a:prstGeom>
        </p:spPr>
      </p:pic>
      <p:sp>
        <p:nvSpPr>
          <p:cNvPr id="7" name="object 8">
            <a:extLst>
              <a:ext uri="{FF2B5EF4-FFF2-40B4-BE49-F238E27FC236}">
                <a16:creationId xmlns:a16="http://schemas.microsoft.com/office/drawing/2014/main" id="{63D644D6-482B-803D-A361-FE1514F906A0}"/>
              </a:ext>
            </a:extLst>
          </p:cNvPr>
          <p:cNvSpPr txBox="1"/>
          <p:nvPr/>
        </p:nvSpPr>
        <p:spPr>
          <a:xfrm>
            <a:off x="98314" y="6612580"/>
            <a:ext cx="38925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BEBEBE"/>
                </a:solidFill>
                <a:latin typeface="Yu Gothic"/>
                <a:cs typeface="Yu Gothic"/>
              </a:rPr>
              <a:t>©NASA</a:t>
            </a:r>
            <a:endParaRPr sz="800">
              <a:latin typeface="Yu Gothic"/>
              <a:cs typeface="Yu Gothic"/>
            </a:endParaRPr>
          </a:p>
        </p:txBody>
      </p:sp>
      <p:pic>
        <p:nvPicPr>
          <p:cNvPr id="8" name="object 10">
            <a:extLst>
              <a:ext uri="{FF2B5EF4-FFF2-40B4-BE49-F238E27FC236}">
                <a16:creationId xmlns:a16="http://schemas.microsoft.com/office/drawing/2014/main" id="{F283D562-7242-A334-D8CF-09D4F5CC82E4}"/>
              </a:ext>
            </a:extLst>
          </p:cNvPr>
          <p:cNvPicPr/>
          <p:nvPr/>
        </p:nvPicPr>
        <p:blipFill>
          <a:blip r:embed="rId3" cstate="print"/>
          <a:stretch>
            <a:fillRect/>
          </a:stretch>
        </p:blipFill>
        <p:spPr>
          <a:xfrm>
            <a:off x="6434327" y="5466588"/>
            <a:ext cx="1799844" cy="1376159"/>
          </a:xfrm>
          <a:prstGeom prst="rect">
            <a:avLst/>
          </a:prstGeom>
        </p:spPr>
      </p:pic>
      <p:sp>
        <p:nvSpPr>
          <p:cNvPr id="9" name="object 12">
            <a:extLst>
              <a:ext uri="{FF2B5EF4-FFF2-40B4-BE49-F238E27FC236}">
                <a16:creationId xmlns:a16="http://schemas.microsoft.com/office/drawing/2014/main" id="{82308526-8511-BA70-4FEB-75360C9D7767}"/>
              </a:ext>
            </a:extLst>
          </p:cNvPr>
          <p:cNvSpPr txBox="1"/>
          <p:nvPr/>
        </p:nvSpPr>
        <p:spPr>
          <a:xfrm>
            <a:off x="474733" y="1639760"/>
            <a:ext cx="2212975" cy="4102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Yu Gothic Light"/>
                <a:cs typeface="Yu Gothic Light"/>
              </a:rPr>
              <a:t>International</a:t>
            </a:r>
            <a:r>
              <a:rPr sz="1400" spc="-55" dirty="0">
                <a:solidFill>
                  <a:srgbClr val="FFFFFF"/>
                </a:solidFill>
                <a:latin typeface="Yu Gothic Light"/>
                <a:cs typeface="Yu Gothic Light"/>
              </a:rPr>
              <a:t> </a:t>
            </a:r>
            <a:r>
              <a:rPr sz="1400" dirty="0">
                <a:solidFill>
                  <a:srgbClr val="FFFFFF"/>
                </a:solidFill>
                <a:latin typeface="Yu Gothic Light"/>
                <a:cs typeface="Yu Gothic Light"/>
              </a:rPr>
              <a:t>Habitat</a:t>
            </a:r>
            <a:r>
              <a:rPr sz="1400" spc="-25" dirty="0">
                <a:solidFill>
                  <a:srgbClr val="FFFFFF"/>
                </a:solidFill>
                <a:latin typeface="Yu Gothic Light"/>
                <a:cs typeface="Yu Gothic Light"/>
              </a:rPr>
              <a:t> </a:t>
            </a:r>
            <a:r>
              <a:rPr sz="1400" spc="-10" dirty="0">
                <a:solidFill>
                  <a:srgbClr val="FFFFFF"/>
                </a:solidFill>
                <a:latin typeface="Yu Gothic Light"/>
                <a:cs typeface="Yu Gothic Light"/>
              </a:rPr>
              <a:t>(I-</a:t>
            </a:r>
            <a:r>
              <a:rPr sz="1400" spc="-20" dirty="0">
                <a:solidFill>
                  <a:srgbClr val="FFFFFF"/>
                </a:solidFill>
                <a:latin typeface="Yu Gothic Light"/>
                <a:cs typeface="Yu Gothic Light"/>
              </a:rPr>
              <a:t>HAB)</a:t>
            </a:r>
            <a:endParaRPr sz="1400">
              <a:latin typeface="Yu Gothic Light"/>
              <a:cs typeface="Yu Gothic Light"/>
            </a:endParaRPr>
          </a:p>
          <a:p>
            <a:pPr marL="12700">
              <a:lnSpc>
                <a:spcPct val="100000"/>
              </a:lnSpc>
              <a:spcBef>
                <a:spcPts val="20"/>
              </a:spcBef>
            </a:pPr>
            <a:r>
              <a:rPr sz="1100" spc="-10" dirty="0">
                <a:solidFill>
                  <a:srgbClr val="FFFFFF"/>
                </a:solidFill>
                <a:latin typeface="Yu Gothic Light"/>
                <a:cs typeface="Yu Gothic Light"/>
              </a:rPr>
              <a:t>国際居住棟</a:t>
            </a:r>
            <a:endParaRPr sz="1100">
              <a:latin typeface="Yu Gothic Light"/>
              <a:cs typeface="Yu Gothic Light"/>
            </a:endParaRPr>
          </a:p>
        </p:txBody>
      </p:sp>
      <p:sp>
        <p:nvSpPr>
          <p:cNvPr id="10" name="object 13">
            <a:extLst>
              <a:ext uri="{FF2B5EF4-FFF2-40B4-BE49-F238E27FC236}">
                <a16:creationId xmlns:a16="http://schemas.microsoft.com/office/drawing/2014/main" id="{347FBCCC-CA97-426E-CAA0-4FFEA043DF7D}"/>
              </a:ext>
            </a:extLst>
          </p:cNvPr>
          <p:cNvSpPr txBox="1"/>
          <p:nvPr/>
        </p:nvSpPr>
        <p:spPr>
          <a:xfrm>
            <a:off x="3129902" y="789571"/>
            <a:ext cx="1007110" cy="41020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Yu Gothic Light"/>
                <a:cs typeface="Yu Gothic Light"/>
              </a:rPr>
              <a:t>Canadarm3</a:t>
            </a:r>
            <a:endParaRPr sz="1400">
              <a:latin typeface="Yu Gothic Light"/>
              <a:cs typeface="Yu Gothic Light"/>
            </a:endParaRPr>
          </a:p>
          <a:p>
            <a:pPr marL="12700">
              <a:lnSpc>
                <a:spcPct val="100000"/>
              </a:lnSpc>
              <a:spcBef>
                <a:spcPts val="20"/>
              </a:spcBef>
            </a:pPr>
            <a:r>
              <a:rPr sz="1100" spc="-10" dirty="0">
                <a:solidFill>
                  <a:srgbClr val="FFFFFF"/>
                </a:solidFill>
                <a:latin typeface="Yu Gothic Light"/>
                <a:cs typeface="Yu Gothic Light"/>
              </a:rPr>
              <a:t>ロボットアーム</a:t>
            </a:r>
            <a:endParaRPr sz="1100">
              <a:latin typeface="Yu Gothic Light"/>
              <a:cs typeface="Yu Gothic Light"/>
            </a:endParaRPr>
          </a:p>
        </p:txBody>
      </p:sp>
      <p:sp>
        <p:nvSpPr>
          <p:cNvPr id="11" name="object 14">
            <a:extLst>
              <a:ext uri="{FF2B5EF4-FFF2-40B4-BE49-F238E27FC236}">
                <a16:creationId xmlns:a16="http://schemas.microsoft.com/office/drawing/2014/main" id="{5CD7C132-BA69-67A2-4445-96E568E4049C}"/>
              </a:ext>
            </a:extLst>
          </p:cNvPr>
          <p:cNvSpPr txBox="1"/>
          <p:nvPr/>
        </p:nvSpPr>
        <p:spPr>
          <a:xfrm>
            <a:off x="6717474" y="931748"/>
            <a:ext cx="5045710" cy="4451985"/>
          </a:xfrm>
          <a:prstGeom prst="rect">
            <a:avLst/>
          </a:prstGeom>
        </p:spPr>
        <p:txBody>
          <a:bodyPr vert="horz" wrap="square" lIns="0" tIns="13335" rIns="0" bIns="0" rtlCol="0">
            <a:spAutoFit/>
          </a:bodyPr>
          <a:lstStyle/>
          <a:p>
            <a:pPr marL="535305" marR="17780" indent="-285750" algn="just">
              <a:lnSpc>
                <a:spcPct val="100000"/>
              </a:lnSpc>
              <a:spcBef>
                <a:spcPts val="105"/>
              </a:spcBef>
              <a:buFont typeface="Wingdings"/>
              <a:buChar char=""/>
              <a:tabLst>
                <a:tab pos="536575" algn="l"/>
              </a:tabLst>
            </a:pPr>
            <a:r>
              <a:rPr sz="2000" spc="60" dirty="0">
                <a:solidFill>
                  <a:srgbClr val="FFFFFF"/>
                </a:solidFill>
                <a:latin typeface="Yu Gothic Medium"/>
                <a:cs typeface="Yu Gothic Medium"/>
              </a:rPr>
              <a:t>国際パートナおよび企業の協力のもと	</a:t>
            </a:r>
            <a:r>
              <a:rPr sz="2000" spc="-10" dirty="0">
                <a:solidFill>
                  <a:srgbClr val="FFFFFF"/>
                </a:solidFill>
                <a:latin typeface="Yu Gothic Medium"/>
                <a:cs typeface="Yu Gothic Medium"/>
              </a:rPr>
              <a:t>分担して開発。</a:t>
            </a:r>
            <a:endParaRPr sz="2000">
              <a:latin typeface="Yu Gothic Medium"/>
              <a:cs typeface="Yu Gothic Medium"/>
            </a:endParaRPr>
          </a:p>
          <a:p>
            <a:pPr marL="535305" indent="-285750" algn="just">
              <a:lnSpc>
                <a:spcPct val="100000"/>
              </a:lnSpc>
              <a:spcBef>
                <a:spcPts val="595"/>
              </a:spcBef>
              <a:buFont typeface="Wingdings"/>
              <a:buChar char=""/>
              <a:tabLst>
                <a:tab pos="535305" algn="l"/>
              </a:tabLst>
            </a:pPr>
            <a:r>
              <a:rPr sz="2000" spc="-5" dirty="0">
                <a:solidFill>
                  <a:srgbClr val="FFFFFF"/>
                </a:solidFill>
                <a:latin typeface="Yu Gothic Medium"/>
                <a:cs typeface="Yu Gothic Medium"/>
              </a:rPr>
              <a:t>日本/</a:t>
            </a:r>
            <a:r>
              <a:rPr sz="2000" spc="-10" dirty="0">
                <a:solidFill>
                  <a:srgbClr val="FFFFFF"/>
                </a:solidFill>
                <a:latin typeface="Yu Gothic Medium"/>
                <a:cs typeface="Yu Gothic Medium"/>
              </a:rPr>
              <a:t>JAXA</a:t>
            </a:r>
            <a:r>
              <a:rPr sz="2000" spc="-15" dirty="0">
                <a:solidFill>
                  <a:srgbClr val="FFFFFF"/>
                </a:solidFill>
                <a:latin typeface="Yu Gothic Medium"/>
                <a:cs typeface="Yu Gothic Medium"/>
              </a:rPr>
              <a:t>が貢献するのは、</a:t>
            </a:r>
            <a:endParaRPr sz="2000">
              <a:latin typeface="Yu Gothic Medium"/>
              <a:cs typeface="Yu Gothic Medium"/>
            </a:endParaRPr>
          </a:p>
          <a:p>
            <a:pPr marL="535305" marR="5080" indent="-285750" algn="just">
              <a:lnSpc>
                <a:spcPct val="100000"/>
              </a:lnSpc>
              <a:spcBef>
                <a:spcPts val="605"/>
              </a:spcBef>
              <a:buFont typeface="Wingdings"/>
              <a:buChar char=""/>
              <a:tabLst>
                <a:tab pos="536575" algn="l"/>
              </a:tabLst>
            </a:pPr>
            <a:r>
              <a:rPr sz="2000" spc="-10" dirty="0">
                <a:solidFill>
                  <a:srgbClr val="FFFFFF"/>
                </a:solidFill>
                <a:latin typeface="Yu Gothic Medium"/>
                <a:cs typeface="Yu Gothic Medium"/>
              </a:rPr>
              <a:t>I-</a:t>
            </a:r>
            <a:r>
              <a:rPr sz="2000" dirty="0">
                <a:solidFill>
                  <a:srgbClr val="FFFFFF"/>
                </a:solidFill>
                <a:latin typeface="Yu Gothic Medium"/>
                <a:cs typeface="Yu Gothic Medium"/>
              </a:rPr>
              <a:t>HAB</a:t>
            </a:r>
            <a:r>
              <a:rPr sz="2000" spc="100" dirty="0">
                <a:solidFill>
                  <a:srgbClr val="FFFFFF"/>
                </a:solidFill>
                <a:latin typeface="Yu Gothic Medium"/>
                <a:cs typeface="Yu Gothic Medium"/>
              </a:rPr>
              <a:t>の中核となる生命維持・環境制	</a:t>
            </a:r>
            <a:r>
              <a:rPr sz="2000" dirty="0">
                <a:solidFill>
                  <a:srgbClr val="FFFFFF"/>
                </a:solidFill>
                <a:latin typeface="Yu Gothic Medium"/>
                <a:cs typeface="Yu Gothic Medium"/>
              </a:rPr>
              <a:t>御システム(CO2</a:t>
            </a:r>
            <a:r>
              <a:rPr sz="2000" spc="-5" dirty="0">
                <a:solidFill>
                  <a:srgbClr val="FFFFFF"/>
                </a:solidFill>
                <a:latin typeface="Yu Gothic Medium"/>
                <a:cs typeface="Yu Gothic Medium"/>
              </a:rPr>
              <a:t>除去、微量ガス除去、	</a:t>
            </a:r>
            <a:r>
              <a:rPr sz="2000" dirty="0">
                <a:solidFill>
                  <a:srgbClr val="FFFFFF"/>
                </a:solidFill>
                <a:latin typeface="Yu Gothic Medium"/>
                <a:cs typeface="Yu Gothic Medium"/>
              </a:rPr>
              <a:t>酸素分圧制御</a:t>
            </a:r>
            <a:r>
              <a:rPr sz="2000" spc="-50" dirty="0">
                <a:solidFill>
                  <a:srgbClr val="FFFFFF"/>
                </a:solidFill>
                <a:latin typeface="Yu Gothic Medium"/>
                <a:cs typeface="Yu Gothic Medium"/>
              </a:rPr>
              <a:t>）</a:t>
            </a:r>
            <a:endParaRPr sz="2000">
              <a:latin typeface="Yu Gothic Medium"/>
              <a:cs typeface="Yu Gothic Medium"/>
            </a:endParaRPr>
          </a:p>
          <a:p>
            <a:pPr marL="535305" indent="-285750" algn="just">
              <a:lnSpc>
                <a:spcPct val="100000"/>
              </a:lnSpc>
              <a:spcBef>
                <a:spcPts val="600"/>
              </a:spcBef>
              <a:buFont typeface="Wingdings"/>
              <a:buChar char=""/>
              <a:tabLst>
                <a:tab pos="535305" algn="l"/>
              </a:tabLst>
            </a:pPr>
            <a:r>
              <a:rPr sz="2000" dirty="0">
                <a:solidFill>
                  <a:srgbClr val="FFFFFF"/>
                </a:solidFill>
                <a:latin typeface="Yu Gothic Medium"/>
                <a:cs typeface="Yu Gothic Medium"/>
              </a:rPr>
              <a:t>HTV-</a:t>
            </a:r>
            <a:r>
              <a:rPr sz="2000" spc="-10" dirty="0">
                <a:solidFill>
                  <a:srgbClr val="FFFFFF"/>
                </a:solidFill>
                <a:latin typeface="Yu Gothic Medium"/>
                <a:cs typeface="Yu Gothic Medium"/>
              </a:rPr>
              <a:t>X</a:t>
            </a:r>
            <a:r>
              <a:rPr sz="2000" spc="-20" dirty="0">
                <a:solidFill>
                  <a:srgbClr val="FFFFFF"/>
                </a:solidFill>
                <a:latin typeface="Yu Gothic Medium"/>
                <a:cs typeface="Yu Gothic Medium"/>
              </a:rPr>
              <a:t>の技術を活用した物資補給</a:t>
            </a:r>
            <a:endParaRPr sz="2000">
              <a:latin typeface="Yu Gothic Medium"/>
              <a:cs typeface="Yu Gothic Medium"/>
            </a:endParaRPr>
          </a:p>
          <a:p>
            <a:pPr marL="535305" indent="-285750" algn="just">
              <a:lnSpc>
                <a:spcPct val="100000"/>
              </a:lnSpc>
              <a:spcBef>
                <a:spcPts val="600"/>
              </a:spcBef>
              <a:buFont typeface="Wingdings"/>
              <a:buChar char=""/>
              <a:tabLst>
                <a:tab pos="535305" algn="l"/>
              </a:tabLst>
            </a:pPr>
            <a:r>
              <a:rPr sz="2000" dirty="0">
                <a:solidFill>
                  <a:srgbClr val="FFFFFF"/>
                </a:solidFill>
                <a:latin typeface="Yu Gothic Medium"/>
                <a:cs typeface="Yu Gothic Medium"/>
              </a:rPr>
              <a:t>HALO</a:t>
            </a:r>
            <a:r>
              <a:rPr sz="2000" spc="50" dirty="0">
                <a:solidFill>
                  <a:srgbClr val="FFFFFF"/>
                </a:solidFill>
                <a:latin typeface="Yu Gothic Medium"/>
                <a:cs typeface="Yu Gothic Medium"/>
              </a:rPr>
              <a:t>へのバッテリー提供  等</a:t>
            </a:r>
            <a:endParaRPr sz="2000">
              <a:latin typeface="Yu Gothic Medium"/>
              <a:cs typeface="Yu Gothic Medium"/>
            </a:endParaRPr>
          </a:p>
          <a:p>
            <a:pPr marL="12700">
              <a:lnSpc>
                <a:spcPct val="100000"/>
              </a:lnSpc>
              <a:spcBef>
                <a:spcPts val="2420"/>
              </a:spcBef>
            </a:pPr>
            <a:r>
              <a:rPr sz="1400" dirty="0">
                <a:solidFill>
                  <a:srgbClr val="FFFFFF"/>
                </a:solidFill>
                <a:latin typeface="Yu Gothic Light"/>
                <a:cs typeface="Yu Gothic Light"/>
              </a:rPr>
              <a:t>Power</a:t>
            </a:r>
            <a:r>
              <a:rPr sz="1400" spc="-25" dirty="0">
                <a:solidFill>
                  <a:srgbClr val="FFFFFF"/>
                </a:solidFill>
                <a:latin typeface="Yu Gothic Light"/>
                <a:cs typeface="Yu Gothic Light"/>
              </a:rPr>
              <a:t> </a:t>
            </a:r>
            <a:r>
              <a:rPr sz="1400" dirty="0">
                <a:solidFill>
                  <a:srgbClr val="FFFFFF"/>
                </a:solidFill>
                <a:latin typeface="Yu Gothic Light"/>
                <a:cs typeface="Yu Gothic Light"/>
              </a:rPr>
              <a:t>and</a:t>
            </a:r>
            <a:r>
              <a:rPr sz="1400" spc="-40" dirty="0">
                <a:solidFill>
                  <a:srgbClr val="FFFFFF"/>
                </a:solidFill>
                <a:latin typeface="Yu Gothic Light"/>
                <a:cs typeface="Yu Gothic Light"/>
              </a:rPr>
              <a:t> </a:t>
            </a:r>
            <a:r>
              <a:rPr sz="1400" dirty="0">
                <a:solidFill>
                  <a:srgbClr val="FFFFFF"/>
                </a:solidFill>
                <a:latin typeface="Yu Gothic Light"/>
                <a:cs typeface="Yu Gothic Light"/>
              </a:rPr>
              <a:t>Propulsion</a:t>
            </a:r>
            <a:r>
              <a:rPr sz="1400" spc="-55" dirty="0">
                <a:solidFill>
                  <a:srgbClr val="FFFFFF"/>
                </a:solidFill>
                <a:latin typeface="Yu Gothic Light"/>
                <a:cs typeface="Yu Gothic Light"/>
              </a:rPr>
              <a:t> </a:t>
            </a:r>
            <a:r>
              <a:rPr sz="1400" dirty="0">
                <a:solidFill>
                  <a:srgbClr val="FFFFFF"/>
                </a:solidFill>
                <a:latin typeface="Yu Gothic Light"/>
                <a:cs typeface="Yu Gothic Light"/>
              </a:rPr>
              <a:t>Element</a:t>
            </a:r>
            <a:r>
              <a:rPr sz="1400" spc="-25" dirty="0">
                <a:solidFill>
                  <a:srgbClr val="FFFFFF"/>
                </a:solidFill>
                <a:latin typeface="Yu Gothic Light"/>
                <a:cs typeface="Yu Gothic Light"/>
              </a:rPr>
              <a:t> </a:t>
            </a:r>
            <a:r>
              <a:rPr sz="1400" spc="-20" dirty="0">
                <a:solidFill>
                  <a:srgbClr val="FFFFFF"/>
                </a:solidFill>
                <a:latin typeface="Yu Gothic Light"/>
                <a:cs typeface="Yu Gothic Light"/>
              </a:rPr>
              <a:t>(PPE)</a:t>
            </a:r>
            <a:endParaRPr sz="1400">
              <a:latin typeface="Yu Gothic Light"/>
              <a:cs typeface="Yu Gothic Light"/>
            </a:endParaRPr>
          </a:p>
          <a:p>
            <a:pPr marL="12700">
              <a:lnSpc>
                <a:spcPct val="100000"/>
              </a:lnSpc>
              <a:spcBef>
                <a:spcPts val="20"/>
              </a:spcBef>
            </a:pPr>
            <a:r>
              <a:rPr sz="1100" spc="-5" dirty="0">
                <a:solidFill>
                  <a:srgbClr val="FFFFFF"/>
                </a:solidFill>
                <a:latin typeface="Yu Gothic Light"/>
                <a:cs typeface="Yu Gothic Light"/>
              </a:rPr>
              <a:t>電気・推進エレメント</a:t>
            </a:r>
            <a:endParaRPr sz="1100">
              <a:latin typeface="Yu Gothic Light"/>
              <a:cs typeface="Yu Gothic Light"/>
            </a:endParaRPr>
          </a:p>
          <a:p>
            <a:pPr marL="12700">
              <a:lnSpc>
                <a:spcPct val="100000"/>
              </a:lnSpc>
              <a:spcBef>
                <a:spcPts val="880"/>
              </a:spcBef>
            </a:pPr>
            <a:r>
              <a:rPr sz="1400" dirty="0">
                <a:solidFill>
                  <a:srgbClr val="FFFFFF"/>
                </a:solidFill>
                <a:latin typeface="Yu Gothic Light"/>
                <a:cs typeface="Yu Gothic Light"/>
              </a:rPr>
              <a:t>Habitation</a:t>
            </a:r>
            <a:r>
              <a:rPr sz="1400" spc="-25" dirty="0">
                <a:solidFill>
                  <a:srgbClr val="FFFFFF"/>
                </a:solidFill>
                <a:latin typeface="Yu Gothic Light"/>
                <a:cs typeface="Yu Gothic Light"/>
              </a:rPr>
              <a:t> </a:t>
            </a:r>
            <a:r>
              <a:rPr sz="1400" dirty="0">
                <a:solidFill>
                  <a:srgbClr val="FFFFFF"/>
                </a:solidFill>
                <a:latin typeface="Yu Gothic Light"/>
                <a:cs typeface="Yu Gothic Light"/>
              </a:rPr>
              <a:t>and</a:t>
            </a:r>
            <a:r>
              <a:rPr sz="1400" spc="-60" dirty="0">
                <a:solidFill>
                  <a:srgbClr val="FFFFFF"/>
                </a:solidFill>
                <a:latin typeface="Yu Gothic Light"/>
                <a:cs typeface="Yu Gothic Light"/>
              </a:rPr>
              <a:t> </a:t>
            </a:r>
            <a:r>
              <a:rPr sz="1400" dirty="0">
                <a:solidFill>
                  <a:srgbClr val="FFFFFF"/>
                </a:solidFill>
                <a:latin typeface="Yu Gothic Light"/>
                <a:cs typeface="Yu Gothic Light"/>
              </a:rPr>
              <a:t>Logistics</a:t>
            </a:r>
            <a:r>
              <a:rPr sz="1400" spc="-25" dirty="0">
                <a:solidFill>
                  <a:srgbClr val="FFFFFF"/>
                </a:solidFill>
                <a:latin typeface="Yu Gothic Light"/>
                <a:cs typeface="Yu Gothic Light"/>
              </a:rPr>
              <a:t> </a:t>
            </a:r>
            <a:r>
              <a:rPr sz="1400" dirty="0">
                <a:solidFill>
                  <a:srgbClr val="FFFFFF"/>
                </a:solidFill>
                <a:latin typeface="Yu Gothic Light"/>
                <a:cs typeface="Yu Gothic Light"/>
              </a:rPr>
              <a:t>Outpost</a:t>
            </a:r>
            <a:r>
              <a:rPr sz="1400" spc="-45" dirty="0">
                <a:solidFill>
                  <a:srgbClr val="FFFFFF"/>
                </a:solidFill>
                <a:latin typeface="Yu Gothic Light"/>
                <a:cs typeface="Yu Gothic Light"/>
              </a:rPr>
              <a:t> </a:t>
            </a:r>
            <a:r>
              <a:rPr sz="1400" spc="-10" dirty="0">
                <a:solidFill>
                  <a:srgbClr val="FFFFFF"/>
                </a:solidFill>
                <a:latin typeface="Yu Gothic Light"/>
                <a:cs typeface="Yu Gothic Light"/>
              </a:rPr>
              <a:t>(HALO)</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居住・ロジスティクス拠点</a:t>
            </a:r>
            <a:endParaRPr sz="1100">
              <a:latin typeface="Yu Gothic Light"/>
              <a:cs typeface="Yu Gothic Light"/>
            </a:endParaRPr>
          </a:p>
          <a:p>
            <a:pPr marL="47625">
              <a:lnSpc>
                <a:spcPct val="100000"/>
              </a:lnSpc>
              <a:spcBef>
                <a:spcPts val="880"/>
              </a:spcBef>
            </a:pPr>
            <a:r>
              <a:rPr sz="1400" dirty="0">
                <a:solidFill>
                  <a:srgbClr val="FFFFFF"/>
                </a:solidFill>
                <a:latin typeface="Yu Gothic Light"/>
                <a:cs typeface="Yu Gothic Light"/>
              </a:rPr>
              <a:t>Esprit</a:t>
            </a:r>
            <a:r>
              <a:rPr sz="1400" spc="-30" dirty="0">
                <a:solidFill>
                  <a:srgbClr val="FFFFFF"/>
                </a:solidFill>
                <a:latin typeface="Yu Gothic Light"/>
                <a:cs typeface="Yu Gothic Light"/>
              </a:rPr>
              <a:t> </a:t>
            </a:r>
            <a:r>
              <a:rPr sz="1400" dirty="0">
                <a:solidFill>
                  <a:srgbClr val="FFFFFF"/>
                </a:solidFill>
                <a:latin typeface="Yu Gothic Light"/>
                <a:cs typeface="Yu Gothic Light"/>
              </a:rPr>
              <a:t>Refueling</a:t>
            </a:r>
            <a:r>
              <a:rPr sz="1400" spc="-40" dirty="0">
                <a:solidFill>
                  <a:srgbClr val="FFFFFF"/>
                </a:solidFill>
                <a:latin typeface="Yu Gothic Light"/>
                <a:cs typeface="Yu Gothic Light"/>
              </a:rPr>
              <a:t> </a:t>
            </a:r>
            <a:r>
              <a:rPr sz="1400" dirty="0">
                <a:solidFill>
                  <a:srgbClr val="FFFFFF"/>
                </a:solidFill>
                <a:latin typeface="Yu Gothic Light"/>
                <a:cs typeface="Yu Gothic Light"/>
              </a:rPr>
              <a:t>Module</a:t>
            </a:r>
            <a:r>
              <a:rPr sz="1400" spc="-55" dirty="0">
                <a:solidFill>
                  <a:srgbClr val="FFFFFF"/>
                </a:solidFill>
                <a:latin typeface="Yu Gothic Light"/>
                <a:cs typeface="Yu Gothic Light"/>
              </a:rPr>
              <a:t> </a:t>
            </a:r>
            <a:r>
              <a:rPr sz="1400" spc="-20" dirty="0">
                <a:solidFill>
                  <a:srgbClr val="FFFFFF"/>
                </a:solidFill>
                <a:latin typeface="Yu Gothic Light"/>
                <a:cs typeface="Yu Gothic Light"/>
              </a:rPr>
              <a:t>(ERM)</a:t>
            </a:r>
            <a:endParaRPr sz="1400">
              <a:latin typeface="Yu Gothic Light"/>
              <a:cs typeface="Yu Gothic Light"/>
            </a:endParaRPr>
          </a:p>
          <a:p>
            <a:pPr marL="47625">
              <a:lnSpc>
                <a:spcPct val="100000"/>
              </a:lnSpc>
              <a:spcBef>
                <a:spcPts val="20"/>
              </a:spcBef>
            </a:pPr>
            <a:r>
              <a:rPr sz="1100" spc="-10" dirty="0">
                <a:solidFill>
                  <a:srgbClr val="FFFFFF"/>
                </a:solidFill>
                <a:latin typeface="Yu Gothic Light"/>
                <a:cs typeface="Yu Gothic Light"/>
              </a:rPr>
              <a:t>燃料補給モジュール</a:t>
            </a:r>
            <a:endParaRPr sz="1100">
              <a:latin typeface="Yu Gothic Light"/>
              <a:cs typeface="Yu Gothic Light"/>
            </a:endParaRPr>
          </a:p>
        </p:txBody>
      </p:sp>
      <p:sp>
        <p:nvSpPr>
          <p:cNvPr id="12" name="object 15">
            <a:extLst>
              <a:ext uri="{FF2B5EF4-FFF2-40B4-BE49-F238E27FC236}">
                <a16:creationId xmlns:a16="http://schemas.microsoft.com/office/drawing/2014/main" id="{5B1F652A-E5A1-894F-03CE-724DBC0639F3}"/>
              </a:ext>
            </a:extLst>
          </p:cNvPr>
          <p:cNvSpPr txBox="1"/>
          <p:nvPr/>
        </p:nvSpPr>
        <p:spPr>
          <a:xfrm>
            <a:off x="474733" y="4116031"/>
            <a:ext cx="1321435" cy="410209"/>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Yu Gothic Light"/>
                <a:cs typeface="Yu Gothic Light"/>
              </a:rPr>
              <a:t>Logistics</a:t>
            </a:r>
            <a:r>
              <a:rPr sz="1400" spc="-45" dirty="0">
                <a:solidFill>
                  <a:srgbClr val="FFFFFF"/>
                </a:solidFill>
                <a:latin typeface="Yu Gothic Light"/>
                <a:cs typeface="Yu Gothic Light"/>
              </a:rPr>
              <a:t> </a:t>
            </a:r>
            <a:r>
              <a:rPr sz="1400" spc="-10" dirty="0">
                <a:solidFill>
                  <a:srgbClr val="FFFFFF"/>
                </a:solidFill>
                <a:latin typeface="Yu Gothic Light"/>
                <a:cs typeface="Yu Gothic Light"/>
              </a:rPr>
              <a:t>Module</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物資補給モジュール</a:t>
            </a:r>
            <a:endParaRPr sz="1100">
              <a:latin typeface="Yu Gothic Light"/>
              <a:cs typeface="Yu Gothic Light"/>
            </a:endParaRPr>
          </a:p>
        </p:txBody>
      </p:sp>
      <p:sp>
        <p:nvSpPr>
          <p:cNvPr id="13" name="object 16">
            <a:extLst>
              <a:ext uri="{FF2B5EF4-FFF2-40B4-BE49-F238E27FC236}">
                <a16:creationId xmlns:a16="http://schemas.microsoft.com/office/drawing/2014/main" id="{1EB6E686-DEB7-0773-DE97-1FEE2B83971B}"/>
              </a:ext>
            </a:extLst>
          </p:cNvPr>
          <p:cNvSpPr txBox="1"/>
          <p:nvPr/>
        </p:nvSpPr>
        <p:spPr>
          <a:xfrm>
            <a:off x="474733" y="4675644"/>
            <a:ext cx="726440" cy="410209"/>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Yu Gothic Light"/>
                <a:cs typeface="Yu Gothic Light"/>
              </a:rPr>
              <a:t>Airlock</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エアロック</a:t>
            </a:r>
            <a:endParaRPr sz="1100">
              <a:latin typeface="Yu Gothic Light"/>
              <a:cs typeface="Yu Gothic Light"/>
            </a:endParaRPr>
          </a:p>
        </p:txBody>
      </p:sp>
      <p:sp>
        <p:nvSpPr>
          <p:cNvPr id="14" name="object 17">
            <a:extLst>
              <a:ext uri="{FF2B5EF4-FFF2-40B4-BE49-F238E27FC236}">
                <a16:creationId xmlns:a16="http://schemas.microsoft.com/office/drawing/2014/main" id="{F5E6C7E7-C6D5-6996-15A8-A0C36940E061}"/>
              </a:ext>
            </a:extLst>
          </p:cNvPr>
          <p:cNvSpPr txBox="1"/>
          <p:nvPr/>
        </p:nvSpPr>
        <p:spPr>
          <a:xfrm>
            <a:off x="474733" y="5646792"/>
            <a:ext cx="726440" cy="410209"/>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Yu Gothic Light"/>
                <a:cs typeface="Yu Gothic Light"/>
              </a:rPr>
              <a:t>Orion</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有人宇宙船</a:t>
            </a:r>
            <a:endParaRPr sz="1100">
              <a:latin typeface="Yu Gothic Light"/>
              <a:cs typeface="Yu Gothic Light"/>
            </a:endParaRPr>
          </a:p>
        </p:txBody>
      </p:sp>
      <p:sp>
        <p:nvSpPr>
          <p:cNvPr id="15" name="object 18">
            <a:extLst>
              <a:ext uri="{FF2B5EF4-FFF2-40B4-BE49-F238E27FC236}">
                <a16:creationId xmlns:a16="http://schemas.microsoft.com/office/drawing/2014/main" id="{566B9DD3-A96B-1203-94EE-A053EA89F79D}"/>
              </a:ext>
            </a:extLst>
          </p:cNvPr>
          <p:cNvSpPr txBox="1"/>
          <p:nvPr/>
        </p:nvSpPr>
        <p:spPr>
          <a:xfrm>
            <a:off x="474733" y="1126223"/>
            <a:ext cx="2356485" cy="4102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Yu Gothic Light"/>
                <a:cs typeface="Yu Gothic Light"/>
              </a:rPr>
              <a:t>Human</a:t>
            </a:r>
            <a:r>
              <a:rPr sz="1400" spc="-45" dirty="0">
                <a:solidFill>
                  <a:srgbClr val="FFFFFF"/>
                </a:solidFill>
                <a:latin typeface="Yu Gothic Light"/>
                <a:cs typeface="Yu Gothic Light"/>
              </a:rPr>
              <a:t> </a:t>
            </a:r>
            <a:r>
              <a:rPr sz="1400" dirty="0">
                <a:solidFill>
                  <a:srgbClr val="FFFFFF"/>
                </a:solidFill>
                <a:latin typeface="Yu Gothic Light"/>
                <a:cs typeface="Yu Gothic Light"/>
              </a:rPr>
              <a:t>Landing</a:t>
            </a:r>
            <a:r>
              <a:rPr sz="1400" spc="-55" dirty="0">
                <a:solidFill>
                  <a:srgbClr val="FFFFFF"/>
                </a:solidFill>
                <a:latin typeface="Yu Gothic Light"/>
                <a:cs typeface="Yu Gothic Light"/>
              </a:rPr>
              <a:t> </a:t>
            </a:r>
            <a:r>
              <a:rPr sz="1400" dirty="0">
                <a:solidFill>
                  <a:srgbClr val="FFFFFF"/>
                </a:solidFill>
                <a:latin typeface="Yu Gothic Light"/>
                <a:cs typeface="Yu Gothic Light"/>
              </a:rPr>
              <a:t>System</a:t>
            </a:r>
            <a:r>
              <a:rPr sz="1400" spc="-25" dirty="0">
                <a:solidFill>
                  <a:srgbClr val="FFFFFF"/>
                </a:solidFill>
                <a:latin typeface="Yu Gothic Light"/>
                <a:cs typeface="Yu Gothic Light"/>
              </a:rPr>
              <a:t> </a:t>
            </a:r>
            <a:r>
              <a:rPr sz="1400" spc="-20" dirty="0">
                <a:solidFill>
                  <a:srgbClr val="FFFFFF"/>
                </a:solidFill>
                <a:latin typeface="Yu Gothic Light"/>
                <a:cs typeface="Yu Gothic Light"/>
              </a:rPr>
              <a:t>(HLS)</a:t>
            </a:r>
            <a:endParaRPr sz="1400">
              <a:latin typeface="Yu Gothic Light"/>
              <a:cs typeface="Yu Gothic Light"/>
            </a:endParaRPr>
          </a:p>
          <a:p>
            <a:pPr marL="12700">
              <a:lnSpc>
                <a:spcPct val="100000"/>
              </a:lnSpc>
              <a:spcBef>
                <a:spcPts val="20"/>
              </a:spcBef>
            </a:pPr>
            <a:r>
              <a:rPr sz="1100" spc="-10" dirty="0">
                <a:solidFill>
                  <a:srgbClr val="FFFFFF"/>
                </a:solidFill>
                <a:latin typeface="Yu Gothic Light"/>
                <a:cs typeface="Yu Gothic Light"/>
              </a:rPr>
              <a:t>月面着陸船</a:t>
            </a:r>
            <a:endParaRPr sz="1100">
              <a:latin typeface="Yu Gothic Light"/>
              <a:cs typeface="Yu Gothic Light"/>
            </a:endParaRPr>
          </a:p>
        </p:txBody>
      </p:sp>
      <p:sp>
        <p:nvSpPr>
          <p:cNvPr id="16" name="object 19">
            <a:extLst>
              <a:ext uri="{FF2B5EF4-FFF2-40B4-BE49-F238E27FC236}">
                <a16:creationId xmlns:a16="http://schemas.microsoft.com/office/drawing/2014/main" id="{30335773-FEF1-9D2D-2E2E-016E359832EB}"/>
              </a:ext>
            </a:extLst>
          </p:cNvPr>
          <p:cNvSpPr txBox="1"/>
          <p:nvPr/>
        </p:nvSpPr>
        <p:spPr>
          <a:xfrm>
            <a:off x="8593963" y="5927771"/>
            <a:ext cx="1321435" cy="410209"/>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Yu Gothic Light"/>
                <a:cs typeface="Yu Gothic Light"/>
              </a:rPr>
              <a:t>Logistics</a:t>
            </a:r>
            <a:r>
              <a:rPr sz="1400" spc="-45" dirty="0">
                <a:solidFill>
                  <a:srgbClr val="FFFFFF"/>
                </a:solidFill>
                <a:latin typeface="Yu Gothic Light"/>
                <a:cs typeface="Yu Gothic Light"/>
              </a:rPr>
              <a:t> </a:t>
            </a:r>
            <a:r>
              <a:rPr sz="1400" spc="-10" dirty="0">
                <a:solidFill>
                  <a:srgbClr val="FFFFFF"/>
                </a:solidFill>
                <a:latin typeface="Yu Gothic Light"/>
                <a:cs typeface="Yu Gothic Light"/>
              </a:rPr>
              <a:t>Module</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HTV-</a:t>
            </a:r>
            <a:r>
              <a:rPr sz="1100" dirty="0">
                <a:solidFill>
                  <a:srgbClr val="FFFFFF"/>
                </a:solidFill>
                <a:latin typeface="Yu Gothic Light"/>
                <a:cs typeface="Yu Gothic Light"/>
              </a:rPr>
              <a:t>XG</a:t>
            </a:r>
            <a:r>
              <a:rPr sz="1100" spc="-15" dirty="0">
                <a:solidFill>
                  <a:srgbClr val="FFFFFF"/>
                </a:solidFill>
                <a:latin typeface="Yu Gothic Light"/>
                <a:cs typeface="Yu Gothic Light"/>
              </a:rPr>
              <a:t> (物資補給)</a:t>
            </a:r>
            <a:endParaRPr sz="1100">
              <a:latin typeface="Yu Gothic Light"/>
              <a:cs typeface="Yu Gothic Light"/>
            </a:endParaRPr>
          </a:p>
        </p:txBody>
      </p:sp>
      <p:grpSp>
        <p:nvGrpSpPr>
          <p:cNvPr id="17" name="object 20">
            <a:extLst>
              <a:ext uri="{FF2B5EF4-FFF2-40B4-BE49-F238E27FC236}">
                <a16:creationId xmlns:a16="http://schemas.microsoft.com/office/drawing/2014/main" id="{4D72BD3C-0098-DB80-30A3-43BB1DA8C42B}"/>
              </a:ext>
            </a:extLst>
          </p:cNvPr>
          <p:cNvGrpSpPr/>
          <p:nvPr/>
        </p:nvGrpSpPr>
        <p:grpSpPr>
          <a:xfrm>
            <a:off x="422149" y="745248"/>
            <a:ext cx="11431270" cy="5879592"/>
            <a:chOff x="396239" y="745235"/>
            <a:chExt cx="11431270" cy="5879592"/>
          </a:xfrm>
        </p:grpSpPr>
        <p:sp>
          <p:nvSpPr>
            <p:cNvPr id="18" name="object 21">
              <a:extLst>
                <a:ext uri="{FF2B5EF4-FFF2-40B4-BE49-F238E27FC236}">
                  <a16:creationId xmlns:a16="http://schemas.microsoft.com/office/drawing/2014/main" id="{B0F78121-1749-8373-82E8-D41590F5A8DD}"/>
                </a:ext>
              </a:extLst>
            </p:cNvPr>
            <p:cNvSpPr/>
            <p:nvPr/>
          </p:nvSpPr>
          <p:spPr>
            <a:xfrm>
              <a:off x="2932176" y="1353324"/>
              <a:ext cx="784225" cy="571500"/>
            </a:xfrm>
            <a:custGeom>
              <a:avLst/>
              <a:gdLst/>
              <a:ahLst/>
              <a:cxnLst/>
              <a:rect l="l" t="t" r="r" b="b"/>
              <a:pathLst>
                <a:path w="784225" h="571500">
                  <a:moveTo>
                    <a:pt x="783666" y="571284"/>
                  </a:moveTo>
                  <a:lnTo>
                    <a:pt x="391833" y="571284"/>
                  </a:lnTo>
                  <a:lnTo>
                    <a:pt x="391833" y="0"/>
                  </a:lnTo>
                  <a:lnTo>
                    <a:pt x="0" y="0"/>
                  </a:lnTo>
                </a:path>
              </a:pathLst>
            </a:custGeom>
            <a:ln w="12700">
              <a:solidFill>
                <a:srgbClr val="FFFFFF"/>
              </a:solidFill>
            </a:ln>
          </p:spPr>
          <p:txBody>
            <a:bodyPr wrap="square" lIns="0" tIns="0" rIns="0" bIns="0" rtlCol="0"/>
            <a:lstStyle/>
            <a:p>
              <a:endParaRPr/>
            </a:p>
          </p:txBody>
        </p:sp>
        <p:pic>
          <p:nvPicPr>
            <p:cNvPr id="19" name="object 22">
              <a:extLst>
                <a:ext uri="{FF2B5EF4-FFF2-40B4-BE49-F238E27FC236}">
                  <a16:creationId xmlns:a16="http://schemas.microsoft.com/office/drawing/2014/main" id="{DC4EFFF0-F540-D1F0-9B19-1D47AE04D473}"/>
                </a:ext>
              </a:extLst>
            </p:cNvPr>
            <p:cNvPicPr/>
            <p:nvPr/>
          </p:nvPicPr>
          <p:blipFill>
            <a:blip r:embed="rId4" cstate="print"/>
            <a:stretch>
              <a:fillRect/>
            </a:stretch>
          </p:blipFill>
          <p:spPr>
            <a:xfrm>
              <a:off x="3677742" y="1886508"/>
              <a:ext cx="76200" cy="76200"/>
            </a:xfrm>
            <a:prstGeom prst="rect">
              <a:avLst/>
            </a:prstGeom>
          </p:spPr>
        </p:pic>
        <p:sp>
          <p:nvSpPr>
            <p:cNvPr id="20" name="object 23">
              <a:extLst>
                <a:ext uri="{FF2B5EF4-FFF2-40B4-BE49-F238E27FC236}">
                  <a16:creationId xmlns:a16="http://schemas.microsoft.com/office/drawing/2014/main" id="{998CE812-E1EF-58C4-538B-BF0054591B3D}"/>
                </a:ext>
              </a:extLst>
            </p:cNvPr>
            <p:cNvSpPr/>
            <p:nvPr/>
          </p:nvSpPr>
          <p:spPr>
            <a:xfrm>
              <a:off x="2784347" y="1866900"/>
              <a:ext cx="356870" cy="1262380"/>
            </a:xfrm>
            <a:custGeom>
              <a:avLst/>
              <a:gdLst/>
              <a:ahLst/>
              <a:cxnLst/>
              <a:rect l="l" t="t" r="r" b="b"/>
              <a:pathLst>
                <a:path w="356869" h="1262380">
                  <a:moveTo>
                    <a:pt x="356400" y="1261770"/>
                  </a:moveTo>
                  <a:lnTo>
                    <a:pt x="356400" y="0"/>
                  </a:lnTo>
                  <a:lnTo>
                    <a:pt x="0" y="0"/>
                  </a:lnTo>
                </a:path>
              </a:pathLst>
            </a:custGeom>
            <a:ln w="12700">
              <a:solidFill>
                <a:srgbClr val="FFFFFF"/>
              </a:solidFill>
            </a:ln>
          </p:spPr>
          <p:txBody>
            <a:bodyPr wrap="square" lIns="0" tIns="0" rIns="0" bIns="0" rtlCol="0"/>
            <a:lstStyle/>
            <a:p>
              <a:endParaRPr/>
            </a:p>
          </p:txBody>
        </p:sp>
        <p:pic>
          <p:nvPicPr>
            <p:cNvPr id="21" name="object 24">
              <a:extLst>
                <a:ext uri="{FF2B5EF4-FFF2-40B4-BE49-F238E27FC236}">
                  <a16:creationId xmlns:a16="http://schemas.microsoft.com/office/drawing/2014/main" id="{6E3F0A1A-FD95-87BB-C12E-9830DB986A64}"/>
                </a:ext>
              </a:extLst>
            </p:cNvPr>
            <p:cNvPicPr/>
            <p:nvPr/>
          </p:nvPicPr>
          <p:blipFill>
            <a:blip r:embed="rId4" cstate="print"/>
            <a:stretch>
              <a:fillRect/>
            </a:stretch>
          </p:blipFill>
          <p:spPr>
            <a:xfrm>
              <a:off x="3102648" y="3090570"/>
              <a:ext cx="76200" cy="76200"/>
            </a:xfrm>
            <a:prstGeom prst="rect">
              <a:avLst/>
            </a:prstGeom>
          </p:spPr>
        </p:pic>
        <p:sp>
          <p:nvSpPr>
            <p:cNvPr id="22" name="object 25">
              <a:extLst>
                <a:ext uri="{FF2B5EF4-FFF2-40B4-BE49-F238E27FC236}">
                  <a16:creationId xmlns:a16="http://schemas.microsoft.com/office/drawing/2014/main" id="{18CBAA4F-B595-9217-62AB-8915B01458B9}"/>
                </a:ext>
              </a:extLst>
            </p:cNvPr>
            <p:cNvSpPr/>
            <p:nvPr/>
          </p:nvSpPr>
          <p:spPr>
            <a:xfrm>
              <a:off x="1141475" y="3681984"/>
              <a:ext cx="158750" cy="415290"/>
            </a:xfrm>
            <a:custGeom>
              <a:avLst/>
              <a:gdLst/>
              <a:ahLst/>
              <a:cxnLst/>
              <a:rect l="l" t="t" r="r" b="b"/>
              <a:pathLst>
                <a:path w="158750" h="415289">
                  <a:moveTo>
                    <a:pt x="158648" y="0"/>
                  </a:moveTo>
                  <a:lnTo>
                    <a:pt x="158648" y="207606"/>
                  </a:lnTo>
                  <a:lnTo>
                    <a:pt x="0" y="207606"/>
                  </a:lnTo>
                  <a:lnTo>
                    <a:pt x="0" y="415213"/>
                  </a:lnTo>
                </a:path>
              </a:pathLst>
            </a:custGeom>
            <a:ln w="12700">
              <a:solidFill>
                <a:srgbClr val="FFFFFF"/>
              </a:solidFill>
            </a:ln>
          </p:spPr>
          <p:txBody>
            <a:bodyPr wrap="square" lIns="0" tIns="0" rIns="0" bIns="0" rtlCol="0"/>
            <a:lstStyle/>
            <a:p>
              <a:endParaRPr/>
            </a:p>
          </p:txBody>
        </p:sp>
        <p:pic>
          <p:nvPicPr>
            <p:cNvPr id="23" name="object 26">
              <a:extLst>
                <a:ext uri="{FF2B5EF4-FFF2-40B4-BE49-F238E27FC236}">
                  <a16:creationId xmlns:a16="http://schemas.microsoft.com/office/drawing/2014/main" id="{76061C0F-0181-FB82-CA6D-4F605A798BD0}"/>
                </a:ext>
              </a:extLst>
            </p:cNvPr>
            <p:cNvPicPr/>
            <p:nvPr/>
          </p:nvPicPr>
          <p:blipFill>
            <a:blip r:embed="rId4" cstate="print"/>
            <a:stretch>
              <a:fillRect/>
            </a:stretch>
          </p:blipFill>
          <p:spPr>
            <a:xfrm>
              <a:off x="1262024" y="3643884"/>
              <a:ext cx="76200" cy="76200"/>
            </a:xfrm>
            <a:prstGeom prst="rect">
              <a:avLst/>
            </a:prstGeom>
          </p:spPr>
        </p:pic>
        <p:sp>
          <p:nvSpPr>
            <p:cNvPr id="24" name="object 27">
              <a:extLst>
                <a:ext uri="{FF2B5EF4-FFF2-40B4-BE49-F238E27FC236}">
                  <a16:creationId xmlns:a16="http://schemas.microsoft.com/office/drawing/2014/main" id="{E1449E4D-F474-6B04-ED9C-1DD01D9F0635}"/>
                </a:ext>
              </a:extLst>
            </p:cNvPr>
            <p:cNvSpPr/>
            <p:nvPr/>
          </p:nvSpPr>
          <p:spPr>
            <a:xfrm>
              <a:off x="4534903" y="3681984"/>
              <a:ext cx="2104390" cy="1023619"/>
            </a:xfrm>
            <a:custGeom>
              <a:avLst/>
              <a:gdLst/>
              <a:ahLst/>
              <a:cxnLst/>
              <a:rect l="l" t="t" r="r" b="b"/>
              <a:pathLst>
                <a:path w="2104390" h="1023620">
                  <a:moveTo>
                    <a:pt x="3568" y="0"/>
                  </a:moveTo>
                  <a:lnTo>
                    <a:pt x="0" y="0"/>
                  </a:lnTo>
                  <a:lnTo>
                    <a:pt x="0" y="1023378"/>
                  </a:lnTo>
                  <a:lnTo>
                    <a:pt x="2103882" y="1023378"/>
                  </a:lnTo>
                </a:path>
              </a:pathLst>
            </a:custGeom>
            <a:ln w="12700">
              <a:solidFill>
                <a:srgbClr val="FFFFFF"/>
              </a:solidFill>
            </a:ln>
          </p:spPr>
          <p:txBody>
            <a:bodyPr wrap="square" lIns="0" tIns="0" rIns="0" bIns="0" rtlCol="0"/>
            <a:lstStyle/>
            <a:p>
              <a:endParaRPr/>
            </a:p>
          </p:txBody>
        </p:sp>
        <p:sp>
          <p:nvSpPr>
            <p:cNvPr id="25" name="object 28">
              <a:extLst>
                <a:ext uri="{FF2B5EF4-FFF2-40B4-BE49-F238E27FC236}">
                  <a16:creationId xmlns:a16="http://schemas.microsoft.com/office/drawing/2014/main" id="{06A93720-C624-0ABD-097F-B1C62600B90B}"/>
                </a:ext>
              </a:extLst>
            </p:cNvPr>
            <p:cNvSpPr/>
            <p:nvPr/>
          </p:nvSpPr>
          <p:spPr>
            <a:xfrm>
              <a:off x="3637788" y="1246631"/>
              <a:ext cx="682625" cy="1987550"/>
            </a:xfrm>
            <a:custGeom>
              <a:avLst/>
              <a:gdLst/>
              <a:ahLst/>
              <a:cxnLst/>
              <a:rect l="l" t="t" r="r" b="b"/>
              <a:pathLst>
                <a:path w="682625" h="1987550">
                  <a:moveTo>
                    <a:pt x="682574" y="1986978"/>
                  </a:moveTo>
                  <a:lnTo>
                    <a:pt x="682574" y="117195"/>
                  </a:lnTo>
                  <a:lnTo>
                    <a:pt x="0" y="117195"/>
                  </a:lnTo>
                  <a:lnTo>
                    <a:pt x="0" y="0"/>
                  </a:lnTo>
                </a:path>
              </a:pathLst>
            </a:custGeom>
            <a:ln w="12700">
              <a:solidFill>
                <a:srgbClr val="FFFFFF"/>
              </a:solidFill>
            </a:ln>
          </p:spPr>
          <p:txBody>
            <a:bodyPr wrap="square" lIns="0" tIns="0" rIns="0" bIns="0" rtlCol="0"/>
            <a:lstStyle/>
            <a:p>
              <a:endParaRPr/>
            </a:p>
          </p:txBody>
        </p:sp>
        <p:sp>
          <p:nvSpPr>
            <p:cNvPr id="26" name="object 29">
              <a:extLst>
                <a:ext uri="{FF2B5EF4-FFF2-40B4-BE49-F238E27FC236}">
                  <a16:creationId xmlns:a16="http://schemas.microsoft.com/office/drawing/2014/main" id="{1187FD19-7D79-94E8-B3C9-A90967947E72}"/>
                </a:ext>
              </a:extLst>
            </p:cNvPr>
            <p:cNvSpPr/>
            <p:nvPr/>
          </p:nvSpPr>
          <p:spPr>
            <a:xfrm>
              <a:off x="5887211" y="3393948"/>
              <a:ext cx="752475" cy="815340"/>
            </a:xfrm>
            <a:custGeom>
              <a:avLst/>
              <a:gdLst/>
              <a:ahLst/>
              <a:cxnLst/>
              <a:rect l="l" t="t" r="r" b="b"/>
              <a:pathLst>
                <a:path w="752475" h="815339">
                  <a:moveTo>
                    <a:pt x="0" y="0"/>
                  </a:moveTo>
                  <a:lnTo>
                    <a:pt x="0" y="815238"/>
                  </a:lnTo>
                  <a:lnTo>
                    <a:pt x="751992" y="815238"/>
                  </a:lnTo>
                </a:path>
              </a:pathLst>
            </a:custGeom>
            <a:ln w="12700">
              <a:solidFill>
                <a:srgbClr val="FFFFFF"/>
              </a:solidFill>
            </a:ln>
          </p:spPr>
          <p:txBody>
            <a:bodyPr wrap="square" lIns="0" tIns="0" rIns="0" bIns="0" rtlCol="0"/>
            <a:lstStyle/>
            <a:p>
              <a:endParaRPr/>
            </a:p>
          </p:txBody>
        </p:sp>
        <p:pic>
          <p:nvPicPr>
            <p:cNvPr id="27" name="object 30">
              <a:extLst>
                <a:ext uri="{FF2B5EF4-FFF2-40B4-BE49-F238E27FC236}">
                  <a16:creationId xmlns:a16="http://schemas.microsoft.com/office/drawing/2014/main" id="{E893B4AF-FFED-9AAA-1C32-0F6B0AA8727A}"/>
                </a:ext>
              </a:extLst>
            </p:cNvPr>
            <p:cNvPicPr/>
            <p:nvPr/>
          </p:nvPicPr>
          <p:blipFill>
            <a:blip r:embed="rId4" cstate="print"/>
            <a:stretch>
              <a:fillRect/>
            </a:stretch>
          </p:blipFill>
          <p:spPr>
            <a:xfrm>
              <a:off x="5849111" y="3355848"/>
              <a:ext cx="76200" cy="76200"/>
            </a:xfrm>
            <a:prstGeom prst="rect">
              <a:avLst/>
            </a:prstGeom>
          </p:spPr>
        </p:pic>
        <p:sp>
          <p:nvSpPr>
            <p:cNvPr id="28" name="object 31">
              <a:extLst>
                <a:ext uri="{FF2B5EF4-FFF2-40B4-BE49-F238E27FC236}">
                  <a16:creationId xmlns:a16="http://schemas.microsoft.com/office/drawing/2014/main" id="{372708F0-EDBB-A256-C0FE-10EE82F1D3B9}"/>
                </a:ext>
              </a:extLst>
            </p:cNvPr>
            <p:cNvSpPr/>
            <p:nvPr/>
          </p:nvSpPr>
          <p:spPr>
            <a:xfrm>
              <a:off x="4271771" y="4360163"/>
              <a:ext cx="2402205" cy="840105"/>
            </a:xfrm>
            <a:custGeom>
              <a:avLst/>
              <a:gdLst/>
              <a:ahLst/>
              <a:cxnLst/>
              <a:rect l="l" t="t" r="r" b="b"/>
              <a:pathLst>
                <a:path w="2402204" h="840104">
                  <a:moveTo>
                    <a:pt x="0" y="0"/>
                  </a:moveTo>
                  <a:lnTo>
                    <a:pt x="7137" y="0"/>
                  </a:lnTo>
                  <a:lnTo>
                    <a:pt x="7137" y="840003"/>
                  </a:lnTo>
                  <a:lnTo>
                    <a:pt x="2401824" y="840003"/>
                  </a:lnTo>
                </a:path>
              </a:pathLst>
            </a:custGeom>
            <a:ln w="12700">
              <a:solidFill>
                <a:srgbClr val="FFFFFF"/>
              </a:solidFill>
            </a:ln>
          </p:spPr>
          <p:txBody>
            <a:bodyPr wrap="square" lIns="0" tIns="0" rIns="0" bIns="0" rtlCol="0"/>
            <a:lstStyle/>
            <a:p>
              <a:endParaRPr/>
            </a:p>
          </p:txBody>
        </p:sp>
        <p:pic>
          <p:nvPicPr>
            <p:cNvPr id="29" name="object 32">
              <a:extLst>
                <a:ext uri="{FF2B5EF4-FFF2-40B4-BE49-F238E27FC236}">
                  <a16:creationId xmlns:a16="http://schemas.microsoft.com/office/drawing/2014/main" id="{C4B9610B-F6F5-0F35-6C64-167A6563C307}"/>
                </a:ext>
              </a:extLst>
            </p:cNvPr>
            <p:cNvPicPr/>
            <p:nvPr/>
          </p:nvPicPr>
          <p:blipFill>
            <a:blip r:embed="rId4" cstate="print"/>
            <a:stretch>
              <a:fillRect/>
            </a:stretch>
          </p:blipFill>
          <p:spPr>
            <a:xfrm>
              <a:off x="4233671" y="4322063"/>
              <a:ext cx="76200" cy="76200"/>
            </a:xfrm>
            <a:prstGeom prst="rect">
              <a:avLst/>
            </a:prstGeom>
          </p:spPr>
        </p:pic>
        <p:sp>
          <p:nvSpPr>
            <p:cNvPr id="30" name="object 33">
              <a:extLst>
                <a:ext uri="{FF2B5EF4-FFF2-40B4-BE49-F238E27FC236}">
                  <a16:creationId xmlns:a16="http://schemas.microsoft.com/office/drawing/2014/main" id="{80B924DB-4B55-867D-DDD0-A5E2EC65B544}"/>
                </a:ext>
              </a:extLst>
            </p:cNvPr>
            <p:cNvSpPr/>
            <p:nvPr/>
          </p:nvSpPr>
          <p:spPr>
            <a:xfrm>
              <a:off x="7004304" y="906779"/>
              <a:ext cx="4771390" cy="0"/>
            </a:xfrm>
            <a:custGeom>
              <a:avLst/>
              <a:gdLst/>
              <a:ahLst/>
              <a:cxnLst/>
              <a:rect l="l" t="t" r="r" b="b"/>
              <a:pathLst>
                <a:path w="4771390">
                  <a:moveTo>
                    <a:pt x="0" y="0"/>
                  </a:moveTo>
                  <a:lnTo>
                    <a:pt x="4770856" y="0"/>
                  </a:lnTo>
                </a:path>
              </a:pathLst>
            </a:custGeom>
            <a:ln w="9525">
              <a:solidFill>
                <a:srgbClr val="FFFFFF"/>
              </a:solidFill>
            </a:ln>
          </p:spPr>
          <p:txBody>
            <a:bodyPr wrap="square" lIns="0" tIns="0" rIns="0" bIns="0" rtlCol="0"/>
            <a:lstStyle/>
            <a:p>
              <a:endParaRPr/>
            </a:p>
          </p:txBody>
        </p:sp>
        <p:sp>
          <p:nvSpPr>
            <p:cNvPr id="31" name="object 34">
              <a:extLst>
                <a:ext uri="{FF2B5EF4-FFF2-40B4-BE49-F238E27FC236}">
                  <a16:creationId xmlns:a16="http://schemas.microsoft.com/office/drawing/2014/main" id="{FA53C91F-4009-08AF-E86B-BAB59ED88106}"/>
                </a:ext>
              </a:extLst>
            </p:cNvPr>
            <p:cNvSpPr/>
            <p:nvPr/>
          </p:nvSpPr>
          <p:spPr>
            <a:xfrm>
              <a:off x="7056119" y="3796284"/>
              <a:ext cx="4771390" cy="0"/>
            </a:xfrm>
            <a:custGeom>
              <a:avLst/>
              <a:gdLst/>
              <a:ahLst/>
              <a:cxnLst/>
              <a:rect l="l" t="t" r="r" b="b"/>
              <a:pathLst>
                <a:path w="4771390">
                  <a:moveTo>
                    <a:pt x="0" y="0"/>
                  </a:moveTo>
                  <a:lnTo>
                    <a:pt x="4770856" y="0"/>
                  </a:lnTo>
                </a:path>
              </a:pathLst>
            </a:custGeom>
            <a:ln w="9525">
              <a:solidFill>
                <a:srgbClr val="FFFFFF"/>
              </a:solidFill>
            </a:ln>
          </p:spPr>
          <p:txBody>
            <a:bodyPr wrap="square" lIns="0" tIns="0" rIns="0" bIns="0" rtlCol="0"/>
            <a:lstStyle/>
            <a:p>
              <a:endParaRPr/>
            </a:p>
          </p:txBody>
        </p:sp>
        <p:pic>
          <p:nvPicPr>
            <p:cNvPr id="32" name="object 36">
              <a:extLst>
                <a:ext uri="{FF2B5EF4-FFF2-40B4-BE49-F238E27FC236}">
                  <a16:creationId xmlns:a16="http://schemas.microsoft.com/office/drawing/2014/main" id="{CFD3F428-14C9-FCAD-3A25-AC8930CCCD70}"/>
                </a:ext>
              </a:extLst>
            </p:cNvPr>
            <p:cNvPicPr/>
            <p:nvPr/>
          </p:nvPicPr>
          <p:blipFill>
            <a:blip r:embed="rId5" cstate="print"/>
            <a:stretch>
              <a:fillRect/>
            </a:stretch>
          </p:blipFill>
          <p:spPr>
            <a:xfrm>
              <a:off x="1135379" y="6178295"/>
              <a:ext cx="790956" cy="315467"/>
            </a:xfrm>
            <a:prstGeom prst="rect">
              <a:avLst/>
            </a:prstGeom>
          </p:spPr>
        </p:pic>
        <p:pic>
          <p:nvPicPr>
            <p:cNvPr id="33" name="object 37">
              <a:extLst>
                <a:ext uri="{FF2B5EF4-FFF2-40B4-BE49-F238E27FC236}">
                  <a16:creationId xmlns:a16="http://schemas.microsoft.com/office/drawing/2014/main" id="{BE7A2B89-958B-4761-69CF-4C84F97F566C}"/>
                </a:ext>
              </a:extLst>
            </p:cNvPr>
            <p:cNvPicPr/>
            <p:nvPr/>
          </p:nvPicPr>
          <p:blipFill>
            <a:blip r:embed="rId6" cstate="print"/>
            <a:stretch>
              <a:fillRect/>
            </a:stretch>
          </p:blipFill>
          <p:spPr>
            <a:xfrm>
              <a:off x="396239" y="6028943"/>
              <a:ext cx="710184" cy="595884"/>
            </a:xfrm>
            <a:prstGeom prst="rect">
              <a:avLst/>
            </a:prstGeom>
          </p:spPr>
        </p:pic>
        <p:pic>
          <p:nvPicPr>
            <p:cNvPr id="34" name="object 38">
              <a:extLst>
                <a:ext uri="{FF2B5EF4-FFF2-40B4-BE49-F238E27FC236}">
                  <a16:creationId xmlns:a16="http://schemas.microsoft.com/office/drawing/2014/main" id="{98F07C95-790A-D7FC-D7BA-B8BC5C858FAB}"/>
                </a:ext>
              </a:extLst>
            </p:cNvPr>
            <p:cNvPicPr/>
            <p:nvPr/>
          </p:nvPicPr>
          <p:blipFill>
            <a:blip r:embed="rId7" cstate="print"/>
            <a:stretch>
              <a:fillRect/>
            </a:stretch>
          </p:blipFill>
          <p:spPr>
            <a:xfrm>
              <a:off x="4207764" y="745235"/>
              <a:ext cx="493775" cy="495300"/>
            </a:xfrm>
            <a:prstGeom prst="rect">
              <a:avLst/>
            </a:prstGeom>
          </p:spPr>
        </p:pic>
        <p:pic>
          <p:nvPicPr>
            <p:cNvPr id="35" name="object 39">
              <a:extLst>
                <a:ext uri="{FF2B5EF4-FFF2-40B4-BE49-F238E27FC236}">
                  <a16:creationId xmlns:a16="http://schemas.microsoft.com/office/drawing/2014/main" id="{6609C4A7-897B-D213-2D32-7DE5232C0D1F}"/>
                </a:ext>
              </a:extLst>
            </p:cNvPr>
            <p:cNvPicPr/>
            <p:nvPr/>
          </p:nvPicPr>
          <p:blipFill>
            <a:blip r:embed="rId8" cstate="print"/>
            <a:stretch>
              <a:fillRect/>
            </a:stretch>
          </p:blipFill>
          <p:spPr>
            <a:xfrm>
              <a:off x="9948671" y="5969507"/>
              <a:ext cx="697992" cy="419087"/>
            </a:xfrm>
            <a:prstGeom prst="rect">
              <a:avLst/>
            </a:prstGeom>
          </p:spPr>
        </p:pic>
        <p:pic>
          <p:nvPicPr>
            <p:cNvPr id="36" name="object 40">
              <a:extLst>
                <a:ext uri="{FF2B5EF4-FFF2-40B4-BE49-F238E27FC236}">
                  <a16:creationId xmlns:a16="http://schemas.microsoft.com/office/drawing/2014/main" id="{5B9CD28B-5F80-996E-B5BA-8BEA7FDA6E32}"/>
                </a:ext>
              </a:extLst>
            </p:cNvPr>
            <p:cNvPicPr/>
            <p:nvPr/>
          </p:nvPicPr>
          <p:blipFill>
            <a:blip r:embed="rId5" cstate="print"/>
            <a:stretch>
              <a:fillRect/>
            </a:stretch>
          </p:blipFill>
          <p:spPr>
            <a:xfrm>
              <a:off x="9962388" y="4443984"/>
              <a:ext cx="792479" cy="315468"/>
            </a:xfrm>
            <a:prstGeom prst="rect">
              <a:avLst/>
            </a:prstGeom>
          </p:spPr>
        </p:pic>
        <p:pic>
          <p:nvPicPr>
            <p:cNvPr id="37" name="object 41">
              <a:extLst>
                <a:ext uri="{FF2B5EF4-FFF2-40B4-BE49-F238E27FC236}">
                  <a16:creationId xmlns:a16="http://schemas.microsoft.com/office/drawing/2014/main" id="{9BB9DB72-6802-87B4-B508-83010DE4C4FB}"/>
                </a:ext>
              </a:extLst>
            </p:cNvPr>
            <p:cNvPicPr/>
            <p:nvPr/>
          </p:nvPicPr>
          <p:blipFill>
            <a:blip r:embed="rId8" cstate="print"/>
            <a:stretch>
              <a:fillRect/>
            </a:stretch>
          </p:blipFill>
          <p:spPr>
            <a:xfrm>
              <a:off x="10809731" y="4443984"/>
              <a:ext cx="697992" cy="419100"/>
            </a:xfrm>
            <a:prstGeom prst="rect">
              <a:avLst/>
            </a:prstGeom>
          </p:spPr>
        </p:pic>
        <p:pic>
          <p:nvPicPr>
            <p:cNvPr id="38" name="object 42">
              <a:extLst>
                <a:ext uri="{FF2B5EF4-FFF2-40B4-BE49-F238E27FC236}">
                  <a16:creationId xmlns:a16="http://schemas.microsoft.com/office/drawing/2014/main" id="{D18F22C3-69ED-7132-F0B0-F3D4E59DA066}"/>
                </a:ext>
              </a:extLst>
            </p:cNvPr>
            <p:cNvPicPr/>
            <p:nvPr/>
          </p:nvPicPr>
          <p:blipFill>
            <a:blip r:embed="rId5" cstate="print"/>
            <a:stretch>
              <a:fillRect/>
            </a:stretch>
          </p:blipFill>
          <p:spPr>
            <a:xfrm>
              <a:off x="9247631" y="4934711"/>
              <a:ext cx="792467" cy="313944"/>
            </a:xfrm>
            <a:prstGeom prst="rect">
              <a:avLst/>
            </a:prstGeom>
          </p:spPr>
        </p:pic>
        <p:pic>
          <p:nvPicPr>
            <p:cNvPr id="39" name="object 43">
              <a:extLst>
                <a:ext uri="{FF2B5EF4-FFF2-40B4-BE49-F238E27FC236}">
                  <a16:creationId xmlns:a16="http://schemas.microsoft.com/office/drawing/2014/main" id="{8DB9A02A-DEA1-7DBC-A136-E36C8E85D1D0}"/>
                </a:ext>
              </a:extLst>
            </p:cNvPr>
            <p:cNvPicPr/>
            <p:nvPr/>
          </p:nvPicPr>
          <p:blipFill>
            <a:blip r:embed="rId5" cstate="print"/>
            <a:stretch>
              <a:fillRect/>
            </a:stretch>
          </p:blipFill>
          <p:spPr>
            <a:xfrm>
              <a:off x="507492" y="2136647"/>
              <a:ext cx="792480" cy="313943"/>
            </a:xfrm>
            <a:prstGeom prst="rect">
              <a:avLst/>
            </a:prstGeom>
          </p:spPr>
        </p:pic>
        <p:pic>
          <p:nvPicPr>
            <p:cNvPr id="40" name="object 44">
              <a:extLst>
                <a:ext uri="{FF2B5EF4-FFF2-40B4-BE49-F238E27FC236}">
                  <a16:creationId xmlns:a16="http://schemas.microsoft.com/office/drawing/2014/main" id="{CA62B6A5-2917-3338-D104-94BBC7447365}"/>
                </a:ext>
              </a:extLst>
            </p:cNvPr>
            <p:cNvPicPr/>
            <p:nvPr/>
          </p:nvPicPr>
          <p:blipFill>
            <a:blip r:embed="rId8" cstate="print"/>
            <a:stretch>
              <a:fillRect/>
            </a:stretch>
          </p:blipFill>
          <p:spPr>
            <a:xfrm>
              <a:off x="1359408" y="2138172"/>
              <a:ext cx="697991" cy="419087"/>
            </a:xfrm>
            <a:prstGeom prst="rect">
              <a:avLst/>
            </a:prstGeom>
          </p:spPr>
        </p:pic>
        <p:pic>
          <p:nvPicPr>
            <p:cNvPr id="41" name="object 45">
              <a:extLst>
                <a:ext uri="{FF2B5EF4-FFF2-40B4-BE49-F238E27FC236}">
                  <a16:creationId xmlns:a16="http://schemas.microsoft.com/office/drawing/2014/main" id="{AC4FC1B9-856F-CD1C-7111-546D36DCFEB8}"/>
                </a:ext>
              </a:extLst>
            </p:cNvPr>
            <p:cNvPicPr/>
            <p:nvPr/>
          </p:nvPicPr>
          <p:blipFill>
            <a:blip r:embed="rId9" cstate="print"/>
            <a:stretch>
              <a:fillRect/>
            </a:stretch>
          </p:blipFill>
          <p:spPr>
            <a:xfrm>
              <a:off x="463295" y="5106924"/>
              <a:ext cx="757428" cy="371856"/>
            </a:xfrm>
            <a:prstGeom prst="rect">
              <a:avLst/>
            </a:prstGeom>
          </p:spPr>
        </p:pic>
        <p:sp>
          <p:nvSpPr>
            <p:cNvPr id="42" name="object 46">
              <a:extLst>
                <a:ext uri="{FF2B5EF4-FFF2-40B4-BE49-F238E27FC236}">
                  <a16:creationId xmlns:a16="http://schemas.microsoft.com/office/drawing/2014/main" id="{6FC55594-1B42-999B-40D7-A7B29F049184}"/>
                </a:ext>
              </a:extLst>
            </p:cNvPr>
            <p:cNvSpPr/>
            <p:nvPr/>
          </p:nvSpPr>
          <p:spPr>
            <a:xfrm>
              <a:off x="1286256" y="5865875"/>
              <a:ext cx="2155825" cy="0"/>
            </a:xfrm>
            <a:custGeom>
              <a:avLst/>
              <a:gdLst/>
              <a:ahLst/>
              <a:cxnLst/>
              <a:rect l="l" t="t" r="r" b="b"/>
              <a:pathLst>
                <a:path w="2155825">
                  <a:moveTo>
                    <a:pt x="2155723" y="0"/>
                  </a:moveTo>
                  <a:lnTo>
                    <a:pt x="0" y="0"/>
                  </a:lnTo>
                </a:path>
              </a:pathLst>
            </a:custGeom>
            <a:ln w="12700">
              <a:solidFill>
                <a:srgbClr val="FFFFFF"/>
              </a:solidFill>
            </a:ln>
          </p:spPr>
          <p:txBody>
            <a:bodyPr wrap="square" lIns="0" tIns="0" rIns="0" bIns="0" rtlCol="0"/>
            <a:lstStyle/>
            <a:p>
              <a:endParaRPr/>
            </a:p>
          </p:txBody>
        </p:sp>
        <p:pic>
          <p:nvPicPr>
            <p:cNvPr id="43" name="object 47">
              <a:extLst>
                <a:ext uri="{FF2B5EF4-FFF2-40B4-BE49-F238E27FC236}">
                  <a16:creationId xmlns:a16="http://schemas.microsoft.com/office/drawing/2014/main" id="{53E51ACB-6313-ED66-4975-7E01E2CB9A26}"/>
                </a:ext>
              </a:extLst>
            </p:cNvPr>
            <p:cNvPicPr/>
            <p:nvPr/>
          </p:nvPicPr>
          <p:blipFill>
            <a:blip r:embed="rId4" cstate="print"/>
            <a:stretch>
              <a:fillRect/>
            </a:stretch>
          </p:blipFill>
          <p:spPr>
            <a:xfrm>
              <a:off x="3403879" y="5827775"/>
              <a:ext cx="76200" cy="76200"/>
            </a:xfrm>
            <a:prstGeom prst="rect">
              <a:avLst/>
            </a:prstGeom>
          </p:spPr>
        </p:pic>
        <p:sp>
          <p:nvSpPr>
            <p:cNvPr id="44" name="object 48">
              <a:extLst>
                <a:ext uri="{FF2B5EF4-FFF2-40B4-BE49-F238E27FC236}">
                  <a16:creationId xmlns:a16="http://schemas.microsoft.com/office/drawing/2014/main" id="{B63DC1A9-3FBB-9FDC-8AFF-65A688C9A712}"/>
                </a:ext>
              </a:extLst>
            </p:cNvPr>
            <p:cNvSpPr/>
            <p:nvPr/>
          </p:nvSpPr>
          <p:spPr>
            <a:xfrm>
              <a:off x="1286256" y="4863084"/>
              <a:ext cx="1212215" cy="0"/>
            </a:xfrm>
            <a:custGeom>
              <a:avLst/>
              <a:gdLst/>
              <a:ahLst/>
              <a:cxnLst/>
              <a:rect l="l" t="t" r="r" b="b"/>
              <a:pathLst>
                <a:path w="1212214">
                  <a:moveTo>
                    <a:pt x="1211910" y="0"/>
                  </a:moveTo>
                  <a:lnTo>
                    <a:pt x="0" y="0"/>
                  </a:lnTo>
                </a:path>
              </a:pathLst>
            </a:custGeom>
            <a:ln w="12700">
              <a:solidFill>
                <a:srgbClr val="FFFFFF"/>
              </a:solidFill>
            </a:ln>
          </p:spPr>
          <p:txBody>
            <a:bodyPr wrap="square" lIns="0" tIns="0" rIns="0" bIns="0" rtlCol="0"/>
            <a:lstStyle/>
            <a:p>
              <a:endParaRPr/>
            </a:p>
          </p:txBody>
        </p:sp>
        <p:pic>
          <p:nvPicPr>
            <p:cNvPr id="45" name="object 49">
              <a:extLst>
                <a:ext uri="{FF2B5EF4-FFF2-40B4-BE49-F238E27FC236}">
                  <a16:creationId xmlns:a16="http://schemas.microsoft.com/office/drawing/2014/main" id="{C14E59C3-856B-7EC6-70A0-94EBBA9EA6D9}"/>
                </a:ext>
              </a:extLst>
            </p:cNvPr>
            <p:cNvPicPr/>
            <p:nvPr/>
          </p:nvPicPr>
          <p:blipFill>
            <a:blip r:embed="rId4" cstate="print"/>
            <a:stretch>
              <a:fillRect/>
            </a:stretch>
          </p:blipFill>
          <p:spPr>
            <a:xfrm>
              <a:off x="2460066" y="4824984"/>
              <a:ext cx="76200" cy="76200"/>
            </a:xfrm>
            <a:prstGeom prst="rect">
              <a:avLst/>
            </a:prstGeom>
          </p:spPr>
        </p:pic>
        <p:sp>
          <p:nvSpPr>
            <p:cNvPr id="46" name="object 50">
              <a:extLst>
                <a:ext uri="{FF2B5EF4-FFF2-40B4-BE49-F238E27FC236}">
                  <a16:creationId xmlns:a16="http://schemas.microsoft.com/office/drawing/2014/main" id="{4D927984-4EF6-9162-EA95-762A10B42DAD}"/>
                </a:ext>
              </a:extLst>
            </p:cNvPr>
            <p:cNvSpPr/>
            <p:nvPr/>
          </p:nvSpPr>
          <p:spPr>
            <a:xfrm>
              <a:off x="7746492" y="6077711"/>
              <a:ext cx="768350" cy="0"/>
            </a:xfrm>
            <a:custGeom>
              <a:avLst/>
              <a:gdLst/>
              <a:ahLst/>
              <a:cxnLst/>
              <a:rect l="l" t="t" r="r" b="b"/>
              <a:pathLst>
                <a:path w="768350">
                  <a:moveTo>
                    <a:pt x="0" y="0"/>
                  </a:moveTo>
                  <a:lnTo>
                    <a:pt x="768223" y="0"/>
                  </a:lnTo>
                </a:path>
              </a:pathLst>
            </a:custGeom>
            <a:ln w="12700">
              <a:solidFill>
                <a:srgbClr val="FFFFFF"/>
              </a:solidFill>
            </a:ln>
          </p:spPr>
          <p:txBody>
            <a:bodyPr wrap="square" lIns="0" tIns="0" rIns="0" bIns="0" rtlCol="0"/>
            <a:lstStyle/>
            <a:p>
              <a:endParaRPr/>
            </a:p>
          </p:txBody>
        </p:sp>
        <p:pic>
          <p:nvPicPr>
            <p:cNvPr id="47" name="object 51">
              <a:extLst>
                <a:ext uri="{FF2B5EF4-FFF2-40B4-BE49-F238E27FC236}">
                  <a16:creationId xmlns:a16="http://schemas.microsoft.com/office/drawing/2014/main" id="{1129767F-57DF-0EDA-8A86-FB526FDDD35B}"/>
                </a:ext>
              </a:extLst>
            </p:cNvPr>
            <p:cNvPicPr/>
            <p:nvPr/>
          </p:nvPicPr>
          <p:blipFill>
            <a:blip r:embed="rId4" cstate="print"/>
            <a:stretch>
              <a:fillRect/>
            </a:stretch>
          </p:blipFill>
          <p:spPr>
            <a:xfrm>
              <a:off x="7708392" y="6039611"/>
              <a:ext cx="76200" cy="76200"/>
            </a:xfrm>
            <a:prstGeom prst="rect">
              <a:avLst/>
            </a:prstGeom>
          </p:spPr>
        </p:pic>
      </p:grpSp>
      <p:sp>
        <p:nvSpPr>
          <p:cNvPr id="52" name="テキスト ボックス 51">
            <a:extLst>
              <a:ext uri="{FF2B5EF4-FFF2-40B4-BE49-F238E27FC236}">
                <a16:creationId xmlns:a16="http://schemas.microsoft.com/office/drawing/2014/main" id="{1593C2D3-138C-5A19-F916-AB21BF310A8E}"/>
              </a:ext>
            </a:extLst>
          </p:cNvPr>
          <p:cNvSpPr txBox="1"/>
          <p:nvPr/>
        </p:nvSpPr>
        <p:spPr>
          <a:xfrm>
            <a:off x="0" y="-67275"/>
            <a:ext cx="12192000" cy="646331"/>
          </a:xfrm>
          <a:prstGeom prst="rect">
            <a:avLst/>
          </a:prstGeom>
          <a:solidFill>
            <a:schemeClr val="tx1"/>
          </a:solidFill>
        </p:spPr>
        <p:txBody>
          <a:bodyPr wrap="square">
            <a:spAutoFit/>
          </a:bodyPr>
          <a:lstStyle/>
          <a:p>
            <a:pPr marL="12700" algn="ctr">
              <a:lnSpc>
                <a:spcPct val="100000"/>
              </a:lnSpc>
              <a:spcBef>
                <a:spcPts val="95"/>
              </a:spcBef>
              <a:tabLst>
                <a:tab pos="701040" algn="l"/>
              </a:tabLst>
            </a:pPr>
            <a:r>
              <a:rPr lang="ja-JP" altLang="en-US" sz="3600" b="1" spc="-40" dirty="0">
                <a:solidFill>
                  <a:schemeClr val="bg1"/>
                </a:solidFill>
                <a:latin typeface="BIZ UDP明朝 Medium" panose="02020500000000000000" pitchFamily="18" charset="-128"/>
                <a:ea typeface="BIZ UDP明朝 Medium" panose="02020500000000000000" pitchFamily="18" charset="-128"/>
              </a:rPr>
              <a:t>月周回有人拠点 ゲートウェイ</a:t>
            </a:r>
            <a:endParaRPr lang="en-US" altLang="ja-JP" sz="3600" b="1" spc="-40"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041738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4558029" y="6265570"/>
            <a:ext cx="971550" cy="391160"/>
          </a:xfrm>
          <a:prstGeom prst="rect">
            <a:avLst/>
          </a:prstGeom>
        </p:spPr>
        <p:txBody>
          <a:bodyPr vert="horz" wrap="square" lIns="0" tIns="12700" rIns="0" bIns="0" rtlCol="0">
            <a:spAutoFit/>
          </a:bodyPr>
          <a:lstStyle/>
          <a:p>
            <a:pPr algn="ctr">
              <a:lnSpc>
                <a:spcPct val="100000"/>
              </a:lnSpc>
              <a:spcBef>
                <a:spcPts val="100"/>
              </a:spcBef>
            </a:pPr>
            <a:r>
              <a:rPr sz="1200" b="0" spc="-30" dirty="0">
                <a:solidFill>
                  <a:srgbClr val="FFFFFF"/>
                </a:solidFill>
                <a:latin typeface="Calibri Light"/>
                <a:cs typeface="Calibri Light"/>
              </a:rPr>
              <a:t>SPACE </a:t>
            </a:r>
            <a:r>
              <a:rPr sz="1200" b="0" spc="-10" dirty="0">
                <a:solidFill>
                  <a:srgbClr val="FFFFFF"/>
                </a:solidFill>
                <a:latin typeface="Calibri Light"/>
                <a:cs typeface="Calibri Light"/>
              </a:rPr>
              <a:t>SHUTTLE</a:t>
            </a:r>
            <a:endParaRPr sz="1200">
              <a:latin typeface="Calibri Light"/>
              <a:cs typeface="Calibri Light"/>
            </a:endParaRPr>
          </a:p>
          <a:p>
            <a:pPr algn="ctr">
              <a:lnSpc>
                <a:spcPct val="100000"/>
              </a:lnSpc>
            </a:pPr>
            <a:r>
              <a:rPr sz="1200" b="0" dirty="0">
                <a:solidFill>
                  <a:srgbClr val="FFFFFF"/>
                </a:solidFill>
                <a:latin typeface="Calibri Light"/>
                <a:cs typeface="Calibri Light"/>
              </a:rPr>
              <a:t>184</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sp>
        <p:nvSpPr>
          <p:cNvPr id="4" name="object 4"/>
          <p:cNvSpPr txBox="1"/>
          <p:nvPr/>
        </p:nvSpPr>
        <p:spPr>
          <a:xfrm>
            <a:off x="6122034" y="6265570"/>
            <a:ext cx="1209675" cy="391160"/>
          </a:xfrm>
          <a:prstGeom prst="rect">
            <a:avLst/>
          </a:prstGeom>
        </p:spPr>
        <p:txBody>
          <a:bodyPr vert="horz" wrap="square" lIns="0" tIns="12700" rIns="0" bIns="0" rtlCol="0">
            <a:spAutoFit/>
          </a:bodyPr>
          <a:lstStyle/>
          <a:p>
            <a:pPr marL="407034" marR="5080" indent="-394970">
              <a:lnSpc>
                <a:spcPct val="100000"/>
              </a:lnSpc>
              <a:spcBef>
                <a:spcPts val="100"/>
              </a:spcBef>
            </a:pPr>
            <a:r>
              <a:rPr sz="1200" b="0" dirty="0">
                <a:solidFill>
                  <a:srgbClr val="FFFFFF"/>
                </a:solidFill>
                <a:latin typeface="Calibri Light"/>
                <a:cs typeface="Calibri Light"/>
              </a:rPr>
              <a:t>SLS</a:t>
            </a:r>
            <a:r>
              <a:rPr sz="1200" b="0" spc="-55" dirty="0">
                <a:solidFill>
                  <a:srgbClr val="FFFFFF"/>
                </a:solidFill>
                <a:latin typeface="Calibri Light"/>
                <a:cs typeface="Calibri Light"/>
              </a:rPr>
              <a:t> </a:t>
            </a:r>
            <a:r>
              <a:rPr sz="1200" b="0" dirty="0">
                <a:solidFill>
                  <a:srgbClr val="FFFFFF"/>
                </a:solidFill>
                <a:latin typeface="Calibri Light"/>
                <a:cs typeface="Calibri Light"/>
              </a:rPr>
              <a:t>/</a:t>
            </a:r>
            <a:r>
              <a:rPr sz="1200" b="0" spc="-25" dirty="0">
                <a:solidFill>
                  <a:srgbClr val="FFFFFF"/>
                </a:solidFill>
                <a:latin typeface="Calibri Light"/>
                <a:cs typeface="Calibri Light"/>
              </a:rPr>
              <a:t> </a:t>
            </a:r>
            <a:r>
              <a:rPr sz="1200" b="0" dirty="0">
                <a:solidFill>
                  <a:srgbClr val="FFFFFF"/>
                </a:solidFill>
                <a:latin typeface="Calibri Light"/>
                <a:cs typeface="Calibri Light"/>
              </a:rPr>
              <a:t>ORION</a:t>
            </a:r>
            <a:r>
              <a:rPr sz="1200" b="0" spc="204" dirty="0">
                <a:solidFill>
                  <a:srgbClr val="FFFFFF"/>
                </a:solidFill>
                <a:latin typeface="Calibri Light"/>
                <a:cs typeface="Calibri Light"/>
              </a:rPr>
              <a:t> </a:t>
            </a:r>
            <a:r>
              <a:rPr sz="1200" b="0" spc="-10" dirty="0">
                <a:solidFill>
                  <a:srgbClr val="FFFFFF"/>
                </a:solidFill>
                <a:latin typeface="Calibri Light"/>
                <a:cs typeface="Calibri Light"/>
              </a:rPr>
              <a:t>Block</a:t>
            </a:r>
            <a:r>
              <a:rPr sz="1200" b="0" spc="-45" dirty="0">
                <a:solidFill>
                  <a:srgbClr val="FFFFFF"/>
                </a:solidFill>
                <a:latin typeface="Calibri Light"/>
                <a:cs typeface="Calibri Light"/>
              </a:rPr>
              <a:t> </a:t>
            </a:r>
            <a:r>
              <a:rPr sz="1200" b="0" spc="-50" dirty="0">
                <a:solidFill>
                  <a:srgbClr val="FFFFFF"/>
                </a:solidFill>
                <a:latin typeface="Calibri Light"/>
                <a:cs typeface="Calibri Light"/>
              </a:rPr>
              <a:t>I </a:t>
            </a:r>
            <a:r>
              <a:rPr sz="1200" b="0" dirty="0">
                <a:solidFill>
                  <a:srgbClr val="FFFFFF"/>
                </a:solidFill>
                <a:latin typeface="Calibri Light"/>
                <a:cs typeface="Calibri Light"/>
              </a:rPr>
              <a:t>322</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sp>
        <p:nvSpPr>
          <p:cNvPr id="5" name="object 5"/>
          <p:cNvSpPr txBox="1"/>
          <p:nvPr/>
        </p:nvSpPr>
        <p:spPr>
          <a:xfrm>
            <a:off x="7740142" y="6265570"/>
            <a:ext cx="1247140" cy="391160"/>
          </a:xfrm>
          <a:prstGeom prst="rect">
            <a:avLst/>
          </a:prstGeom>
        </p:spPr>
        <p:txBody>
          <a:bodyPr vert="horz" wrap="square" lIns="0" tIns="12700" rIns="0" bIns="0" rtlCol="0">
            <a:spAutoFit/>
          </a:bodyPr>
          <a:lstStyle/>
          <a:p>
            <a:pPr marL="426720" marR="5080" indent="-414655">
              <a:lnSpc>
                <a:spcPct val="100000"/>
              </a:lnSpc>
              <a:spcBef>
                <a:spcPts val="100"/>
              </a:spcBef>
            </a:pPr>
            <a:r>
              <a:rPr sz="1200" b="0" dirty="0">
                <a:solidFill>
                  <a:srgbClr val="FFFFFF"/>
                </a:solidFill>
                <a:latin typeface="Calibri Light"/>
                <a:cs typeface="Calibri Light"/>
              </a:rPr>
              <a:t>SLS</a:t>
            </a:r>
            <a:r>
              <a:rPr sz="1200" b="0" spc="-55" dirty="0">
                <a:solidFill>
                  <a:srgbClr val="FFFFFF"/>
                </a:solidFill>
                <a:latin typeface="Calibri Light"/>
                <a:cs typeface="Calibri Light"/>
              </a:rPr>
              <a:t> </a:t>
            </a:r>
            <a:r>
              <a:rPr sz="1200" b="0" dirty="0">
                <a:solidFill>
                  <a:srgbClr val="FFFFFF"/>
                </a:solidFill>
                <a:latin typeface="Calibri Light"/>
                <a:cs typeface="Calibri Light"/>
              </a:rPr>
              <a:t>/</a:t>
            </a:r>
            <a:r>
              <a:rPr sz="1200" b="0" spc="-25" dirty="0">
                <a:solidFill>
                  <a:srgbClr val="FFFFFF"/>
                </a:solidFill>
                <a:latin typeface="Calibri Light"/>
                <a:cs typeface="Calibri Light"/>
              </a:rPr>
              <a:t> </a:t>
            </a:r>
            <a:r>
              <a:rPr sz="1200" b="0" dirty="0">
                <a:solidFill>
                  <a:srgbClr val="FFFFFF"/>
                </a:solidFill>
                <a:latin typeface="Calibri Light"/>
                <a:cs typeface="Calibri Light"/>
              </a:rPr>
              <a:t>ORION</a:t>
            </a:r>
            <a:r>
              <a:rPr sz="1200" b="0" spc="204" dirty="0">
                <a:solidFill>
                  <a:srgbClr val="FFFFFF"/>
                </a:solidFill>
                <a:latin typeface="Calibri Light"/>
                <a:cs typeface="Calibri Light"/>
              </a:rPr>
              <a:t> </a:t>
            </a:r>
            <a:r>
              <a:rPr sz="1200" b="0" spc="-10" dirty="0">
                <a:solidFill>
                  <a:srgbClr val="FFFFFF"/>
                </a:solidFill>
                <a:latin typeface="Calibri Light"/>
                <a:cs typeface="Calibri Light"/>
              </a:rPr>
              <a:t>Block</a:t>
            </a:r>
            <a:r>
              <a:rPr sz="1200" b="0" spc="-45" dirty="0">
                <a:solidFill>
                  <a:srgbClr val="FFFFFF"/>
                </a:solidFill>
                <a:latin typeface="Calibri Light"/>
                <a:cs typeface="Calibri Light"/>
              </a:rPr>
              <a:t> </a:t>
            </a:r>
            <a:r>
              <a:rPr sz="1200" b="0" spc="-25" dirty="0">
                <a:solidFill>
                  <a:srgbClr val="FFFFFF"/>
                </a:solidFill>
                <a:latin typeface="Calibri Light"/>
                <a:cs typeface="Calibri Light"/>
              </a:rPr>
              <a:t>II </a:t>
            </a:r>
            <a:r>
              <a:rPr sz="1200" b="0" dirty="0">
                <a:solidFill>
                  <a:srgbClr val="FFFFFF"/>
                </a:solidFill>
                <a:latin typeface="Calibri Light"/>
                <a:cs typeface="Calibri Light"/>
              </a:rPr>
              <a:t>364</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sp>
        <p:nvSpPr>
          <p:cNvPr id="6" name="object 6"/>
          <p:cNvSpPr txBox="1"/>
          <p:nvPr/>
        </p:nvSpPr>
        <p:spPr>
          <a:xfrm>
            <a:off x="9473945" y="6265570"/>
            <a:ext cx="619760" cy="391160"/>
          </a:xfrm>
          <a:prstGeom prst="rect">
            <a:avLst/>
          </a:prstGeom>
        </p:spPr>
        <p:txBody>
          <a:bodyPr vert="horz" wrap="square" lIns="0" tIns="12700" rIns="0" bIns="0" rtlCol="0">
            <a:spAutoFit/>
          </a:bodyPr>
          <a:lstStyle/>
          <a:p>
            <a:pPr algn="ctr">
              <a:lnSpc>
                <a:spcPct val="100000"/>
              </a:lnSpc>
              <a:spcBef>
                <a:spcPts val="100"/>
              </a:spcBef>
            </a:pPr>
            <a:r>
              <a:rPr sz="1200" b="0" spc="-25" dirty="0">
                <a:solidFill>
                  <a:srgbClr val="FFFFFF"/>
                </a:solidFill>
                <a:latin typeface="Calibri Light"/>
                <a:cs typeface="Calibri Light"/>
              </a:rPr>
              <a:t>SATURN </a:t>
            </a:r>
            <a:r>
              <a:rPr sz="1200" b="0" spc="-50" dirty="0">
                <a:solidFill>
                  <a:srgbClr val="FFFFFF"/>
                </a:solidFill>
                <a:latin typeface="Calibri Light"/>
                <a:cs typeface="Calibri Light"/>
              </a:rPr>
              <a:t>5</a:t>
            </a:r>
            <a:endParaRPr sz="1200">
              <a:latin typeface="Calibri Light"/>
              <a:cs typeface="Calibri Light"/>
            </a:endParaRPr>
          </a:p>
          <a:p>
            <a:pPr marL="635" algn="ctr">
              <a:lnSpc>
                <a:spcPct val="100000"/>
              </a:lnSpc>
            </a:pPr>
            <a:r>
              <a:rPr sz="1200" b="0" dirty="0">
                <a:solidFill>
                  <a:srgbClr val="FFFFFF"/>
                </a:solidFill>
                <a:latin typeface="Calibri Light"/>
                <a:cs typeface="Calibri Light"/>
              </a:rPr>
              <a:t>363</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sp>
        <p:nvSpPr>
          <p:cNvPr id="7" name="object 7"/>
          <p:cNvSpPr txBox="1"/>
          <p:nvPr/>
        </p:nvSpPr>
        <p:spPr>
          <a:xfrm>
            <a:off x="2094992" y="6265570"/>
            <a:ext cx="1178560" cy="391160"/>
          </a:xfrm>
          <a:prstGeom prst="rect">
            <a:avLst/>
          </a:prstGeom>
        </p:spPr>
        <p:txBody>
          <a:bodyPr vert="horz" wrap="square" lIns="0" tIns="12700" rIns="0" bIns="0" rtlCol="0">
            <a:spAutoFit/>
          </a:bodyPr>
          <a:lstStyle/>
          <a:p>
            <a:pPr algn="ctr">
              <a:lnSpc>
                <a:spcPct val="100000"/>
              </a:lnSpc>
              <a:spcBef>
                <a:spcPts val="100"/>
              </a:spcBef>
            </a:pPr>
            <a:r>
              <a:rPr sz="1200" b="0" spc="-40" dirty="0">
                <a:solidFill>
                  <a:srgbClr val="FFFFFF"/>
                </a:solidFill>
                <a:latin typeface="Calibri Light"/>
                <a:cs typeface="Calibri Light"/>
              </a:rPr>
              <a:t>STATUE</a:t>
            </a:r>
            <a:r>
              <a:rPr sz="1200" b="0" spc="-45" dirty="0">
                <a:solidFill>
                  <a:srgbClr val="FFFFFF"/>
                </a:solidFill>
                <a:latin typeface="Calibri Light"/>
                <a:cs typeface="Calibri Light"/>
              </a:rPr>
              <a:t> </a:t>
            </a:r>
            <a:r>
              <a:rPr sz="1200" b="0" dirty="0">
                <a:solidFill>
                  <a:srgbClr val="FFFFFF"/>
                </a:solidFill>
                <a:latin typeface="Calibri Light"/>
                <a:cs typeface="Calibri Light"/>
              </a:rPr>
              <a:t>OF</a:t>
            </a:r>
            <a:r>
              <a:rPr sz="1200" b="0" spc="-35" dirty="0">
                <a:solidFill>
                  <a:srgbClr val="FFFFFF"/>
                </a:solidFill>
                <a:latin typeface="Calibri Light"/>
                <a:cs typeface="Calibri Light"/>
              </a:rPr>
              <a:t> </a:t>
            </a:r>
            <a:r>
              <a:rPr sz="1200" b="0" spc="-10" dirty="0">
                <a:solidFill>
                  <a:srgbClr val="FFFFFF"/>
                </a:solidFill>
                <a:latin typeface="Calibri Light"/>
                <a:cs typeface="Calibri Light"/>
              </a:rPr>
              <a:t>LIBERTY</a:t>
            </a:r>
            <a:endParaRPr sz="1200">
              <a:latin typeface="Calibri Light"/>
              <a:cs typeface="Calibri Light"/>
            </a:endParaRPr>
          </a:p>
          <a:p>
            <a:pPr algn="ctr">
              <a:lnSpc>
                <a:spcPct val="100000"/>
              </a:lnSpc>
            </a:pPr>
            <a:r>
              <a:rPr sz="1200" b="0" dirty="0">
                <a:solidFill>
                  <a:srgbClr val="FFFFFF"/>
                </a:solidFill>
                <a:latin typeface="Calibri Light"/>
                <a:cs typeface="Calibri Light"/>
              </a:rPr>
              <a:t>305</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pic>
        <p:nvPicPr>
          <p:cNvPr id="8" name="object 8"/>
          <p:cNvPicPr/>
          <p:nvPr/>
        </p:nvPicPr>
        <p:blipFill>
          <a:blip r:embed="rId2" cstate="print"/>
          <a:stretch>
            <a:fillRect/>
          </a:stretch>
        </p:blipFill>
        <p:spPr>
          <a:xfrm>
            <a:off x="1324355" y="1100327"/>
            <a:ext cx="4620768" cy="5073396"/>
          </a:xfrm>
          <a:prstGeom prst="rect">
            <a:avLst/>
          </a:prstGeom>
        </p:spPr>
      </p:pic>
      <p:pic>
        <p:nvPicPr>
          <p:cNvPr id="9" name="object 9"/>
          <p:cNvPicPr/>
          <p:nvPr/>
        </p:nvPicPr>
        <p:blipFill>
          <a:blip r:embed="rId3" cstate="print"/>
          <a:stretch>
            <a:fillRect/>
          </a:stretch>
        </p:blipFill>
        <p:spPr>
          <a:xfrm>
            <a:off x="9128759" y="385572"/>
            <a:ext cx="1452372" cy="5788152"/>
          </a:xfrm>
          <a:prstGeom prst="rect">
            <a:avLst/>
          </a:prstGeom>
        </p:spPr>
      </p:pic>
      <p:pic>
        <p:nvPicPr>
          <p:cNvPr id="10" name="object 10"/>
          <p:cNvPicPr/>
          <p:nvPr/>
        </p:nvPicPr>
        <p:blipFill>
          <a:blip r:embed="rId4" cstate="print"/>
          <a:stretch>
            <a:fillRect/>
          </a:stretch>
        </p:blipFill>
        <p:spPr>
          <a:xfrm>
            <a:off x="7947659" y="486155"/>
            <a:ext cx="888492" cy="5516880"/>
          </a:xfrm>
          <a:prstGeom prst="rect">
            <a:avLst/>
          </a:prstGeom>
        </p:spPr>
      </p:pic>
      <p:pic>
        <p:nvPicPr>
          <p:cNvPr id="11" name="object 11"/>
          <p:cNvPicPr/>
          <p:nvPr/>
        </p:nvPicPr>
        <p:blipFill>
          <a:blip r:embed="rId5" cstate="print"/>
          <a:stretch>
            <a:fillRect/>
          </a:stretch>
        </p:blipFill>
        <p:spPr>
          <a:xfrm>
            <a:off x="6291071" y="1136903"/>
            <a:ext cx="886968" cy="486613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D23BF-222B-BE6F-F0BA-92F03B2E4573}"/>
            </a:ext>
          </a:extLst>
        </p:cNvPr>
        <p:cNvGrpSpPr/>
        <p:nvPr/>
      </p:nvGrpSpPr>
      <p:grpSpPr>
        <a:xfrm>
          <a:off x="0" y="0"/>
          <a:ext cx="0" cy="0"/>
          <a:chOff x="0" y="0"/>
          <a:chExt cx="0" cy="0"/>
        </a:xfrm>
      </p:grpSpPr>
      <p:pic>
        <p:nvPicPr>
          <p:cNvPr id="3" name="object 6">
            <a:extLst>
              <a:ext uri="{FF2B5EF4-FFF2-40B4-BE49-F238E27FC236}">
                <a16:creationId xmlns:a16="http://schemas.microsoft.com/office/drawing/2014/main" id="{922D5146-6103-F1E3-C3C2-CFC726600298}"/>
              </a:ext>
            </a:extLst>
          </p:cNvPr>
          <p:cNvPicPr/>
          <p:nvPr/>
        </p:nvPicPr>
        <p:blipFill>
          <a:blip r:embed="rId2" cstate="print"/>
          <a:stretch>
            <a:fillRect/>
          </a:stretch>
        </p:blipFill>
        <p:spPr>
          <a:xfrm>
            <a:off x="0" y="749300"/>
            <a:ext cx="12192000" cy="5664200"/>
          </a:xfrm>
          <a:prstGeom prst="rect">
            <a:avLst/>
          </a:prstGeom>
        </p:spPr>
      </p:pic>
      <p:sp>
        <p:nvSpPr>
          <p:cNvPr id="2" name="テキスト ボックス 1">
            <a:extLst>
              <a:ext uri="{FF2B5EF4-FFF2-40B4-BE49-F238E27FC236}">
                <a16:creationId xmlns:a16="http://schemas.microsoft.com/office/drawing/2014/main" id="{F76201DD-9128-417C-FF18-669193BC7C35}"/>
              </a:ext>
            </a:extLst>
          </p:cNvPr>
          <p:cNvSpPr txBox="1"/>
          <p:nvPr/>
        </p:nvSpPr>
        <p:spPr>
          <a:xfrm>
            <a:off x="0" y="57150"/>
            <a:ext cx="12192000" cy="646331"/>
          </a:xfrm>
          <a:prstGeom prst="rect">
            <a:avLst/>
          </a:prstGeom>
          <a:noFill/>
        </p:spPr>
        <p:txBody>
          <a:bodyPr wrap="square" rtlCol="0">
            <a:spAutoFit/>
          </a:bodyPr>
          <a:lstStyle/>
          <a:p>
            <a:pPr algn="ctr"/>
            <a:r>
              <a:rPr lang="ja-JP" altLang="en-US" sz="3600" b="1" dirty="0">
                <a:latin typeface="BIZ UDP明朝 Medium" panose="02020500000000000000" pitchFamily="18" charset="-128"/>
                <a:ea typeface="BIZ UDP明朝 Medium" panose="02020500000000000000" pitchFamily="18" charset="-128"/>
              </a:rPr>
              <a:t>アルテミス</a:t>
            </a:r>
            <a:r>
              <a:rPr lang="en-US" altLang="ja-JP" sz="3600" b="1" dirty="0">
                <a:latin typeface="BIZ UDP明朝 Medium" panose="02020500000000000000" pitchFamily="18" charset="-128"/>
                <a:ea typeface="BIZ UDP明朝 Medium" panose="02020500000000000000" pitchFamily="18" charset="-128"/>
              </a:rPr>
              <a:t>1</a:t>
            </a:r>
            <a:r>
              <a:rPr lang="ja-JP" altLang="en-US" sz="3600" b="1" dirty="0">
                <a:latin typeface="BIZ UDP明朝 Medium" panose="02020500000000000000" pitchFamily="18" charset="-128"/>
                <a:ea typeface="BIZ UDP明朝 Medium" panose="02020500000000000000" pitchFamily="18" charset="-128"/>
              </a:rPr>
              <a:t>（無人月周回・着陸・帰還）</a:t>
            </a:r>
            <a:endParaRPr kumimoji="1" lang="ja-JP" altLang="en-US" sz="36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305427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9C265-D034-C3C1-769F-8A2A976C88B2}"/>
            </a:ext>
          </a:extLst>
        </p:cNvPr>
        <p:cNvGrpSpPr/>
        <p:nvPr/>
      </p:nvGrpSpPr>
      <p:grpSpPr>
        <a:xfrm>
          <a:off x="0" y="0"/>
          <a:ext cx="0" cy="0"/>
          <a:chOff x="0" y="0"/>
          <a:chExt cx="0" cy="0"/>
        </a:xfrm>
      </p:grpSpPr>
      <p:pic>
        <p:nvPicPr>
          <p:cNvPr id="2" name="object 7">
            <a:extLst>
              <a:ext uri="{FF2B5EF4-FFF2-40B4-BE49-F238E27FC236}">
                <a16:creationId xmlns:a16="http://schemas.microsoft.com/office/drawing/2014/main" id="{EA34ED2E-6507-86E3-A04A-024D508F62B5}"/>
              </a:ext>
            </a:extLst>
          </p:cNvPr>
          <p:cNvPicPr/>
          <p:nvPr/>
        </p:nvPicPr>
        <p:blipFill>
          <a:blip r:embed="rId2" cstate="print"/>
          <a:stretch>
            <a:fillRect/>
          </a:stretch>
        </p:blipFill>
        <p:spPr>
          <a:xfrm>
            <a:off x="0" y="790647"/>
            <a:ext cx="12251585" cy="6019227"/>
          </a:xfrm>
          <a:prstGeom prst="rect">
            <a:avLst/>
          </a:prstGeom>
        </p:spPr>
      </p:pic>
      <p:sp>
        <p:nvSpPr>
          <p:cNvPr id="4" name="テキスト ボックス 3">
            <a:extLst>
              <a:ext uri="{FF2B5EF4-FFF2-40B4-BE49-F238E27FC236}">
                <a16:creationId xmlns:a16="http://schemas.microsoft.com/office/drawing/2014/main" id="{6B0C490E-4420-7BA1-E10B-7E538453E154}"/>
              </a:ext>
            </a:extLst>
          </p:cNvPr>
          <p:cNvSpPr txBox="1"/>
          <p:nvPr/>
        </p:nvSpPr>
        <p:spPr>
          <a:xfrm>
            <a:off x="0" y="57150"/>
            <a:ext cx="12192000" cy="646331"/>
          </a:xfrm>
          <a:prstGeom prst="rect">
            <a:avLst/>
          </a:prstGeom>
          <a:noFill/>
        </p:spPr>
        <p:txBody>
          <a:bodyPr wrap="square" rtlCol="0">
            <a:spAutoFit/>
          </a:bodyPr>
          <a:lstStyle/>
          <a:p>
            <a:pPr algn="ctr"/>
            <a:r>
              <a:rPr lang="ja-JP" altLang="en-US" sz="3600" b="1" dirty="0">
                <a:latin typeface="BIZ UDP明朝 Medium" panose="02020500000000000000" pitchFamily="18" charset="-128"/>
                <a:ea typeface="BIZ UDP明朝 Medium" panose="02020500000000000000" pitchFamily="18" charset="-128"/>
              </a:rPr>
              <a:t>アルテミス</a:t>
            </a:r>
            <a:r>
              <a:rPr lang="en-US" altLang="ja-JP" sz="3600" b="1" dirty="0">
                <a:latin typeface="BIZ UDP明朝 Medium" panose="02020500000000000000" pitchFamily="18" charset="-128"/>
                <a:ea typeface="BIZ UDP明朝 Medium" panose="02020500000000000000" pitchFamily="18" charset="-128"/>
              </a:rPr>
              <a:t>2</a:t>
            </a:r>
            <a:r>
              <a:rPr lang="ja-JP" altLang="en-US" sz="3600" b="1" dirty="0">
                <a:latin typeface="BIZ UDP明朝 Medium" panose="02020500000000000000" pitchFamily="18" charset="-128"/>
                <a:ea typeface="BIZ UDP明朝 Medium" panose="02020500000000000000" pitchFamily="18" charset="-128"/>
              </a:rPr>
              <a:t>（有人月周回）</a:t>
            </a:r>
            <a:endParaRPr kumimoji="1" lang="ja-JP" altLang="en-US" sz="36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655464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D1BD36-9EBC-CDE7-DA48-A4CC14E27A9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A5BF21-3C72-158A-2080-D6A5713D4CB0}"/>
              </a:ext>
            </a:extLst>
          </p:cNvPr>
          <p:cNvSpPr/>
          <p:nvPr/>
        </p:nvSpPr>
        <p:spPr>
          <a:xfrm>
            <a:off x="2413253" y="1070610"/>
            <a:ext cx="45720" cy="5787390"/>
          </a:xfrm>
          <a:custGeom>
            <a:avLst/>
            <a:gdLst/>
            <a:ahLst/>
            <a:cxnLst/>
            <a:rect l="l" t="t" r="r" b="b"/>
            <a:pathLst>
              <a:path w="45719" h="5787390">
                <a:moveTo>
                  <a:pt x="0" y="0"/>
                </a:moveTo>
                <a:lnTo>
                  <a:pt x="45352" y="5787390"/>
                </a:lnTo>
              </a:path>
            </a:pathLst>
          </a:custGeom>
          <a:ln w="38100">
            <a:solidFill>
              <a:srgbClr val="00AF50"/>
            </a:solidFill>
            <a:prstDash val="sysDash"/>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 name="object 3">
            <a:extLst>
              <a:ext uri="{FF2B5EF4-FFF2-40B4-BE49-F238E27FC236}">
                <a16:creationId xmlns:a16="http://schemas.microsoft.com/office/drawing/2014/main" id="{F021A63D-5E16-E414-9522-AA8032D5EA9C}"/>
              </a:ext>
            </a:extLst>
          </p:cNvPr>
          <p:cNvSpPr/>
          <p:nvPr/>
        </p:nvSpPr>
        <p:spPr>
          <a:xfrm>
            <a:off x="10798302" y="927353"/>
            <a:ext cx="45720" cy="5813425"/>
          </a:xfrm>
          <a:custGeom>
            <a:avLst/>
            <a:gdLst/>
            <a:ahLst/>
            <a:cxnLst/>
            <a:rect l="l" t="t" r="r" b="b"/>
            <a:pathLst>
              <a:path w="45720" h="5813425">
                <a:moveTo>
                  <a:pt x="0" y="0"/>
                </a:moveTo>
                <a:lnTo>
                  <a:pt x="45554" y="5813272"/>
                </a:lnTo>
              </a:path>
            </a:pathLst>
          </a:custGeom>
          <a:ln w="38100">
            <a:solidFill>
              <a:srgbClr val="00AF50"/>
            </a:solidFill>
            <a:prstDash val="sysDash"/>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6" name="object 4">
            <a:extLst>
              <a:ext uri="{FF2B5EF4-FFF2-40B4-BE49-F238E27FC236}">
                <a16:creationId xmlns:a16="http://schemas.microsoft.com/office/drawing/2014/main" id="{28D60E54-D610-75FD-40CD-5F8950569170}"/>
              </a:ext>
            </a:extLst>
          </p:cNvPr>
          <p:cNvSpPr/>
          <p:nvPr/>
        </p:nvSpPr>
        <p:spPr>
          <a:xfrm>
            <a:off x="6427470" y="954786"/>
            <a:ext cx="45720" cy="5813425"/>
          </a:xfrm>
          <a:custGeom>
            <a:avLst/>
            <a:gdLst/>
            <a:ahLst/>
            <a:cxnLst/>
            <a:rect l="l" t="t" r="r" b="b"/>
            <a:pathLst>
              <a:path w="45720" h="5813425">
                <a:moveTo>
                  <a:pt x="0" y="0"/>
                </a:moveTo>
                <a:lnTo>
                  <a:pt x="45554" y="5813272"/>
                </a:lnTo>
              </a:path>
            </a:pathLst>
          </a:custGeom>
          <a:ln w="38100">
            <a:solidFill>
              <a:srgbClr val="00AF50"/>
            </a:solidFill>
            <a:prstDash val="sysDash"/>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pic>
        <p:nvPicPr>
          <p:cNvPr id="7" name="object 5">
            <a:extLst>
              <a:ext uri="{FF2B5EF4-FFF2-40B4-BE49-F238E27FC236}">
                <a16:creationId xmlns:a16="http://schemas.microsoft.com/office/drawing/2014/main" id="{26B0B5D2-FFA5-4444-A0BE-6D9ED320B182}"/>
              </a:ext>
            </a:extLst>
          </p:cNvPr>
          <p:cNvPicPr/>
          <p:nvPr/>
        </p:nvPicPr>
        <p:blipFill>
          <a:blip r:embed="rId2" cstate="print"/>
          <a:stretch>
            <a:fillRect/>
          </a:stretch>
        </p:blipFill>
        <p:spPr>
          <a:xfrm>
            <a:off x="73152" y="5155691"/>
            <a:ext cx="1545336" cy="1549908"/>
          </a:xfrm>
          <a:prstGeom prst="rect">
            <a:avLst/>
          </a:prstGeom>
        </p:spPr>
      </p:pic>
      <p:pic>
        <p:nvPicPr>
          <p:cNvPr id="8" name="object 6">
            <a:extLst>
              <a:ext uri="{FF2B5EF4-FFF2-40B4-BE49-F238E27FC236}">
                <a16:creationId xmlns:a16="http://schemas.microsoft.com/office/drawing/2014/main" id="{8721021B-E4FB-96FE-4044-ED429DDE4287}"/>
              </a:ext>
            </a:extLst>
          </p:cNvPr>
          <p:cNvPicPr/>
          <p:nvPr/>
        </p:nvPicPr>
        <p:blipFill>
          <a:blip r:embed="rId3" cstate="print"/>
          <a:stretch>
            <a:fillRect/>
          </a:stretch>
        </p:blipFill>
        <p:spPr>
          <a:xfrm>
            <a:off x="8496300" y="2229611"/>
            <a:ext cx="1146035" cy="1117079"/>
          </a:xfrm>
          <a:prstGeom prst="rect">
            <a:avLst/>
          </a:prstGeom>
        </p:spPr>
      </p:pic>
      <p:pic>
        <p:nvPicPr>
          <p:cNvPr id="9" name="object 7">
            <a:extLst>
              <a:ext uri="{FF2B5EF4-FFF2-40B4-BE49-F238E27FC236}">
                <a16:creationId xmlns:a16="http://schemas.microsoft.com/office/drawing/2014/main" id="{CB83E860-91D9-0BCE-3C89-D0DDBE5768E6}"/>
              </a:ext>
            </a:extLst>
          </p:cNvPr>
          <p:cNvPicPr/>
          <p:nvPr/>
        </p:nvPicPr>
        <p:blipFill>
          <a:blip r:embed="rId4" cstate="print"/>
          <a:stretch>
            <a:fillRect/>
          </a:stretch>
        </p:blipFill>
        <p:spPr>
          <a:xfrm>
            <a:off x="7242047" y="2816351"/>
            <a:ext cx="989076" cy="755891"/>
          </a:xfrm>
          <a:prstGeom prst="rect">
            <a:avLst/>
          </a:prstGeom>
        </p:spPr>
      </p:pic>
      <p:grpSp>
        <p:nvGrpSpPr>
          <p:cNvPr id="10" name="object 8">
            <a:extLst>
              <a:ext uri="{FF2B5EF4-FFF2-40B4-BE49-F238E27FC236}">
                <a16:creationId xmlns:a16="http://schemas.microsoft.com/office/drawing/2014/main" id="{7B85239C-D23B-3D20-5AE6-85520EF9FB74}"/>
              </a:ext>
            </a:extLst>
          </p:cNvPr>
          <p:cNvGrpSpPr/>
          <p:nvPr/>
        </p:nvGrpSpPr>
        <p:grpSpPr>
          <a:xfrm>
            <a:off x="1784604" y="3688079"/>
            <a:ext cx="6248400" cy="611505"/>
            <a:chOff x="1784604" y="3688079"/>
            <a:chExt cx="6248400" cy="611505"/>
          </a:xfrm>
        </p:grpSpPr>
        <p:sp>
          <p:nvSpPr>
            <p:cNvPr id="11" name="object 9">
              <a:extLst>
                <a:ext uri="{FF2B5EF4-FFF2-40B4-BE49-F238E27FC236}">
                  <a16:creationId xmlns:a16="http://schemas.microsoft.com/office/drawing/2014/main" id="{258D1531-1D9A-1873-8281-B7EA4D23406D}"/>
                </a:ext>
              </a:extLst>
            </p:cNvPr>
            <p:cNvSpPr/>
            <p:nvPr/>
          </p:nvSpPr>
          <p:spPr>
            <a:xfrm>
              <a:off x="1803654" y="3707129"/>
              <a:ext cx="3740150" cy="563880"/>
            </a:xfrm>
            <a:custGeom>
              <a:avLst/>
              <a:gdLst/>
              <a:ahLst/>
              <a:cxnLst/>
              <a:rect l="l" t="t" r="r" b="b"/>
              <a:pathLst>
                <a:path w="3740150" h="563879">
                  <a:moveTo>
                    <a:pt x="3739896" y="0"/>
                  </a:moveTo>
                  <a:lnTo>
                    <a:pt x="0" y="0"/>
                  </a:lnTo>
                  <a:lnTo>
                    <a:pt x="0" y="563880"/>
                  </a:lnTo>
                  <a:lnTo>
                    <a:pt x="3739896" y="563880"/>
                  </a:lnTo>
                  <a:lnTo>
                    <a:pt x="3739896" y="0"/>
                  </a:lnTo>
                  <a:close/>
                </a:path>
              </a:pathLst>
            </a:custGeom>
            <a:solidFill>
              <a:srgbClr val="FAE4D5"/>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12" name="object 10">
              <a:extLst>
                <a:ext uri="{FF2B5EF4-FFF2-40B4-BE49-F238E27FC236}">
                  <a16:creationId xmlns:a16="http://schemas.microsoft.com/office/drawing/2014/main" id="{C27E3811-FEFF-A04C-C2B8-FCC969AB674F}"/>
                </a:ext>
              </a:extLst>
            </p:cNvPr>
            <p:cNvSpPr/>
            <p:nvPr/>
          </p:nvSpPr>
          <p:spPr>
            <a:xfrm>
              <a:off x="1803654" y="3707129"/>
              <a:ext cx="3740150" cy="563880"/>
            </a:xfrm>
            <a:custGeom>
              <a:avLst/>
              <a:gdLst/>
              <a:ahLst/>
              <a:cxnLst/>
              <a:rect l="l" t="t" r="r" b="b"/>
              <a:pathLst>
                <a:path w="3740150" h="563879">
                  <a:moveTo>
                    <a:pt x="3739896" y="0"/>
                  </a:moveTo>
                  <a:lnTo>
                    <a:pt x="0" y="0"/>
                  </a:lnTo>
                  <a:lnTo>
                    <a:pt x="0" y="563880"/>
                  </a:lnTo>
                  <a:lnTo>
                    <a:pt x="3739896" y="563880"/>
                  </a:lnTo>
                  <a:lnTo>
                    <a:pt x="3739896" y="0"/>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13" name="object 11">
              <a:extLst>
                <a:ext uri="{FF2B5EF4-FFF2-40B4-BE49-F238E27FC236}">
                  <a16:creationId xmlns:a16="http://schemas.microsoft.com/office/drawing/2014/main" id="{578B919F-4D9D-02C5-DA8F-FA0CE3F2FA07}"/>
                </a:ext>
              </a:extLst>
            </p:cNvPr>
            <p:cNvSpPr/>
            <p:nvPr/>
          </p:nvSpPr>
          <p:spPr>
            <a:xfrm>
              <a:off x="4839461" y="3713225"/>
              <a:ext cx="3175000" cy="567055"/>
            </a:xfrm>
            <a:custGeom>
              <a:avLst/>
              <a:gdLst/>
              <a:ahLst/>
              <a:cxnLst/>
              <a:rect l="l" t="t" r="r" b="b"/>
              <a:pathLst>
                <a:path w="3175000" h="567054">
                  <a:moveTo>
                    <a:pt x="2510155" y="0"/>
                  </a:moveTo>
                  <a:lnTo>
                    <a:pt x="0" y="0"/>
                  </a:lnTo>
                  <a:lnTo>
                    <a:pt x="664337" y="566928"/>
                  </a:lnTo>
                  <a:lnTo>
                    <a:pt x="3174492" y="566928"/>
                  </a:lnTo>
                  <a:lnTo>
                    <a:pt x="2510155" y="0"/>
                  </a:lnTo>
                  <a:close/>
                </a:path>
              </a:pathLst>
            </a:custGeom>
            <a:solidFill>
              <a:srgbClr val="F8CAAC"/>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14" name="object 12">
              <a:extLst>
                <a:ext uri="{FF2B5EF4-FFF2-40B4-BE49-F238E27FC236}">
                  <a16:creationId xmlns:a16="http://schemas.microsoft.com/office/drawing/2014/main" id="{CFA8C493-45C6-8BAD-1E76-F1C8DD824F68}"/>
                </a:ext>
              </a:extLst>
            </p:cNvPr>
            <p:cNvSpPr/>
            <p:nvPr/>
          </p:nvSpPr>
          <p:spPr>
            <a:xfrm>
              <a:off x="4839461" y="3713225"/>
              <a:ext cx="3175000" cy="567055"/>
            </a:xfrm>
            <a:custGeom>
              <a:avLst/>
              <a:gdLst/>
              <a:ahLst/>
              <a:cxnLst/>
              <a:rect l="l" t="t" r="r" b="b"/>
              <a:pathLst>
                <a:path w="3175000" h="567054">
                  <a:moveTo>
                    <a:pt x="3174492" y="566928"/>
                  </a:moveTo>
                  <a:lnTo>
                    <a:pt x="2510155" y="0"/>
                  </a:lnTo>
                  <a:lnTo>
                    <a:pt x="0" y="0"/>
                  </a:lnTo>
                  <a:lnTo>
                    <a:pt x="664337" y="566928"/>
                  </a:lnTo>
                  <a:lnTo>
                    <a:pt x="3174492" y="566928"/>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grpSp>
      <p:sp>
        <p:nvSpPr>
          <p:cNvPr id="15" name="object 13">
            <a:extLst>
              <a:ext uri="{FF2B5EF4-FFF2-40B4-BE49-F238E27FC236}">
                <a16:creationId xmlns:a16="http://schemas.microsoft.com/office/drawing/2014/main" id="{15856718-5067-15AA-F2AE-803E02BD168D}"/>
              </a:ext>
            </a:extLst>
          </p:cNvPr>
          <p:cNvSpPr txBox="1"/>
          <p:nvPr/>
        </p:nvSpPr>
        <p:spPr>
          <a:xfrm>
            <a:off x="5911913" y="3858213"/>
            <a:ext cx="1033144" cy="259045"/>
          </a:xfrm>
          <a:prstGeom prst="rect">
            <a:avLst/>
          </a:prstGeom>
        </p:spPr>
        <p:txBody>
          <a:bodyPr vert="horz" wrap="square" lIns="0" tIns="12700" rIns="0" bIns="0" rtlCol="0">
            <a:spAutoFit/>
          </a:bodyPr>
          <a:lstStyle/>
          <a:p>
            <a:pPr marL="12700">
              <a:lnSpc>
                <a:spcPct val="100000"/>
              </a:lnSpc>
              <a:spcBef>
                <a:spcPts val="100"/>
              </a:spcBef>
            </a:pPr>
            <a:r>
              <a:rPr sz="1600" spc="-40" dirty="0">
                <a:latin typeface="BIZ UDPゴシック" panose="020B0400000000000000" pitchFamily="50" charset="-128"/>
                <a:ea typeface="BIZ UDPゴシック" panose="020B0400000000000000" pitchFamily="50" charset="-128"/>
                <a:cs typeface="Yu Gothic Medium"/>
              </a:rPr>
              <a:t>有人探査</a:t>
            </a:r>
            <a:endParaRPr sz="1600" dirty="0">
              <a:latin typeface="BIZ UDPゴシック" panose="020B0400000000000000" pitchFamily="50" charset="-128"/>
              <a:ea typeface="BIZ UDPゴシック" panose="020B0400000000000000" pitchFamily="50" charset="-128"/>
              <a:cs typeface="Yu Gothic Medium"/>
            </a:endParaRPr>
          </a:p>
        </p:txBody>
      </p:sp>
      <p:grpSp>
        <p:nvGrpSpPr>
          <p:cNvPr id="16" name="object 14">
            <a:extLst>
              <a:ext uri="{FF2B5EF4-FFF2-40B4-BE49-F238E27FC236}">
                <a16:creationId xmlns:a16="http://schemas.microsoft.com/office/drawing/2014/main" id="{D2E05558-A7E3-8B5B-EBEE-AC2182BEC67F}"/>
              </a:ext>
            </a:extLst>
          </p:cNvPr>
          <p:cNvGrpSpPr/>
          <p:nvPr/>
        </p:nvGrpSpPr>
        <p:grpSpPr>
          <a:xfrm>
            <a:off x="7289292" y="3694176"/>
            <a:ext cx="3484245" cy="605155"/>
            <a:chOff x="7289292" y="3694176"/>
            <a:chExt cx="3484245" cy="605155"/>
          </a:xfrm>
        </p:grpSpPr>
        <p:sp>
          <p:nvSpPr>
            <p:cNvPr id="17" name="object 15">
              <a:extLst>
                <a:ext uri="{FF2B5EF4-FFF2-40B4-BE49-F238E27FC236}">
                  <a16:creationId xmlns:a16="http://schemas.microsoft.com/office/drawing/2014/main" id="{C1FE4784-6282-A45F-5437-F83FCFF3842C}"/>
                </a:ext>
              </a:extLst>
            </p:cNvPr>
            <p:cNvSpPr/>
            <p:nvPr/>
          </p:nvSpPr>
          <p:spPr>
            <a:xfrm>
              <a:off x="7308342" y="3713226"/>
              <a:ext cx="3446145" cy="567055"/>
            </a:xfrm>
            <a:custGeom>
              <a:avLst/>
              <a:gdLst/>
              <a:ahLst/>
              <a:cxnLst/>
              <a:rect l="l" t="t" r="r" b="b"/>
              <a:pathLst>
                <a:path w="3446145" h="567054">
                  <a:moveTo>
                    <a:pt x="2775991" y="0"/>
                  </a:moveTo>
                  <a:lnTo>
                    <a:pt x="0" y="0"/>
                  </a:lnTo>
                  <a:lnTo>
                    <a:pt x="669772" y="566928"/>
                  </a:lnTo>
                  <a:lnTo>
                    <a:pt x="3445763" y="566928"/>
                  </a:lnTo>
                  <a:lnTo>
                    <a:pt x="2775991" y="0"/>
                  </a:lnTo>
                  <a:close/>
                </a:path>
              </a:pathLst>
            </a:custGeom>
            <a:solidFill>
              <a:srgbClr val="F4B083"/>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18" name="object 16">
              <a:extLst>
                <a:ext uri="{FF2B5EF4-FFF2-40B4-BE49-F238E27FC236}">
                  <a16:creationId xmlns:a16="http://schemas.microsoft.com/office/drawing/2014/main" id="{FF677F65-9544-1058-453C-8955D56D71A8}"/>
                </a:ext>
              </a:extLst>
            </p:cNvPr>
            <p:cNvSpPr/>
            <p:nvPr/>
          </p:nvSpPr>
          <p:spPr>
            <a:xfrm>
              <a:off x="7308342" y="3713226"/>
              <a:ext cx="3446145" cy="567055"/>
            </a:xfrm>
            <a:custGeom>
              <a:avLst/>
              <a:gdLst/>
              <a:ahLst/>
              <a:cxnLst/>
              <a:rect l="l" t="t" r="r" b="b"/>
              <a:pathLst>
                <a:path w="3446145" h="567054">
                  <a:moveTo>
                    <a:pt x="3445763" y="566928"/>
                  </a:moveTo>
                  <a:lnTo>
                    <a:pt x="2775991" y="0"/>
                  </a:lnTo>
                  <a:lnTo>
                    <a:pt x="0" y="0"/>
                  </a:lnTo>
                  <a:lnTo>
                    <a:pt x="669772" y="566928"/>
                  </a:lnTo>
                  <a:lnTo>
                    <a:pt x="3445763" y="566928"/>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grpSp>
      <p:sp>
        <p:nvSpPr>
          <p:cNvPr id="19" name="object 17">
            <a:extLst>
              <a:ext uri="{FF2B5EF4-FFF2-40B4-BE49-F238E27FC236}">
                <a16:creationId xmlns:a16="http://schemas.microsoft.com/office/drawing/2014/main" id="{B0D7C6C9-B5E7-48C4-1AC9-5A308F7A2B27}"/>
              </a:ext>
            </a:extLst>
          </p:cNvPr>
          <p:cNvSpPr txBox="1"/>
          <p:nvPr/>
        </p:nvSpPr>
        <p:spPr>
          <a:xfrm>
            <a:off x="8158727" y="3863191"/>
            <a:ext cx="1821180" cy="259045"/>
          </a:xfrm>
          <a:prstGeom prst="rect">
            <a:avLst/>
          </a:prstGeom>
        </p:spPr>
        <p:txBody>
          <a:bodyPr vert="horz" wrap="square" lIns="0" tIns="12700" rIns="0" bIns="0" rtlCol="0">
            <a:spAutoFit/>
          </a:bodyPr>
          <a:lstStyle/>
          <a:p>
            <a:pPr marL="12700">
              <a:lnSpc>
                <a:spcPct val="100000"/>
              </a:lnSpc>
              <a:spcBef>
                <a:spcPts val="100"/>
              </a:spcBef>
            </a:pPr>
            <a:r>
              <a:rPr sz="1600" b="1" spc="-45" dirty="0">
                <a:solidFill>
                  <a:srgbClr val="C00000"/>
                </a:solidFill>
                <a:latin typeface="BIZ UDPゴシック" panose="020B0400000000000000" pitchFamily="50" charset="-128"/>
                <a:ea typeface="BIZ UDPゴシック" panose="020B0400000000000000" pitchFamily="50" charset="-128"/>
                <a:cs typeface="Yu Gothic Medium"/>
              </a:rPr>
              <a:t>月面インフラ構築</a:t>
            </a:r>
            <a:endParaRPr sz="1600" b="1" dirty="0">
              <a:solidFill>
                <a:srgbClr val="C00000"/>
              </a:solidFill>
              <a:latin typeface="BIZ UDPゴシック" panose="020B0400000000000000" pitchFamily="50" charset="-128"/>
              <a:ea typeface="BIZ UDPゴシック" panose="020B0400000000000000" pitchFamily="50" charset="-128"/>
              <a:cs typeface="Yu Gothic Medium"/>
            </a:endParaRPr>
          </a:p>
        </p:txBody>
      </p:sp>
      <p:grpSp>
        <p:nvGrpSpPr>
          <p:cNvPr id="20" name="object 18">
            <a:extLst>
              <a:ext uri="{FF2B5EF4-FFF2-40B4-BE49-F238E27FC236}">
                <a16:creationId xmlns:a16="http://schemas.microsoft.com/office/drawing/2014/main" id="{056FF0E6-D471-35F0-3BCE-72B0961E2548}"/>
              </a:ext>
            </a:extLst>
          </p:cNvPr>
          <p:cNvGrpSpPr/>
          <p:nvPr/>
        </p:nvGrpSpPr>
        <p:grpSpPr>
          <a:xfrm>
            <a:off x="9995916" y="3651503"/>
            <a:ext cx="2216150" cy="647700"/>
            <a:chOff x="9995916" y="3651503"/>
            <a:chExt cx="2216150" cy="647700"/>
          </a:xfrm>
        </p:grpSpPr>
        <p:sp>
          <p:nvSpPr>
            <p:cNvPr id="21" name="object 19">
              <a:extLst>
                <a:ext uri="{FF2B5EF4-FFF2-40B4-BE49-F238E27FC236}">
                  <a16:creationId xmlns:a16="http://schemas.microsoft.com/office/drawing/2014/main" id="{E5B64D27-872E-D96A-64DB-9BF5DCF77FA8}"/>
                </a:ext>
              </a:extLst>
            </p:cNvPr>
            <p:cNvSpPr/>
            <p:nvPr/>
          </p:nvSpPr>
          <p:spPr>
            <a:xfrm>
              <a:off x="10014966" y="3713225"/>
              <a:ext cx="2177415" cy="567055"/>
            </a:xfrm>
            <a:custGeom>
              <a:avLst/>
              <a:gdLst/>
              <a:ahLst/>
              <a:cxnLst/>
              <a:rect l="l" t="t" r="r" b="b"/>
              <a:pathLst>
                <a:path w="2177415" h="567054">
                  <a:moveTo>
                    <a:pt x="1508023" y="0"/>
                  </a:moveTo>
                  <a:lnTo>
                    <a:pt x="0" y="0"/>
                  </a:lnTo>
                  <a:lnTo>
                    <a:pt x="669772" y="566928"/>
                  </a:lnTo>
                  <a:lnTo>
                    <a:pt x="2177034" y="566928"/>
                  </a:lnTo>
                  <a:lnTo>
                    <a:pt x="2177034" y="566293"/>
                  </a:lnTo>
                  <a:lnTo>
                    <a:pt x="1508023" y="0"/>
                  </a:lnTo>
                  <a:close/>
                </a:path>
              </a:pathLst>
            </a:custGeom>
            <a:solidFill>
              <a:srgbClr val="C55A11"/>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22" name="object 20">
              <a:extLst>
                <a:ext uri="{FF2B5EF4-FFF2-40B4-BE49-F238E27FC236}">
                  <a16:creationId xmlns:a16="http://schemas.microsoft.com/office/drawing/2014/main" id="{0D10D11B-D47C-D8EF-2908-1F18D37D5E82}"/>
                </a:ext>
              </a:extLst>
            </p:cNvPr>
            <p:cNvSpPr/>
            <p:nvPr/>
          </p:nvSpPr>
          <p:spPr>
            <a:xfrm>
              <a:off x="10014966" y="3713225"/>
              <a:ext cx="2178050" cy="567055"/>
            </a:xfrm>
            <a:custGeom>
              <a:avLst/>
              <a:gdLst/>
              <a:ahLst/>
              <a:cxnLst/>
              <a:rect l="l" t="t" r="r" b="b"/>
              <a:pathLst>
                <a:path w="2178050" h="567054">
                  <a:moveTo>
                    <a:pt x="2177796" y="566928"/>
                  </a:moveTo>
                  <a:lnTo>
                    <a:pt x="1508023" y="0"/>
                  </a:lnTo>
                  <a:lnTo>
                    <a:pt x="0" y="0"/>
                  </a:lnTo>
                  <a:lnTo>
                    <a:pt x="669772" y="566928"/>
                  </a:lnTo>
                  <a:lnTo>
                    <a:pt x="2177796" y="566928"/>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pic>
          <p:nvPicPr>
            <p:cNvPr id="23" name="object 21">
              <a:extLst>
                <a:ext uri="{FF2B5EF4-FFF2-40B4-BE49-F238E27FC236}">
                  <a16:creationId xmlns:a16="http://schemas.microsoft.com/office/drawing/2014/main" id="{14BF3486-DA8E-C056-6F67-2D4CA9ECE3E4}"/>
                </a:ext>
              </a:extLst>
            </p:cNvPr>
            <p:cNvPicPr/>
            <p:nvPr/>
          </p:nvPicPr>
          <p:blipFill>
            <a:blip r:embed="rId5" cstate="print"/>
            <a:stretch>
              <a:fillRect/>
            </a:stretch>
          </p:blipFill>
          <p:spPr>
            <a:xfrm>
              <a:off x="10501884" y="3651503"/>
              <a:ext cx="1202435" cy="483107"/>
            </a:xfrm>
            <a:prstGeom prst="rect">
              <a:avLst/>
            </a:prstGeom>
          </p:spPr>
        </p:pic>
      </p:grpSp>
      <p:sp>
        <p:nvSpPr>
          <p:cNvPr id="24" name="object 22">
            <a:extLst>
              <a:ext uri="{FF2B5EF4-FFF2-40B4-BE49-F238E27FC236}">
                <a16:creationId xmlns:a16="http://schemas.microsoft.com/office/drawing/2014/main" id="{C2913EA4-89F9-79FF-C098-4EAE4D6703FD}"/>
              </a:ext>
            </a:extLst>
          </p:cNvPr>
          <p:cNvSpPr txBox="1"/>
          <p:nvPr/>
        </p:nvSpPr>
        <p:spPr>
          <a:xfrm>
            <a:off x="10628058" y="3691356"/>
            <a:ext cx="951230" cy="516873"/>
          </a:xfrm>
          <a:prstGeom prst="rect">
            <a:avLst/>
          </a:prstGeom>
        </p:spPr>
        <p:txBody>
          <a:bodyPr vert="horz" wrap="square" lIns="0" tIns="38100" rIns="0" bIns="0" rtlCol="0">
            <a:spAutoFit/>
          </a:bodyPr>
          <a:lstStyle/>
          <a:p>
            <a:pPr marL="12700" marR="5080">
              <a:lnSpc>
                <a:spcPts val="2000"/>
              </a:lnSpc>
              <a:spcBef>
                <a:spcPts val="300"/>
              </a:spcBef>
            </a:pPr>
            <a:r>
              <a:rPr sz="1400" spc="-15" dirty="0">
                <a:solidFill>
                  <a:schemeClr val="bg1"/>
                </a:solidFill>
                <a:latin typeface="BIZ UDPゴシック" panose="020B0400000000000000" pitchFamily="50" charset="-128"/>
                <a:ea typeface="BIZ UDPゴシック" panose="020B0400000000000000" pitchFamily="50" charset="-128"/>
                <a:cs typeface="Yu Gothic Medium"/>
              </a:rPr>
              <a:t>持続的な探査活動</a:t>
            </a:r>
            <a:endParaRPr sz="14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26" name="object 24">
            <a:extLst>
              <a:ext uri="{FF2B5EF4-FFF2-40B4-BE49-F238E27FC236}">
                <a16:creationId xmlns:a16="http://schemas.microsoft.com/office/drawing/2014/main" id="{6B1FA499-33F3-47C7-31B4-019EF2AB9A15}"/>
              </a:ext>
            </a:extLst>
          </p:cNvPr>
          <p:cNvSpPr txBox="1"/>
          <p:nvPr/>
        </p:nvSpPr>
        <p:spPr>
          <a:xfrm>
            <a:off x="2088502" y="504126"/>
            <a:ext cx="702310" cy="289823"/>
          </a:xfrm>
          <a:prstGeom prst="rect">
            <a:avLst/>
          </a:prstGeom>
        </p:spPr>
        <p:txBody>
          <a:bodyPr vert="horz" wrap="square" lIns="0" tIns="12700" rIns="0" bIns="0" rtlCol="0">
            <a:spAutoFit/>
          </a:bodyPr>
          <a:lstStyle/>
          <a:p>
            <a:pPr marL="12700">
              <a:lnSpc>
                <a:spcPct val="100000"/>
              </a:lnSpc>
              <a:spcBef>
                <a:spcPts val="100"/>
              </a:spcBef>
            </a:pPr>
            <a:r>
              <a:rPr spc="-20" dirty="0">
                <a:solidFill>
                  <a:schemeClr val="bg1"/>
                </a:solidFill>
                <a:latin typeface="BIZ UDPゴシック" panose="020B0400000000000000" pitchFamily="50" charset="-128"/>
                <a:ea typeface="BIZ UDPゴシック" panose="020B0400000000000000" pitchFamily="50" charset="-128"/>
                <a:cs typeface="Yu Gothic Medium"/>
              </a:rPr>
              <a:t>2020</a:t>
            </a:r>
            <a:endParaRPr>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27" name="object 25">
            <a:extLst>
              <a:ext uri="{FF2B5EF4-FFF2-40B4-BE49-F238E27FC236}">
                <a16:creationId xmlns:a16="http://schemas.microsoft.com/office/drawing/2014/main" id="{06631AB8-95CD-50E7-02D3-021B16B53E53}"/>
              </a:ext>
            </a:extLst>
          </p:cNvPr>
          <p:cNvSpPr txBox="1"/>
          <p:nvPr/>
        </p:nvSpPr>
        <p:spPr>
          <a:xfrm>
            <a:off x="6135636" y="491934"/>
            <a:ext cx="702310" cy="289823"/>
          </a:xfrm>
          <a:prstGeom prst="rect">
            <a:avLst/>
          </a:prstGeom>
        </p:spPr>
        <p:txBody>
          <a:bodyPr vert="horz" wrap="square" lIns="0" tIns="12700" rIns="0" bIns="0" rtlCol="0">
            <a:spAutoFit/>
          </a:bodyPr>
          <a:lstStyle/>
          <a:p>
            <a:pPr marL="12700">
              <a:lnSpc>
                <a:spcPct val="100000"/>
              </a:lnSpc>
              <a:spcBef>
                <a:spcPts val="100"/>
              </a:spcBef>
            </a:pPr>
            <a:r>
              <a:rPr spc="-20" dirty="0">
                <a:solidFill>
                  <a:schemeClr val="bg1"/>
                </a:solidFill>
                <a:latin typeface="BIZ UDPゴシック" panose="020B0400000000000000" pitchFamily="50" charset="-128"/>
                <a:ea typeface="BIZ UDPゴシック" panose="020B0400000000000000" pitchFamily="50" charset="-128"/>
                <a:cs typeface="Yu Gothic Medium"/>
              </a:rPr>
              <a:t>2030</a:t>
            </a:r>
            <a:endParaRPr>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28" name="object 26">
            <a:extLst>
              <a:ext uri="{FF2B5EF4-FFF2-40B4-BE49-F238E27FC236}">
                <a16:creationId xmlns:a16="http://schemas.microsoft.com/office/drawing/2014/main" id="{43649306-13F5-A385-251B-F54735A2D58C}"/>
              </a:ext>
            </a:extLst>
          </p:cNvPr>
          <p:cNvGrpSpPr/>
          <p:nvPr/>
        </p:nvGrpSpPr>
        <p:grpSpPr>
          <a:xfrm>
            <a:off x="1775460" y="1443227"/>
            <a:ext cx="10380345" cy="4840605"/>
            <a:chOff x="1775460" y="1443227"/>
            <a:chExt cx="10380345" cy="4840605"/>
          </a:xfrm>
        </p:grpSpPr>
        <p:sp>
          <p:nvSpPr>
            <p:cNvPr id="29" name="object 27">
              <a:extLst>
                <a:ext uri="{FF2B5EF4-FFF2-40B4-BE49-F238E27FC236}">
                  <a16:creationId xmlns:a16="http://schemas.microsoft.com/office/drawing/2014/main" id="{A765B1EC-7C0E-4A85-E8D3-10DECFCD9E48}"/>
                </a:ext>
              </a:extLst>
            </p:cNvPr>
            <p:cNvSpPr/>
            <p:nvPr/>
          </p:nvSpPr>
          <p:spPr>
            <a:xfrm>
              <a:off x="1794510" y="5697474"/>
              <a:ext cx="4563110" cy="567055"/>
            </a:xfrm>
            <a:custGeom>
              <a:avLst/>
              <a:gdLst/>
              <a:ahLst/>
              <a:cxnLst/>
              <a:rect l="l" t="t" r="r" b="b"/>
              <a:pathLst>
                <a:path w="4563110" h="567054">
                  <a:moveTo>
                    <a:pt x="4562856" y="0"/>
                  </a:moveTo>
                  <a:lnTo>
                    <a:pt x="0" y="0"/>
                  </a:lnTo>
                  <a:lnTo>
                    <a:pt x="0" y="566928"/>
                  </a:lnTo>
                  <a:lnTo>
                    <a:pt x="4562856" y="566928"/>
                  </a:lnTo>
                  <a:lnTo>
                    <a:pt x="4562856" y="0"/>
                  </a:lnTo>
                  <a:close/>
                </a:path>
              </a:pathLst>
            </a:custGeom>
            <a:solidFill>
              <a:srgbClr val="F4B083"/>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0" name="object 28">
              <a:extLst>
                <a:ext uri="{FF2B5EF4-FFF2-40B4-BE49-F238E27FC236}">
                  <a16:creationId xmlns:a16="http://schemas.microsoft.com/office/drawing/2014/main" id="{A80714D4-1953-2B75-6110-DE3ACA081244}"/>
                </a:ext>
              </a:extLst>
            </p:cNvPr>
            <p:cNvSpPr/>
            <p:nvPr/>
          </p:nvSpPr>
          <p:spPr>
            <a:xfrm>
              <a:off x="1794510" y="5697474"/>
              <a:ext cx="4563110" cy="567055"/>
            </a:xfrm>
            <a:custGeom>
              <a:avLst/>
              <a:gdLst/>
              <a:ahLst/>
              <a:cxnLst/>
              <a:rect l="l" t="t" r="r" b="b"/>
              <a:pathLst>
                <a:path w="4563110" h="567054">
                  <a:moveTo>
                    <a:pt x="4562856" y="0"/>
                  </a:moveTo>
                  <a:lnTo>
                    <a:pt x="0" y="0"/>
                  </a:lnTo>
                  <a:lnTo>
                    <a:pt x="0" y="566928"/>
                  </a:lnTo>
                  <a:lnTo>
                    <a:pt x="4562856" y="566928"/>
                  </a:lnTo>
                  <a:lnTo>
                    <a:pt x="4562856" y="0"/>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1" name="object 29">
              <a:extLst>
                <a:ext uri="{FF2B5EF4-FFF2-40B4-BE49-F238E27FC236}">
                  <a16:creationId xmlns:a16="http://schemas.microsoft.com/office/drawing/2014/main" id="{331754A3-FA62-72BA-769F-5AA4BD4EAE47}"/>
                </a:ext>
              </a:extLst>
            </p:cNvPr>
            <p:cNvSpPr/>
            <p:nvPr/>
          </p:nvSpPr>
          <p:spPr>
            <a:xfrm>
              <a:off x="5720333" y="5697474"/>
              <a:ext cx="6416040" cy="567055"/>
            </a:xfrm>
            <a:custGeom>
              <a:avLst/>
              <a:gdLst/>
              <a:ahLst/>
              <a:cxnLst/>
              <a:rect l="l" t="t" r="r" b="b"/>
              <a:pathLst>
                <a:path w="6416040" h="567054">
                  <a:moveTo>
                    <a:pt x="5746267" y="0"/>
                  </a:moveTo>
                  <a:lnTo>
                    <a:pt x="0" y="0"/>
                  </a:lnTo>
                  <a:lnTo>
                    <a:pt x="669772" y="566927"/>
                  </a:lnTo>
                  <a:lnTo>
                    <a:pt x="6416040" y="566927"/>
                  </a:lnTo>
                  <a:lnTo>
                    <a:pt x="5746267" y="0"/>
                  </a:lnTo>
                  <a:close/>
                </a:path>
              </a:pathLst>
            </a:custGeom>
            <a:solidFill>
              <a:srgbClr val="C55A11"/>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2" name="object 30">
              <a:extLst>
                <a:ext uri="{FF2B5EF4-FFF2-40B4-BE49-F238E27FC236}">
                  <a16:creationId xmlns:a16="http://schemas.microsoft.com/office/drawing/2014/main" id="{5C5A63A9-4721-4B07-25AD-884A96AB8C50}"/>
                </a:ext>
              </a:extLst>
            </p:cNvPr>
            <p:cNvSpPr/>
            <p:nvPr/>
          </p:nvSpPr>
          <p:spPr>
            <a:xfrm>
              <a:off x="5720333" y="5697474"/>
              <a:ext cx="6416040" cy="567055"/>
            </a:xfrm>
            <a:custGeom>
              <a:avLst/>
              <a:gdLst/>
              <a:ahLst/>
              <a:cxnLst/>
              <a:rect l="l" t="t" r="r" b="b"/>
              <a:pathLst>
                <a:path w="6416040" h="567054">
                  <a:moveTo>
                    <a:pt x="6416040" y="566927"/>
                  </a:moveTo>
                  <a:lnTo>
                    <a:pt x="5746267" y="0"/>
                  </a:lnTo>
                  <a:lnTo>
                    <a:pt x="0" y="0"/>
                  </a:lnTo>
                  <a:lnTo>
                    <a:pt x="669772" y="566927"/>
                  </a:lnTo>
                  <a:lnTo>
                    <a:pt x="6416040" y="566927"/>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3" name="object 31">
              <a:extLst>
                <a:ext uri="{FF2B5EF4-FFF2-40B4-BE49-F238E27FC236}">
                  <a16:creationId xmlns:a16="http://schemas.microsoft.com/office/drawing/2014/main" id="{DE02BAD3-E2D1-E7B0-8228-2BB94206187D}"/>
                </a:ext>
              </a:extLst>
            </p:cNvPr>
            <p:cNvSpPr/>
            <p:nvPr/>
          </p:nvSpPr>
          <p:spPr>
            <a:xfrm>
              <a:off x="1803654" y="1462277"/>
              <a:ext cx="8831580" cy="563880"/>
            </a:xfrm>
            <a:custGeom>
              <a:avLst/>
              <a:gdLst/>
              <a:ahLst/>
              <a:cxnLst/>
              <a:rect l="l" t="t" r="r" b="b"/>
              <a:pathLst>
                <a:path w="8831580" h="563880">
                  <a:moveTo>
                    <a:pt x="8831580" y="0"/>
                  </a:moveTo>
                  <a:lnTo>
                    <a:pt x="0" y="0"/>
                  </a:lnTo>
                  <a:lnTo>
                    <a:pt x="0" y="563879"/>
                  </a:lnTo>
                  <a:lnTo>
                    <a:pt x="8831580" y="563879"/>
                  </a:lnTo>
                  <a:lnTo>
                    <a:pt x="8831580" y="0"/>
                  </a:lnTo>
                  <a:close/>
                </a:path>
              </a:pathLst>
            </a:custGeom>
            <a:solidFill>
              <a:srgbClr val="FAE4D5"/>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4" name="object 32">
              <a:extLst>
                <a:ext uri="{FF2B5EF4-FFF2-40B4-BE49-F238E27FC236}">
                  <a16:creationId xmlns:a16="http://schemas.microsoft.com/office/drawing/2014/main" id="{6E418117-D319-5B05-7B45-F831E8C0746F}"/>
                </a:ext>
              </a:extLst>
            </p:cNvPr>
            <p:cNvSpPr/>
            <p:nvPr/>
          </p:nvSpPr>
          <p:spPr>
            <a:xfrm>
              <a:off x="1803654" y="1462277"/>
              <a:ext cx="8831580" cy="563880"/>
            </a:xfrm>
            <a:custGeom>
              <a:avLst/>
              <a:gdLst/>
              <a:ahLst/>
              <a:cxnLst/>
              <a:rect l="l" t="t" r="r" b="b"/>
              <a:pathLst>
                <a:path w="8831580" h="563880">
                  <a:moveTo>
                    <a:pt x="8831580" y="0"/>
                  </a:moveTo>
                  <a:lnTo>
                    <a:pt x="0" y="0"/>
                  </a:lnTo>
                  <a:lnTo>
                    <a:pt x="0" y="563879"/>
                  </a:lnTo>
                  <a:lnTo>
                    <a:pt x="8831580" y="563879"/>
                  </a:lnTo>
                  <a:lnTo>
                    <a:pt x="8831580" y="0"/>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grpSp>
      <p:sp>
        <p:nvSpPr>
          <p:cNvPr id="35" name="object 33">
            <a:extLst>
              <a:ext uri="{FF2B5EF4-FFF2-40B4-BE49-F238E27FC236}">
                <a16:creationId xmlns:a16="http://schemas.microsoft.com/office/drawing/2014/main" id="{15411006-2C9B-3A40-C584-906D677F30B1}"/>
              </a:ext>
            </a:extLst>
          </p:cNvPr>
          <p:cNvSpPr txBox="1"/>
          <p:nvPr/>
        </p:nvSpPr>
        <p:spPr>
          <a:xfrm>
            <a:off x="2627391" y="1623023"/>
            <a:ext cx="926465" cy="228268"/>
          </a:xfrm>
          <a:prstGeom prst="rect">
            <a:avLst/>
          </a:prstGeom>
        </p:spPr>
        <p:txBody>
          <a:bodyPr vert="horz" wrap="square" lIns="0" tIns="12700" rIns="0" bIns="0" rtlCol="0">
            <a:spAutoFit/>
          </a:bodyPr>
          <a:lstStyle/>
          <a:p>
            <a:pPr marL="12700">
              <a:lnSpc>
                <a:spcPct val="100000"/>
              </a:lnSpc>
              <a:spcBef>
                <a:spcPts val="100"/>
              </a:spcBef>
            </a:pPr>
            <a:r>
              <a:rPr sz="1400" spc="-40" dirty="0">
                <a:latin typeface="BIZ UDPゴシック" panose="020B0400000000000000" pitchFamily="50" charset="-128"/>
                <a:ea typeface="BIZ UDPゴシック" panose="020B0400000000000000" pitchFamily="50" charset="-128"/>
                <a:cs typeface="Yu Gothic Medium"/>
              </a:rPr>
              <a:t>無人探査</a:t>
            </a:r>
            <a:endParaRPr sz="1400" dirty="0">
              <a:latin typeface="BIZ UDPゴシック" panose="020B0400000000000000" pitchFamily="50" charset="-128"/>
              <a:ea typeface="BIZ UDPゴシック" panose="020B0400000000000000" pitchFamily="50" charset="-128"/>
              <a:cs typeface="Yu Gothic Medium"/>
            </a:endParaRPr>
          </a:p>
        </p:txBody>
      </p:sp>
      <p:grpSp>
        <p:nvGrpSpPr>
          <p:cNvPr id="36" name="object 34">
            <a:extLst>
              <a:ext uri="{FF2B5EF4-FFF2-40B4-BE49-F238E27FC236}">
                <a16:creationId xmlns:a16="http://schemas.microsoft.com/office/drawing/2014/main" id="{EB4A04CA-B8E4-0163-B2FA-6F989B924652}"/>
              </a:ext>
            </a:extLst>
          </p:cNvPr>
          <p:cNvGrpSpPr/>
          <p:nvPr/>
        </p:nvGrpSpPr>
        <p:grpSpPr>
          <a:xfrm>
            <a:off x="9941052" y="1440180"/>
            <a:ext cx="2214880" cy="638810"/>
            <a:chOff x="9941052" y="1440180"/>
            <a:chExt cx="2214880" cy="638810"/>
          </a:xfrm>
        </p:grpSpPr>
        <p:sp>
          <p:nvSpPr>
            <p:cNvPr id="37" name="object 35">
              <a:extLst>
                <a:ext uri="{FF2B5EF4-FFF2-40B4-BE49-F238E27FC236}">
                  <a16:creationId xmlns:a16="http://schemas.microsoft.com/office/drawing/2014/main" id="{7508910E-1093-BC1F-4442-7898D9937A1F}"/>
                </a:ext>
              </a:extLst>
            </p:cNvPr>
            <p:cNvSpPr/>
            <p:nvPr/>
          </p:nvSpPr>
          <p:spPr>
            <a:xfrm>
              <a:off x="9960102" y="1459230"/>
              <a:ext cx="2176780" cy="600710"/>
            </a:xfrm>
            <a:custGeom>
              <a:avLst/>
              <a:gdLst/>
              <a:ahLst/>
              <a:cxnLst/>
              <a:rect l="l" t="t" r="r" b="b"/>
              <a:pathLst>
                <a:path w="2176779" h="600710">
                  <a:moveTo>
                    <a:pt x="1472653" y="0"/>
                  </a:moveTo>
                  <a:lnTo>
                    <a:pt x="0" y="0"/>
                  </a:lnTo>
                  <a:lnTo>
                    <a:pt x="703618" y="600456"/>
                  </a:lnTo>
                  <a:lnTo>
                    <a:pt x="2176272" y="600456"/>
                  </a:lnTo>
                  <a:lnTo>
                    <a:pt x="1472653" y="0"/>
                  </a:lnTo>
                  <a:close/>
                </a:path>
              </a:pathLst>
            </a:custGeom>
            <a:solidFill>
              <a:srgbClr val="F8CAAC"/>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8" name="object 36">
              <a:extLst>
                <a:ext uri="{FF2B5EF4-FFF2-40B4-BE49-F238E27FC236}">
                  <a16:creationId xmlns:a16="http://schemas.microsoft.com/office/drawing/2014/main" id="{3033F53B-2533-C390-2C34-B140F3BB1F14}"/>
                </a:ext>
              </a:extLst>
            </p:cNvPr>
            <p:cNvSpPr/>
            <p:nvPr/>
          </p:nvSpPr>
          <p:spPr>
            <a:xfrm>
              <a:off x="9960102" y="1459230"/>
              <a:ext cx="2176780" cy="600710"/>
            </a:xfrm>
            <a:custGeom>
              <a:avLst/>
              <a:gdLst/>
              <a:ahLst/>
              <a:cxnLst/>
              <a:rect l="l" t="t" r="r" b="b"/>
              <a:pathLst>
                <a:path w="2176779" h="600710">
                  <a:moveTo>
                    <a:pt x="2176272" y="600456"/>
                  </a:moveTo>
                  <a:lnTo>
                    <a:pt x="1472653" y="0"/>
                  </a:lnTo>
                  <a:lnTo>
                    <a:pt x="0" y="0"/>
                  </a:lnTo>
                  <a:lnTo>
                    <a:pt x="703618" y="600456"/>
                  </a:lnTo>
                  <a:lnTo>
                    <a:pt x="2176272" y="600456"/>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grpSp>
      <p:sp>
        <p:nvSpPr>
          <p:cNvPr id="39" name="object 37">
            <a:extLst>
              <a:ext uri="{FF2B5EF4-FFF2-40B4-BE49-F238E27FC236}">
                <a16:creationId xmlns:a16="http://schemas.microsoft.com/office/drawing/2014/main" id="{6FDA8D5C-C102-1101-26AA-1411F609D79D}"/>
              </a:ext>
            </a:extLst>
          </p:cNvPr>
          <p:cNvSpPr txBox="1"/>
          <p:nvPr/>
        </p:nvSpPr>
        <p:spPr>
          <a:xfrm>
            <a:off x="10595672" y="1622826"/>
            <a:ext cx="926465" cy="228268"/>
          </a:xfrm>
          <a:prstGeom prst="rect">
            <a:avLst/>
          </a:prstGeom>
        </p:spPr>
        <p:txBody>
          <a:bodyPr vert="horz" wrap="square" lIns="0" tIns="12700" rIns="0" bIns="0" rtlCol="0">
            <a:spAutoFit/>
          </a:bodyPr>
          <a:lstStyle/>
          <a:p>
            <a:pPr marL="12700">
              <a:lnSpc>
                <a:spcPct val="100000"/>
              </a:lnSpc>
              <a:spcBef>
                <a:spcPts val="100"/>
              </a:spcBef>
            </a:pPr>
            <a:r>
              <a:rPr sz="1400" b="1" spc="-40" dirty="0">
                <a:latin typeface="BIZ UDPゴシック" panose="020B0400000000000000" pitchFamily="50" charset="-128"/>
                <a:ea typeface="BIZ UDPゴシック" panose="020B0400000000000000" pitchFamily="50" charset="-128"/>
                <a:cs typeface="Yu Gothic Medium"/>
              </a:rPr>
              <a:t>有人探査</a:t>
            </a:r>
            <a:endParaRPr sz="1400" b="1" dirty="0">
              <a:latin typeface="BIZ UDPゴシック" panose="020B0400000000000000" pitchFamily="50" charset="-128"/>
              <a:ea typeface="BIZ UDPゴシック" panose="020B0400000000000000" pitchFamily="50" charset="-128"/>
              <a:cs typeface="Yu Gothic Medium"/>
            </a:endParaRPr>
          </a:p>
        </p:txBody>
      </p:sp>
      <p:grpSp>
        <p:nvGrpSpPr>
          <p:cNvPr id="40" name="object 38">
            <a:extLst>
              <a:ext uri="{FF2B5EF4-FFF2-40B4-BE49-F238E27FC236}">
                <a16:creationId xmlns:a16="http://schemas.microsoft.com/office/drawing/2014/main" id="{57F9AEDA-78DF-2416-2B46-1979E6B826C1}"/>
              </a:ext>
            </a:extLst>
          </p:cNvPr>
          <p:cNvGrpSpPr/>
          <p:nvPr/>
        </p:nvGrpSpPr>
        <p:grpSpPr>
          <a:xfrm>
            <a:off x="504443" y="5483352"/>
            <a:ext cx="1403605" cy="1374647"/>
            <a:chOff x="504443" y="5483352"/>
            <a:chExt cx="1403605" cy="1374647"/>
          </a:xfrm>
        </p:grpSpPr>
        <p:pic>
          <p:nvPicPr>
            <p:cNvPr id="41" name="object 45">
              <a:extLst>
                <a:ext uri="{FF2B5EF4-FFF2-40B4-BE49-F238E27FC236}">
                  <a16:creationId xmlns:a16="http://schemas.microsoft.com/office/drawing/2014/main" id="{42A53D78-37D9-9A83-E9F3-71052F9D8E41}"/>
                </a:ext>
              </a:extLst>
            </p:cNvPr>
            <p:cNvPicPr/>
            <p:nvPr/>
          </p:nvPicPr>
          <p:blipFill>
            <a:blip r:embed="rId6" cstate="print"/>
            <a:stretch>
              <a:fillRect/>
            </a:stretch>
          </p:blipFill>
          <p:spPr>
            <a:xfrm>
              <a:off x="702564" y="5483352"/>
              <a:ext cx="1007363" cy="679704"/>
            </a:xfrm>
            <a:prstGeom prst="rect">
              <a:avLst/>
            </a:prstGeom>
          </p:spPr>
        </p:pic>
        <p:pic>
          <p:nvPicPr>
            <p:cNvPr id="42" name="object 46">
              <a:extLst>
                <a:ext uri="{FF2B5EF4-FFF2-40B4-BE49-F238E27FC236}">
                  <a16:creationId xmlns:a16="http://schemas.microsoft.com/office/drawing/2014/main" id="{E844DA16-05D0-B7DE-B2D5-3F221BB0C12F}"/>
                </a:ext>
              </a:extLst>
            </p:cNvPr>
            <p:cNvPicPr/>
            <p:nvPr/>
          </p:nvPicPr>
          <p:blipFill>
            <a:blip r:embed="rId7" cstate="print"/>
            <a:stretch>
              <a:fillRect/>
            </a:stretch>
          </p:blipFill>
          <p:spPr>
            <a:xfrm>
              <a:off x="553211" y="5849111"/>
              <a:ext cx="1304544" cy="679704"/>
            </a:xfrm>
            <a:prstGeom prst="rect">
              <a:avLst/>
            </a:prstGeom>
          </p:spPr>
        </p:pic>
        <p:pic>
          <p:nvPicPr>
            <p:cNvPr id="43" name="object 47">
              <a:extLst>
                <a:ext uri="{FF2B5EF4-FFF2-40B4-BE49-F238E27FC236}">
                  <a16:creationId xmlns:a16="http://schemas.microsoft.com/office/drawing/2014/main" id="{FFE75E92-6072-97D3-149F-C417F7FBA458}"/>
                </a:ext>
              </a:extLst>
            </p:cNvPr>
            <p:cNvPicPr/>
            <p:nvPr/>
          </p:nvPicPr>
          <p:blipFill>
            <a:blip r:embed="rId8" cstate="print"/>
            <a:stretch>
              <a:fillRect/>
            </a:stretch>
          </p:blipFill>
          <p:spPr>
            <a:xfrm>
              <a:off x="504443" y="6214871"/>
              <a:ext cx="707136" cy="643128"/>
            </a:xfrm>
            <a:prstGeom prst="rect">
              <a:avLst/>
            </a:prstGeom>
          </p:spPr>
        </p:pic>
        <p:pic>
          <p:nvPicPr>
            <p:cNvPr id="44" name="object 48">
              <a:extLst>
                <a:ext uri="{FF2B5EF4-FFF2-40B4-BE49-F238E27FC236}">
                  <a16:creationId xmlns:a16="http://schemas.microsoft.com/office/drawing/2014/main" id="{E6278915-5CB4-2E9E-0B42-AE8BADA538ED}"/>
                </a:ext>
              </a:extLst>
            </p:cNvPr>
            <p:cNvPicPr/>
            <p:nvPr/>
          </p:nvPicPr>
          <p:blipFill>
            <a:blip r:embed="rId9" cstate="print"/>
            <a:stretch>
              <a:fillRect/>
            </a:stretch>
          </p:blipFill>
          <p:spPr>
            <a:xfrm>
              <a:off x="806196" y="6214871"/>
              <a:ext cx="1101852" cy="643128"/>
            </a:xfrm>
            <a:prstGeom prst="rect">
              <a:avLst/>
            </a:prstGeom>
          </p:spPr>
        </p:pic>
      </p:grpSp>
      <p:sp>
        <p:nvSpPr>
          <p:cNvPr id="45" name="object 49">
            <a:extLst>
              <a:ext uri="{FF2B5EF4-FFF2-40B4-BE49-F238E27FC236}">
                <a16:creationId xmlns:a16="http://schemas.microsoft.com/office/drawing/2014/main" id="{CBC7466E-BA97-5A59-7B3E-144650ABD899}"/>
              </a:ext>
            </a:extLst>
          </p:cNvPr>
          <p:cNvSpPr txBox="1"/>
          <p:nvPr/>
        </p:nvSpPr>
        <p:spPr>
          <a:xfrm>
            <a:off x="682835" y="5530246"/>
            <a:ext cx="1025525" cy="1091709"/>
          </a:xfrm>
          <a:prstGeom prst="rect">
            <a:avLst/>
          </a:prstGeom>
        </p:spPr>
        <p:txBody>
          <a:bodyPr vert="horz" wrap="square" lIns="0" tIns="41275" rIns="0" bIns="0" rtlCol="0">
            <a:spAutoFit/>
          </a:bodyPr>
          <a:lstStyle/>
          <a:p>
            <a:pPr marL="60960" marR="56515" indent="2540" algn="ctr">
              <a:lnSpc>
                <a:spcPts val="2880"/>
              </a:lnSpc>
              <a:spcBef>
                <a:spcPts val="325"/>
              </a:spcBef>
            </a:pPr>
            <a:r>
              <a:rPr sz="2000" spc="-90" dirty="0">
                <a:solidFill>
                  <a:schemeClr val="bg1"/>
                </a:solidFill>
                <a:latin typeface="BIZ UDPゴシック" panose="020B0400000000000000" pitchFamily="50" charset="-128"/>
                <a:ea typeface="BIZ UDPゴシック" panose="020B0400000000000000" pitchFamily="50" charset="-128"/>
                <a:cs typeface="Yu Gothic Medium"/>
              </a:rPr>
              <a:t>地球</a:t>
            </a:r>
            <a:r>
              <a:rPr sz="2000" spc="-155" dirty="0">
                <a:solidFill>
                  <a:schemeClr val="bg1"/>
                </a:solidFill>
                <a:latin typeface="BIZ UDPゴシック" panose="020B0400000000000000" pitchFamily="50" charset="-128"/>
                <a:ea typeface="BIZ UDPゴシック" panose="020B0400000000000000" pitchFamily="50" charset="-128"/>
                <a:cs typeface="Yu Gothic Medium"/>
              </a:rPr>
              <a:t>低軌道</a:t>
            </a:r>
            <a:endParaRPr sz="2000">
              <a:solidFill>
                <a:schemeClr val="bg1"/>
              </a:solidFill>
              <a:latin typeface="BIZ UDPゴシック" panose="020B0400000000000000" pitchFamily="50" charset="-128"/>
              <a:ea typeface="BIZ UDPゴシック" panose="020B0400000000000000" pitchFamily="50" charset="-128"/>
              <a:cs typeface="Yu Gothic Medium"/>
            </a:endParaRPr>
          </a:p>
          <a:p>
            <a:pPr algn="ctr">
              <a:lnSpc>
                <a:spcPts val="2805"/>
              </a:lnSpc>
            </a:pPr>
            <a:r>
              <a:rPr sz="2000" spc="-65" dirty="0">
                <a:solidFill>
                  <a:schemeClr val="bg1"/>
                </a:solidFill>
                <a:latin typeface="BIZ UDPゴシック" panose="020B0400000000000000" pitchFamily="50" charset="-128"/>
                <a:ea typeface="BIZ UDPゴシック" panose="020B0400000000000000" pitchFamily="50" charset="-128"/>
                <a:cs typeface="Yu Gothic Medium"/>
              </a:rPr>
              <a:t>（LEO)</a:t>
            </a:r>
            <a:endParaRPr sz="20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46" name="object 51">
            <a:extLst>
              <a:ext uri="{FF2B5EF4-FFF2-40B4-BE49-F238E27FC236}">
                <a16:creationId xmlns:a16="http://schemas.microsoft.com/office/drawing/2014/main" id="{85BE2EC4-4BAA-239A-31C6-0EEDFCC719A0}"/>
              </a:ext>
            </a:extLst>
          </p:cNvPr>
          <p:cNvSpPr txBox="1"/>
          <p:nvPr/>
        </p:nvSpPr>
        <p:spPr>
          <a:xfrm>
            <a:off x="2318043" y="5809955"/>
            <a:ext cx="8538845" cy="269946"/>
          </a:xfrm>
          <a:prstGeom prst="rect">
            <a:avLst/>
          </a:prstGeom>
        </p:spPr>
        <p:txBody>
          <a:bodyPr vert="horz" wrap="square" lIns="0" tIns="53975" rIns="0" bIns="0" rtlCol="0">
            <a:spAutoFit/>
          </a:bodyPr>
          <a:lstStyle/>
          <a:p>
            <a:pPr marL="12700">
              <a:lnSpc>
                <a:spcPct val="100000"/>
              </a:lnSpc>
              <a:spcBef>
                <a:spcPts val="425"/>
              </a:spcBef>
              <a:tabLst>
                <a:tab pos="5685155" algn="l"/>
              </a:tabLst>
            </a:pPr>
            <a:r>
              <a:rPr sz="1400" b="1" spc="-15" dirty="0">
                <a:latin typeface="BIZ UDPゴシック" panose="020B0400000000000000" pitchFamily="50" charset="-128"/>
                <a:ea typeface="BIZ UDPゴシック" panose="020B0400000000000000" pitchFamily="50" charset="-128"/>
                <a:cs typeface="Yu Gothic Medium"/>
              </a:rPr>
              <a:t>国</a:t>
            </a:r>
            <a:r>
              <a:rPr sz="1400" b="1" spc="-25" dirty="0">
                <a:latin typeface="BIZ UDPゴシック" panose="020B0400000000000000" pitchFamily="50" charset="-128"/>
                <a:ea typeface="BIZ UDPゴシック" panose="020B0400000000000000" pitchFamily="50" charset="-128"/>
                <a:cs typeface="Yu Gothic Medium"/>
              </a:rPr>
              <a:t>際</a:t>
            </a:r>
            <a:r>
              <a:rPr sz="1400" b="1" spc="-40" dirty="0">
                <a:latin typeface="BIZ UDPゴシック" panose="020B0400000000000000" pitchFamily="50" charset="-128"/>
                <a:ea typeface="BIZ UDPゴシック" panose="020B0400000000000000" pitchFamily="50" charset="-128"/>
                <a:cs typeface="Yu Gothic Medium"/>
              </a:rPr>
              <a:t>宇</a:t>
            </a:r>
            <a:r>
              <a:rPr sz="1400" b="1" spc="-50" dirty="0">
                <a:latin typeface="BIZ UDPゴシック" panose="020B0400000000000000" pitchFamily="50" charset="-128"/>
                <a:ea typeface="BIZ UDPゴシック" panose="020B0400000000000000" pitchFamily="50" charset="-128"/>
                <a:cs typeface="Yu Gothic Medium"/>
              </a:rPr>
              <a:t>宙</a:t>
            </a:r>
            <a:r>
              <a:rPr sz="1400" b="1" spc="-40" dirty="0">
                <a:latin typeface="BIZ UDPゴシック" panose="020B0400000000000000" pitchFamily="50" charset="-128"/>
                <a:ea typeface="BIZ UDPゴシック" panose="020B0400000000000000" pitchFamily="50" charset="-128"/>
                <a:cs typeface="Yu Gothic Medium"/>
              </a:rPr>
              <a:t>ステーション</a:t>
            </a:r>
            <a:r>
              <a:rPr sz="1400" b="1" spc="-35" dirty="0">
                <a:latin typeface="BIZ UDPゴシック" panose="020B0400000000000000" pitchFamily="50" charset="-128"/>
                <a:ea typeface="BIZ UDPゴシック" panose="020B0400000000000000" pitchFamily="50" charset="-128"/>
                <a:cs typeface="Yu Gothic Medium"/>
              </a:rPr>
              <a:t>（ISS）</a:t>
            </a:r>
            <a:r>
              <a:rPr sz="1400" b="1" spc="-40" dirty="0">
                <a:latin typeface="BIZ UDPゴシック" panose="020B0400000000000000" pitchFamily="50" charset="-128"/>
                <a:ea typeface="BIZ UDPゴシック" panose="020B0400000000000000" pitchFamily="50" charset="-128"/>
                <a:cs typeface="Yu Gothic Medium"/>
              </a:rPr>
              <a:t>運</a:t>
            </a:r>
            <a:r>
              <a:rPr sz="1400" b="1" spc="-50" dirty="0">
                <a:latin typeface="BIZ UDPゴシック" panose="020B0400000000000000" pitchFamily="50" charset="-128"/>
                <a:ea typeface="BIZ UDPゴシック" panose="020B0400000000000000" pitchFamily="50" charset="-128"/>
                <a:cs typeface="Yu Gothic Medium"/>
              </a:rPr>
              <a:t>用</a:t>
            </a:r>
            <a:r>
              <a:rPr sz="1400" b="1" dirty="0">
                <a:solidFill>
                  <a:schemeClr val="bg1"/>
                </a:solidFill>
                <a:latin typeface="BIZ UDPゴシック" panose="020B0400000000000000" pitchFamily="50" charset="-128"/>
                <a:ea typeface="BIZ UDPゴシック" panose="020B0400000000000000" pitchFamily="50" charset="-128"/>
                <a:cs typeface="Yu Gothic Medium"/>
              </a:rPr>
              <a:t>	</a:t>
            </a:r>
            <a:r>
              <a:rPr sz="1400" b="1" spc="-15" dirty="0">
                <a:solidFill>
                  <a:schemeClr val="bg1"/>
                </a:solidFill>
                <a:latin typeface="BIZ UDPゴシック" panose="020B0400000000000000" pitchFamily="50" charset="-128"/>
                <a:ea typeface="BIZ UDPゴシック" panose="020B0400000000000000" pitchFamily="50" charset="-128"/>
                <a:cs typeface="Yu Gothic Medium"/>
              </a:rPr>
              <a:t>持</a:t>
            </a:r>
            <a:r>
              <a:rPr sz="1400" b="1" spc="-25" dirty="0">
                <a:solidFill>
                  <a:schemeClr val="bg1"/>
                </a:solidFill>
                <a:latin typeface="BIZ UDPゴシック" panose="020B0400000000000000" pitchFamily="50" charset="-128"/>
                <a:ea typeface="BIZ UDPゴシック" panose="020B0400000000000000" pitchFamily="50" charset="-128"/>
                <a:cs typeface="Yu Gothic Medium"/>
              </a:rPr>
              <a:t>続</a:t>
            </a:r>
            <a:r>
              <a:rPr sz="1400" b="1" spc="-40" dirty="0">
                <a:solidFill>
                  <a:schemeClr val="bg1"/>
                </a:solidFill>
                <a:latin typeface="BIZ UDPゴシック" panose="020B0400000000000000" pitchFamily="50" charset="-128"/>
                <a:ea typeface="BIZ UDPゴシック" panose="020B0400000000000000" pitchFamily="50" charset="-128"/>
                <a:cs typeface="Yu Gothic Medium"/>
              </a:rPr>
              <a:t>的</a:t>
            </a:r>
            <a:r>
              <a:rPr sz="1400" b="1" dirty="0">
                <a:solidFill>
                  <a:schemeClr val="bg1"/>
                </a:solidFill>
                <a:latin typeface="BIZ UDPゴシック" panose="020B0400000000000000" pitchFamily="50" charset="-128"/>
                <a:ea typeface="BIZ UDPゴシック" panose="020B0400000000000000" pitchFamily="50" charset="-128"/>
                <a:cs typeface="Yu Gothic Medium"/>
              </a:rPr>
              <a:t>な</a:t>
            </a:r>
            <a:r>
              <a:rPr sz="1400" b="1" spc="-75" dirty="0">
                <a:solidFill>
                  <a:schemeClr val="bg1"/>
                </a:solidFill>
                <a:latin typeface="BIZ UDPゴシック" panose="020B0400000000000000" pitchFamily="50" charset="-128"/>
                <a:ea typeface="BIZ UDPゴシック" panose="020B0400000000000000" pitchFamily="50" charset="-128"/>
                <a:cs typeface="Yu Gothic Medium"/>
              </a:rPr>
              <a:t> </a:t>
            </a:r>
            <a:r>
              <a:rPr sz="1400" b="1" spc="-30" dirty="0" err="1">
                <a:solidFill>
                  <a:schemeClr val="bg1"/>
                </a:solidFill>
                <a:latin typeface="BIZ UDPゴシック" panose="020B0400000000000000" pitchFamily="50" charset="-128"/>
                <a:ea typeface="BIZ UDPゴシック" panose="020B0400000000000000" pitchFamily="50" charset="-128"/>
                <a:cs typeface="Yu Gothic Medium"/>
              </a:rPr>
              <a:t>LEO</a:t>
            </a:r>
            <a:r>
              <a:rPr sz="1400" b="1" spc="-40" dirty="0" err="1">
                <a:solidFill>
                  <a:schemeClr val="bg1"/>
                </a:solidFill>
                <a:latin typeface="BIZ UDPゴシック" panose="020B0400000000000000" pitchFamily="50" charset="-128"/>
                <a:ea typeface="BIZ UDPゴシック" panose="020B0400000000000000" pitchFamily="50" charset="-128"/>
                <a:cs typeface="Yu Gothic Medium"/>
              </a:rPr>
              <a:t>活</a:t>
            </a:r>
            <a:r>
              <a:rPr sz="1400" b="1" spc="-50" dirty="0" err="1">
                <a:solidFill>
                  <a:schemeClr val="bg1"/>
                </a:solidFill>
                <a:latin typeface="BIZ UDPゴシック" panose="020B0400000000000000" pitchFamily="50" charset="-128"/>
                <a:ea typeface="BIZ UDPゴシック" panose="020B0400000000000000" pitchFamily="50" charset="-128"/>
                <a:cs typeface="Yu Gothic Medium"/>
              </a:rPr>
              <a:t>動</a:t>
            </a:r>
            <a:endParaRPr sz="2000" b="1" dirty="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47" name="object 52">
            <a:extLst>
              <a:ext uri="{FF2B5EF4-FFF2-40B4-BE49-F238E27FC236}">
                <a16:creationId xmlns:a16="http://schemas.microsoft.com/office/drawing/2014/main" id="{598A9285-5FAF-9CB1-C55C-B3E0CFBC0BE9}"/>
              </a:ext>
            </a:extLst>
          </p:cNvPr>
          <p:cNvSpPr txBox="1"/>
          <p:nvPr/>
        </p:nvSpPr>
        <p:spPr>
          <a:xfrm>
            <a:off x="1594269" y="2746171"/>
            <a:ext cx="560705" cy="182742"/>
          </a:xfrm>
          <a:prstGeom prst="rect">
            <a:avLst/>
          </a:prstGeom>
        </p:spPr>
        <p:txBody>
          <a:bodyPr vert="horz" wrap="square" lIns="0" tIns="13335" rIns="0" bIns="0" rtlCol="0">
            <a:spAutoFit/>
          </a:bodyPr>
          <a:lstStyle/>
          <a:p>
            <a:pPr marL="12700">
              <a:lnSpc>
                <a:spcPct val="100000"/>
              </a:lnSpc>
              <a:spcBef>
                <a:spcPts val="105"/>
              </a:spcBef>
            </a:pPr>
            <a:r>
              <a:rPr sz="1100" spc="-20" dirty="0">
                <a:solidFill>
                  <a:schemeClr val="bg1"/>
                </a:solidFill>
                <a:latin typeface="BIZ UDPゴシック" panose="020B0400000000000000" pitchFamily="50" charset="-128"/>
                <a:ea typeface="BIZ UDPゴシック" panose="020B0400000000000000" pitchFamily="50" charset="-128"/>
                <a:cs typeface="Yu Gothic Medium"/>
              </a:rPr>
              <a:t>かぐや</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48" name="object 53">
            <a:extLst>
              <a:ext uri="{FF2B5EF4-FFF2-40B4-BE49-F238E27FC236}">
                <a16:creationId xmlns:a16="http://schemas.microsoft.com/office/drawing/2014/main" id="{D4B577C3-DD76-B384-3095-2CC9E4C78B17}"/>
              </a:ext>
            </a:extLst>
          </p:cNvPr>
          <p:cNvGrpSpPr/>
          <p:nvPr/>
        </p:nvGrpSpPr>
        <p:grpSpPr>
          <a:xfrm>
            <a:off x="2793492" y="4347971"/>
            <a:ext cx="2651760" cy="1287780"/>
            <a:chOff x="2793492" y="4347971"/>
            <a:chExt cx="2651760" cy="1287780"/>
          </a:xfrm>
        </p:grpSpPr>
        <p:pic>
          <p:nvPicPr>
            <p:cNvPr id="49" name="object 54">
              <a:extLst>
                <a:ext uri="{FF2B5EF4-FFF2-40B4-BE49-F238E27FC236}">
                  <a16:creationId xmlns:a16="http://schemas.microsoft.com/office/drawing/2014/main" id="{6654ABF0-19EA-8906-B781-FF3A6DE977D5}"/>
                </a:ext>
              </a:extLst>
            </p:cNvPr>
            <p:cNvPicPr/>
            <p:nvPr/>
          </p:nvPicPr>
          <p:blipFill>
            <a:blip r:embed="rId10" cstate="print"/>
            <a:stretch>
              <a:fillRect/>
            </a:stretch>
          </p:blipFill>
          <p:spPr>
            <a:xfrm>
              <a:off x="4067556" y="4794503"/>
              <a:ext cx="1252727" cy="841235"/>
            </a:xfrm>
            <a:prstGeom prst="rect">
              <a:avLst/>
            </a:prstGeom>
          </p:spPr>
        </p:pic>
        <p:pic>
          <p:nvPicPr>
            <p:cNvPr id="50" name="object 55">
              <a:extLst>
                <a:ext uri="{FF2B5EF4-FFF2-40B4-BE49-F238E27FC236}">
                  <a16:creationId xmlns:a16="http://schemas.microsoft.com/office/drawing/2014/main" id="{3424BBA8-9EE4-3B74-20CB-B59DDB78BCFA}"/>
                </a:ext>
              </a:extLst>
            </p:cNvPr>
            <p:cNvPicPr/>
            <p:nvPr/>
          </p:nvPicPr>
          <p:blipFill>
            <a:blip r:embed="rId11" cstate="print"/>
            <a:stretch>
              <a:fillRect/>
            </a:stretch>
          </p:blipFill>
          <p:spPr>
            <a:xfrm>
              <a:off x="2793492" y="4771656"/>
              <a:ext cx="1237487" cy="864095"/>
            </a:xfrm>
            <a:prstGeom prst="rect">
              <a:avLst/>
            </a:prstGeom>
          </p:spPr>
        </p:pic>
        <p:pic>
          <p:nvPicPr>
            <p:cNvPr id="51" name="object 56">
              <a:extLst>
                <a:ext uri="{FF2B5EF4-FFF2-40B4-BE49-F238E27FC236}">
                  <a16:creationId xmlns:a16="http://schemas.microsoft.com/office/drawing/2014/main" id="{FEF48399-4F5F-DE7A-9B39-D272864292A6}"/>
                </a:ext>
              </a:extLst>
            </p:cNvPr>
            <p:cNvPicPr/>
            <p:nvPr/>
          </p:nvPicPr>
          <p:blipFill>
            <a:blip r:embed="rId12" cstate="print"/>
            <a:stretch>
              <a:fillRect/>
            </a:stretch>
          </p:blipFill>
          <p:spPr>
            <a:xfrm>
              <a:off x="3977640" y="4347971"/>
              <a:ext cx="1467612" cy="400811"/>
            </a:xfrm>
            <a:prstGeom prst="rect">
              <a:avLst/>
            </a:prstGeom>
          </p:spPr>
        </p:pic>
        <p:pic>
          <p:nvPicPr>
            <p:cNvPr id="52" name="object 57">
              <a:extLst>
                <a:ext uri="{FF2B5EF4-FFF2-40B4-BE49-F238E27FC236}">
                  <a16:creationId xmlns:a16="http://schemas.microsoft.com/office/drawing/2014/main" id="{5BCD95AF-7C1B-768D-5C93-45FB7D548E59}"/>
                </a:ext>
              </a:extLst>
            </p:cNvPr>
            <p:cNvPicPr/>
            <p:nvPr/>
          </p:nvPicPr>
          <p:blipFill>
            <a:blip r:embed="rId13" cstate="print"/>
            <a:stretch>
              <a:fillRect/>
            </a:stretch>
          </p:blipFill>
          <p:spPr>
            <a:xfrm>
              <a:off x="4130040" y="4602479"/>
              <a:ext cx="417575" cy="400812"/>
            </a:xfrm>
            <a:prstGeom prst="rect">
              <a:avLst/>
            </a:prstGeom>
          </p:spPr>
        </p:pic>
        <p:pic>
          <p:nvPicPr>
            <p:cNvPr id="53" name="object 58">
              <a:extLst>
                <a:ext uri="{FF2B5EF4-FFF2-40B4-BE49-F238E27FC236}">
                  <a16:creationId xmlns:a16="http://schemas.microsoft.com/office/drawing/2014/main" id="{F1E41838-D36E-79CF-420D-45E43FD0323A}"/>
                </a:ext>
              </a:extLst>
            </p:cNvPr>
            <p:cNvPicPr/>
            <p:nvPr/>
          </p:nvPicPr>
          <p:blipFill>
            <a:blip r:embed="rId14" cstate="print"/>
            <a:stretch>
              <a:fillRect/>
            </a:stretch>
          </p:blipFill>
          <p:spPr>
            <a:xfrm>
              <a:off x="4306824" y="4602479"/>
              <a:ext cx="813815" cy="400812"/>
            </a:xfrm>
            <a:prstGeom prst="rect">
              <a:avLst/>
            </a:prstGeom>
          </p:spPr>
        </p:pic>
        <p:pic>
          <p:nvPicPr>
            <p:cNvPr id="54" name="object 59">
              <a:extLst>
                <a:ext uri="{FF2B5EF4-FFF2-40B4-BE49-F238E27FC236}">
                  <a16:creationId xmlns:a16="http://schemas.microsoft.com/office/drawing/2014/main" id="{5838DF2D-F19E-0981-EF31-4F45175A92C7}"/>
                </a:ext>
              </a:extLst>
            </p:cNvPr>
            <p:cNvPicPr/>
            <p:nvPr/>
          </p:nvPicPr>
          <p:blipFill>
            <a:blip r:embed="rId15" cstate="print"/>
            <a:stretch>
              <a:fillRect/>
            </a:stretch>
          </p:blipFill>
          <p:spPr>
            <a:xfrm>
              <a:off x="4879848" y="4602479"/>
              <a:ext cx="414527" cy="400812"/>
            </a:xfrm>
            <a:prstGeom prst="rect">
              <a:avLst/>
            </a:prstGeom>
          </p:spPr>
        </p:pic>
      </p:grpSp>
      <p:sp>
        <p:nvSpPr>
          <p:cNvPr id="55" name="object 60">
            <a:extLst>
              <a:ext uri="{FF2B5EF4-FFF2-40B4-BE49-F238E27FC236}">
                <a16:creationId xmlns:a16="http://schemas.microsoft.com/office/drawing/2014/main" id="{4E71D649-A837-E4B2-3DD6-7F8AE3F485CA}"/>
              </a:ext>
            </a:extLst>
          </p:cNvPr>
          <p:cNvSpPr txBox="1"/>
          <p:nvPr/>
        </p:nvSpPr>
        <p:spPr>
          <a:xfrm>
            <a:off x="4077665" y="4339526"/>
            <a:ext cx="1250950" cy="430887"/>
          </a:xfrm>
          <a:prstGeom prst="rect">
            <a:avLst/>
          </a:prstGeom>
        </p:spPr>
        <p:txBody>
          <a:bodyPr vert="horz" wrap="square" lIns="0" tIns="53340" rIns="0" bIns="0" rtlCol="0">
            <a:spAutoFit/>
          </a:bodyPr>
          <a:lstStyle/>
          <a:p>
            <a:pPr algn="ctr">
              <a:lnSpc>
                <a:spcPct val="100000"/>
              </a:lnSpc>
              <a:spcBef>
                <a:spcPts val="420"/>
              </a:spcBef>
            </a:pPr>
            <a:r>
              <a:rPr sz="1100" spc="-35" dirty="0">
                <a:solidFill>
                  <a:schemeClr val="bg1"/>
                </a:solidFill>
                <a:latin typeface="BIZ UDPゴシック" panose="020B0400000000000000" pitchFamily="50" charset="-128"/>
                <a:ea typeface="BIZ UDPゴシック" panose="020B0400000000000000" pitchFamily="50" charset="-128"/>
                <a:cs typeface="Yu Gothic Medium"/>
              </a:rPr>
              <a:t>極域水資源探査</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a:p>
            <a:pPr marL="7620" algn="ctr">
              <a:lnSpc>
                <a:spcPct val="100000"/>
              </a:lnSpc>
              <a:spcBef>
                <a:spcPts val="325"/>
              </a:spcBef>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（LUPEX）</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56" name="object 61">
            <a:extLst>
              <a:ext uri="{FF2B5EF4-FFF2-40B4-BE49-F238E27FC236}">
                <a16:creationId xmlns:a16="http://schemas.microsoft.com/office/drawing/2014/main" id="{7B4BF42F-CF1E-5272-751E-3FEAE1DD7528}"/>
              </a:ext>
            </a:extLst>
          </p:cNvPr>
          <p:cNvGrpSpPr/>
          <p:nvPr/>
        </p:nvGrpSpPr>
        <p:grpSpPr>
          <a:xfrm>
            <a:off x="3695700" y="2785872"/>
            <a:ext cx="5870575" cy="2750820"/>
            <a:chOff x="3695700" y="2785872"/>
            <a:chExt cx="5870575" cy="2750820"/>
          </a:xfrm>
        </p:grpSpPr>
        <p:pic>
          <p:nvPicPr>
            <p:cNvPr id="57" name="object 62">
              <a:extLst>
                <a:ext uri="{FF2B5EF4-FFF2-40B4-BE49-F238E27FC236}">
                  <a16:creationId xmlns:a16="http://schemas.microsoft.com/office/drawing/2014/main" id="{D29D60A3-6176-66FA-3A2A-76D3E9192CAC}"/>
                </a:ext>
              </a:extLst>
            </p:cNvPr>
            <p:cNvPicPr/>
            <p:nvPr/>
          </p:nvPicPr>
          <p:blipFill>
            <a:blip r:embed="rId16" cstate="print"/>
            <a:stretch>
              <a:fillRect/>
            </a:stretch>
          </p:blipFill>
          <p:spPr>
            <a:xfrm>
              <a:off x="3695700" y="2785872"/>
              <a:ext cx="1360931" cy="908303"/>
            </a:xfrm>
            <a:prstGeom prst="rect">
              <a:avLst/>
            </a:prstGeom>
          </p:spPr>
        </p:pic>
        <p:pic>
          <p:nvPicPr>
            <p:cNvPr id="58" name="object 63">
              <a:extLst>
                <a:ext uri="{FF2B5EF4-FFF2-40B4-BE49-F238E27FC236}">
                  <a16:creationId xmlns:a16="http://schemas.microsoft.com/office/drawing/2014/main" id="{8AA634C9-D990-2F9C-64A1-E99AAB1A5BDE}"/>
                </a:ext>
              </a:extLst>
            </p:cNvPr>
            <p:cNvPicPr/>
            <p:nvPr/>
          </p:nvPicPr>
          <p:blipFill>
            <a:blip r:embed="rId17" cstate="print"/>
            <a:stretch>
              <a:fillRect/>
            </a:stretch>
          </p:blipFill>
          <p:spPr>
            <a:xfrm>
              <a:off x="8240267" y="4597907"/>
              <a:ext cx="1325879" cy="938771"/>
            </a:xfrm>
            <a:prstGeom prst="rect">
              <a:avLst/>
            </a:prstGeom>
          </p:spPr>
        </p:pic>
        <p:pic>
          <p:nvPicPr>
            <p:cNvPr id="59" name="object 64">
              <a:extLst>
                <a:ext uri="{FF2B5EF4-FFF2-40B4-BE49-F238E27FC236}">
                  <a16:creationId xmlns:a16="http://schemas.microsoft.com/office/drawing/2014/main" id="{78ECA565-82EE-BC93-A702-81B8C38B639D}"/>
                </a:ext>
              </a:extLst>
            </p:cNvPr>
            <p:cNvPicPr/>
            <p:nvPr/>
          </p:nvPicPr>
          <p:blipFill>
            <a:blip r:embed="rId18" cstate="print"/>
            <a:stretch>
              <a:fillRect/>
            </a:stretch>
          </p:blipFill>
          <p:spPr>
            <a:xfrm>
              <a:off x="8220455" y="4335780"/>
              <a:ext cx="1292352" cy="400812"/>
            </a:xfrm>
            <a:prstGeom prst="rect">
              <a:avLst/>
            </a:prstGeom>
          </p:spPr>
        </p:pic>
        <p:pic>
          <p:nvPicPr>
            <p:cNvPr id="60" name="object 65">
              <a:extLst>
                <a:ext uri="{FF2B5EF4-FFF2-40B4-BE49-F238E27FC236}">
                  <a16:creationId xmlns:a16="http://schemas.microsoft.com/office/drawing/2014/main" id="{041D7BA6-F8CE-383B-051E-7C7C4C285566}"/>
                </a:ext>
              </a:extLst>
            </p:cNvPr>
            <p:cNvPicPr/>
            <p:nvPr/>
          </p:nvPicPr>
          <p:blipFill>
            <a:blip r:embed="rId19" cstate="print"/>
            <a:stretch>
              <a:fillRect/>
            </a:stretch>
          </p:blipFill>
          <p:spPr>
            <a:xfrm>
              <a:off x="8394191" y="4538472"/>
              <a:ext cx="943355" cy="400811"/>
            </a:xfrm>
            <a:prstGeom prst="rect">
              <a:avLst/>
            </a:prstGeom>
          </p:spPr>
        </p:pic>
      </p:grpSp>
      <p:sp>
        <p:nvSpPr>
          <p:cNvPr id="61" name="object 66">
            <a:extLst>
              <a:ext uri="{FF2B5EF4-FFF2-40B4-BE49-F238E27FC236}">
                <a16:creationId xmlns:a16="http://schemas.microsoft.com/office/drawing/2014/main" id="{1F0EA1F2-DDD6-2CAD-042E-E629B4EFEA5D}"/>
              </a:ext>
            </a:extLst>
          </p:cNvPr>
          <p:cNvSpPr txBox="1"/>
          <p:nvPr/>
        </p:nvSpPr>
        <p:spPr>
          <a:xfrm>
            <a:off x="8319033" y="4367314"/>
            <a:ext cx="1424204" cy="202428"/>
          </a:xfrm>
          <a:prstGeom prst="rect">
            <a:avLst/>
          </a:prstGeom>
        </p:spPr>
        <p:txBody>
          <a:bodyPr vert="horz" wrap="square" lIns="0" tIns="27940" rIns="0" bIns="0" rtlCol="0">
            <a:spAutoFit/>
          </a:bodyPr>
          <a:lstStyle/>
          <a:p>
            <a:pPr marL="186055" marR="5080" indent="-173990">
              <a:lnSpc>
                <a:spcPts val="1600"/>
              </a:lnSpc>
              <a:spcBef>
                <a:spcPts val="220"/>
              </a:spcBef>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燃料プラント技術実証</a:t>
            </a:r>
            <a:endParaRPr sz="1100" dirty="0">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62" name="object 67">
            <a:extLst>
              <a:ext uri="{FF2B5EF4-FFF2-40B4-BE49-F238E27FC236}">
                <a16:creationId xmlns:a16="http://schemas.microsoft.com/office/drawing/2014/main" id="{CBDFA43E-9554-318C-EBE3-ADE72AD748D1}"/>
              </a:ext>
            </a:extLst>
          </p:cNvPr>
          <p:cNvPicPr/>
          <p:nvPr/>
        </p:nvPicPr>
        <p:blipFill>
          <a:blip r:embed="rId20" cstate="print"/>
          <a:stretch>
            <a:fillRect/>
          </a:stretch>
        </p:blipFill>
        <p:spPr>
          <a:xfrm>
            <a:off x="10070592" y="4276344"/>
            <a:ext cx="1976627" cy="1310640"/>
          </a:xfrm>
          <a:prstGeom prst="rect">
            <a:avLst/>
          </a:prstGeom>
        </p:spPr>
      </p:pic>
      <p:sp>
        <p:nvSpPr>
          <p:cNvPr id="63" name="object 68">
            <a:extLst>
              <a:ext uri="{FF2B5EF4-FFF2-40B4-BE49-F238E27FC236}">
                <a16:creationId xmlns:a16="http://schemas.microsoft.com/office/drawing/2014/main" id="{8078D3FB-262F-7C2A-6172-FBF57F26563B}"/>
              </a:ext>
            </a:extLst>
          </p:cNvPr>
          <p:cNvSpPr txBox="1"/>
          <p:nvPr/>
        </p:nvSpPr>
        <p:spPr>
          <a:xfrm>
            <a:off x="5109032" y="2317813"/>
            <a:ext cx="1428115" cy="182742"/>
          </a:xfrm>
          <a:prstGeom prst="rect">
            <a:avLst/>
          </a:prstGeom>
        </p:spPr>
        <p:txBody>
          <a:bodyPr vert="horz" wrap="square" lIns="0" tIns="13335" rIns="0" bIns="0" rtlCol="0">
            <a:spAutoFit/>
          </a:bodyPr>
          <a:lstStyle/>
          <a:p>
            <a:pPr marL="12700">
              <a:lnSpc>
                <a:spcPct val="100000"/>
              </a:lnSpc>
              <a:spcBef>
                <a:spcPts val="105"/>
              </a:spcBef>
            </a:pPr>
            <a:r>
              <a:rPr sz="1100" spc="-35" dirty="0">
                <a:solidFill>
                  <a:schemeClr val="bg1"/>
                </a:solidFill>
                <a:latin typeface="BIZ UDPゴシック" panose="020B0400000000000000" pitchFamily="50" charset="-128"/>
                <a:ea typeface="BIZ UDPゴシック" panose="020B0400000000000000" pitchFamily="50" charset="-128"/>
                <a:cs typeface="Yu Gothic Medium"/>
              </a:rPr>
              <a:t>測位システム構築</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64" name="object 69">
            <a:extLst>
              <a:ext uri="{FF2B5EF4-FFF2-40B4-BE49-F238E27FC236}">
                <a16:creationId xmlns:a16="http://schemas.microsoft.com/office/drawing/2014/main" id="{62DE4D84-F146-91DE-7BB8-E5F50E41969D}"/>
              </a:ext>
            </a:extLst>
          </p:cNvPr>
          <p:cNvSpPr txBox="1"/>
          <p:nvPr/>
        </p:nvSpPr>
        <p:spPr>
          <a:xfrm>
            <a:off x="5449462" y="2565366"/>
            <a:ext cx="746125" cy="166456"/>
          </a:xfrm>
          <a:prstGeom prst="rect">
            <a:avLst/>
          </a:prstGeom>
        </p:spPr>
        <p:txBody>
          <a:bodyPr vert="horz" wrap="square" lIns="0" tIns="0" rIns="0" bIns="0" rtlCol="0">
            <a:spAutoFit/>
          </a:bodyPr>
          <a:lstStyle/>
          <a:p>
            <a:pPr>
              <a:lnSpc>
                <a:spcPts val="1515"/>
              </a:lnSpc>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（LNSS</a:t>
            </a:r>
            <a:r>
              <a:rPr sz="1100" spc="-85" dirty="0">
                <a:solidFill>
                  <a:schemeClr val="bg1"/>
                </a:solidFill>
                <a:latin typeface="BIZ UDPゴシック" panose="020B0400000000000000" pitchFamily="50" charset="-128"/>
                <a:ea typeface="BIZ UDPゴシック" panose="020B0400000000000000" pitchFamily="50" charset="-128"/>
                <a:cs typeface="Yu Gothic Medium"/>
              </a:rPr>
              <a:t> </a:t>
            </a:r>
            <a:r>
              <a:rPr sz="1100" spc="-50" dirty="0">
                <a:solidFill>
                  <a:schemeClr val="bg1"/>
                </a:solidFill>
                <a:latin typeface="BIZ UDPゴシック" panose="020B0400000000000000" pitchFamily="50" charset="-128"/>
                <a:ea typeface="BIZ UDPゴシック" panose="020B0400000000000000" pitchFamily="50" charset="-128"/>
                <a:cs typeface="Yu Gothic Medium"/>
              </a:rPr>
              <a:t>)</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65" name="object 70">
            <a:extLst>
              <a:ext uri="{FF2B5EF4-FFF2-40B4-BE49-F238E27FC236}">
                <a16:creationId xmlns:a16="http://schemas.microsoft.com/office/drawing/2014/main" id="{B4737D81-89C0-585A-7D16-05AC8A494666}"/>
              </a:ext>
            </a:extLst>
          </p:cNvPr>
          <p:cNvGrpSpPr/>
          <p:nvPr/>
        </p:nvGrpSpPr>
        <p:grpSpPr>
          <a:xfrm>
            <a:off x="4098035" y="851916"/>
            <a:ext cx="3782695" cy="3049905"/>
            <a:chOff x="4098035" y="851916"/>
            <a:chExt cx="3782695" cy="3049905"/>
          </a:xfrm>
        </p:grpSpPr>
        <p:pic>
          <p:nvPicPr>
            <p:cNvPr id="66" name="object 71">
              <a:extLst>
                <a:ext uri="{FF2B5EF4-FFF2-40B4-BE49-F238E27FC236}">
                  <a16:creationId xmlns:a16="http://schemas.microsoft.com/office/drawing/2014/main" id="{9E25FABB-E66E-3E75-C582-BA84F59CB4E9}"/>
                </a:ext>
              </a:extLst>
            </p:cNvPr>
            <p:cNvPicPr/>
            <p:nvPr/>
          </p:nvPicPr>
          <p:blipFill>
            <a:blip r:embed="rId21" cstate="print"/>
            <a:stretch>
              <a:fillRect/>
            </a:stretch>
          </p:blipFill>
          <p:spPr>
            <a:xfrm>
              <a:off x="4098035" y="851916"/>
              <a:ext cx="1690103" cy="1601724"/>
            </a:xfrm>
            <a:prstGeom prst="rect">
              <a:avLst/>
            </a:prstGeom>
          </p:spPr>
        </p:pic>
        <p:pic>
          <p:nvPicPr>
            <p:cNvPr id="67" name="object 72">
              <a:extLst>
                <a:ext uri="{FF2B5EF4-FFF2-40B4-BE49-F238E27FC236}">
                  <a16:creationId xmlns:a16="http://schemas.microsoft.com/office/drawing/2014/main" id="{993BA269-6C00-625B-B5A7-E3D8DEE07914}"/>
                </a:ext>
              </a:extLst>
            </p:cNvPr>
            <p:cNvPicPr/>
            <p:nvPr/>
          </p:nvPicPr>
          <p:blipFill>
            <a:blip r:embed="rId22" cstate="print"/>
            <a:stretch>
              <a:fillRect/>
            </a:stretch>
          </p:blipFill>
          <p:spPr>
            <a:xfrm>
              <a:off x="4293107" y="1046994"/>
              <a:ext cx="1101852" cy="997794"/>
            </a:xfrm>
            <a:prstGeom prst="rect">
              <a:avLst/>
            </a:prstGeom>
          </p:spPr>
        </p:pic>
        <p:pic>
          <p:nvPicPr>
            <p:cNvPr id="68" name="object 73">
              <a:extLst>
                <a:ext uri="{FF2B5EF4-FFF2-40B4-BE49-F238E27FC236}">
                  <a16:creationId xmlns:a16="http://schemas.microsoft.com/office/drawing/2014/main" id="{D265466B-81B0-C63D-8907-10924A688AAF}"/>
                </a:ext>
              </a:extLst>
            </p:cNvPr>
            <p:cNvPicPr/>
            <p:nvPr/>
          </p:nvPicPr>
          <p:blipFill>
            <a:blip r:embed="rId23" cstate="print"/>
            <a:stretch>
              <a:fillRect/>
            </a:stretch>
          </p:blipFill>
          <p:spPr>
            <a:xfrm>
              <a:off x="5082539" y="2555748"/>
              <a:ext cx="1341119" cy="1345679"/>
            </a:xfrm>
            <a:prstGeom prst="rect">
              <a:avLst/>
            </a:prstGeom>
          </p:spPr>
        </p:pic>
        <p:pic>
          <p:nvPicPr>
            <p:cNvPr id="69" name="object 74">
              <a:extLst>
                <a:ext uri="{FF2B5EF4-FFF2-40B4-BE49-F238E27FC236}">
                  <a16:creationId xmlns:a16="http://schemas.microsoft.com/office/drawing/2014/main" id="{A2559F42-A198-0810-E80D-1F9E071DC532}"/>
                </a:ext>
              </a:extLst>
            </p:cNvPr>
            <p:cNvPicPr/>
            <p:nvPr/>
          </p:nvPicPr>
          <p:blipFill>
            <a:blip r:embed="rId24" cstate="print"/>
            <a:stretch>
              <a:fillRect/>
            </a:stretch>
          </p:blipFill>
          <p:spPr>
            <a:xfrm>
              <a:off x="6935723" y="2616708"/>
              <a:ext cx="944879" cy="400812"/>
            </a:xfrm>
            <a:prstGeom prst="rect">
              <a:avLst/>
            </a:prstGeom>
          </p:spPr>
        </p:pic>
        <p:pic>
          <p:nvPicPr>
            <p:cNvPr id="70" name="object 75">
              <a:extLst>
                <a:ext uri="{FF2B5EF4-FFF2-40B4-BE49-F238E27FC236}">
                  <a16:creationId xmlns:a16="http://schemas.microsoft.com/office/drawing/2014/main" id="{49B12E9A-35F7-7BB2-BEFF-B77587AD881A}"/>
                </a:ext>
              </a:extLst>
            </p:cNvPr>
            <p:cNvPicPr/>
            <p:nvPr/>
          </p:nvPicPr>
          <p:blipFill>
            <a:blip r:embed="rId25" cstate="print"/>
            <a:stretch>
              <a:fillRect/>
            </a:stretch>
          </p:blipFill>
          <p:spPr>
            <a:xfrm>
              <a:off x="6937247" y="2819400"/>
              <a:ext cx="943355" cy="400812"/>
            </a:xfrm>
            <a:prstGeom prst="rect">
              <a:avLst/>
            </a:prstGeom>
          </p:spPr>
        </p:pic>
      </p:grpSp>
      <p:sp>
        <p:nvSpPr>
          <p:cNvPr id="71" name="object 76">
            <a:extLst>
              <a:ext uri="{FF2B5EF4-FFF2-40B4-BE49-F238E27FC236}">
                <a16:creationId xmlns:a16="http://schemas.microsoft.com/office/drawing/2014/main" id="{EDE8C1A7-77F3-12D2-D581-7BBF1BC80AC2}"/>
              </a:ext>
            </a:extLst>
          </p:cNvPr>
          <p:cNvSpPr txBox="1"/>
          <p:nvPr/>
        </p:nvSpPr>
        <p:spPr>
          <a:xfrm>
            <a:off x="7026974" y="2507894"/>
            <a:ext cx="734060" cy="394723"/>
          </a:xfrm>
          <a:prstGeom prst="rect">
            <a:avLst/>
          </a:prstGeom>
        </p:spPr>
        <p:txBody>
          <a:bodyPr vert="horz" wrap="square" lIns="0" tIns="13335" rIns="0" bIns="0" rtlCol="0">
            <a:spAutoFit/>
          </a:bodyPr>
          <a:lstStyle/>
          <a:p>
            <a:pPr marL="12700">
              <a:lnSpc>
                <a:spcPts val="1639"/>
              </a:lnSpc>
              <a:spcBef>
                <a:spcPts val="105"/>
              </a:spcBef>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Gateway</a:t>
            </a:r>
            <a:endParaRPr sz="1100" dirty="0">
              <a:solidFill>
                <a:schemeClr val="bg1"/>
              </a:solidFill>
              <a:latin typeface="BIZ UDPゴシック" panose="020B0400000000000000" pitchFamily="50" charset="-128"/>
              <a:ea typeface="BIZ UDPゴシック" panose="020B0400000000000000" pitchFamily="50" charset="-128"/>
              <a:cs typeface="Yu Gothic Medium"/>
            </a:endParaRPr>
          </a:p>
          <a:p>
            <a:pPr marL="13970">
              <a:lnSpc>
                <a:spcPts val="1639"/>
              </a:lnSpc>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物資補給</a:t>
            </a:r>
            <a:endParaRPr sz="1100" dirty="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72" name="object 77">
            <a:extLst>
              <a:ext uri="{FF2B5EF4-FFF2-40B4-BE49-F238E27FC236}">
                <a16:creationId xmlns:a16="http://schemas.microsoft.com/office/drawing/2014/main" id="{71A6737B-E719-CDAE-8FEF-B8F2DDE05F16}"/>
              </a:ext>
            </a:extLst>
          </p:cNvPr>
          <p:cNvGrpSpPr/>
          <p:nvPr/>
        </p:nvGrpSpPr>
        <p:grpSpPr>
          <a:xfrm>
            <a:off x="2846832" y="4347971"/>
            <a:ext cx="1021080" cy="614680"/>
            <a:chOff x="2846832" y="4347971"/>
            <a:chExt cx="1021080" cy="614680"/>
          </a:xfrm>
        </p:grpSpPr>
        <p:pic>
          <p:nvPicPr>
            <p:cNvPr id="73" name="object 78">
              <a:extLst>
                <a:ext uri="{FF2B5EF4-FFF2-40B4-BE49-F238E27FC236}">
                  <a16:creationId xmlns:a16="http://schemas.microsoft.com/office/drawing/2014/main" id="{1D5C7168-F221-C7B7-A31A-5347611A578B}"/>
                </a:ext>
              </a:extLst>
            </p:cNvPr>
            <p:cNvPicPr/>
            <p:nvPr/>
          </p:nvPicPr>
          <p:blipFill>
            <a:blip r:embed="rId26" cstate="print"/>
            <a:stretch>
              <a:fillRect/>
            </a:stretch>
          </p:blipFill>
          <p:spPr>
            <a:xfrm>
              <a:off x="2884932" y="4347971"/>
              <a:ext cx="943356" cy="400811"/>
            </a:xfrm>
            <a:prstGeom prst="rect">
              <a:avLst/>
            </a:prstGeom>
          </p:spPr>
        </p:pic>
        <p:pic>
          <p:nvPicPr>
            <p:cNvPr id="74" name="object 79">
              <a:extLst>
                <a:ext uri="{FF2B5EF4-FFF2-40B4-BE49-F238E27FC236}">
                  <a16:creationId xmlns:a16="http://schemas.microsoft.com/office/drawing/2014/main" id="{D56B0500-B39C-E342-7AA5-5D67EE40E9C2}"/>
                </a:ext>
              </a:extLst>
            </p:cNvPr>
            <p:cNvPicPr/>
            <p:nvPr/>
          </p:nvPicPr>
          <p:blipFill>
            <a:blip r:embed="rId27" cstate="print"/>
            <a:stretch>
              <a:fillRect/>
            </a:stretch>
          </p:blipFill>
          <p:spPr>
            <a:xfrm>
              <a:off x="2846832" y="4561331"/>
              <a:ext cx="417576" cy="400812"/>
            </a:xfrm>
            <a:prstGeom prst="rect">
              <a:avLst/>
            </a:prstGeom>
          </p:spPr>
        </p:pic>
        <p:pic>
          <p:nvPicPr>
            <p:cNvPr id="75" name="object 80">
              <a:extLst>
                <a:ext uri="{FF2B5EF4-FFF2-40B4-BE49-F238E27FC236}">
                  <a16:creationId xmlns:a16="http://schemas.microsoft.com/office/drawing/2014/main" id="{F3F8C095-4162-5A51-9E9D-23571BA28E6C}"/>
                </a:ext>
              </a:extLst>
            </p:cNvPr>
            <p:cNvPicPr/>
            <p:nvPr/>
          </p:nvPicPr>
          <p:blipFill>
            <a:blip r:embed="rId28" cstate="print"/>
            <a:stretch>
              <a:fillRect/>
            </a:stretch>
          </p:blipFill>
          <p:spPr>
            <a:xfrm>
              <a:off x="3023616" y="4561331"/>
              <a:ext cx="670559" cy="400812"/>
            </a:xfrm>
            <a:prstGeom prst="rect">
              <a:avLst/>
            </a:prstGeom>
          </p:spPr>
        </p:pic>
        <p:pic>
          <p:nvPicPr>
            <p:cNvPr id="76" name="object 81">
              <a:extLst>
                <a:ext uri="{FF2B5EF4-FFF2-40B4-BE49-F238E27FC236}">
                  <a16:creationId xmlns:a16="http://schemas.microsoft.com/office/drawing/2014/main" id="{0E4BE13F-D30D-FB8F-8E29-1A75F918393E}"/>
                </a:ext>
              </a:extLst>
            </p:cNvPr>
            <p:cNvPicPr/>
            <p:nvPr/>
          </p:nvPicPr>
          <p:blipFill>
            <a:blip r:embed="rId29" cstate="print"/>
            <a:stretch>
              <a:fillRect/>
            </a:stretch>
          </p:blipFill>
          <p:spPr>
            <a:xfrm>
              <a:off x="3453384" y="4561331"/>
              <a:ext cx="414527" cy="400812"/>
            </a:xfrm>
            <a:prstGeom prst="rect">
              <a:avLst/>
            </a:prstGeom>
          </p:spPr>
        </p:pic>
      </p:grpSp>
      <p:sp>
        <p:nvSpPr>
          <p:cNvPr id="77" name="object 82">
            <a:extLst>
              <a:ext uri="{FF2B5EF4-FFF2-40B4-BE49-F238E27FC236}">
                <a16:creationId xmlns:a16="http://schemas.microsoft.com/office/drawing/2014/main" id="{A2814F60-921E-E2CB-92E3-B25012EC1AD9}"/>
              </a:ext>
            </a:extLst>
          </p:cNvPr>
          <p:cNvSpPr txBox="1"/>
          <p:nvPr/>
        </p:nvSpPr>
        <p:spPr>
          <a:xfrm>
            <a:off x="2946133" y="4379785"/>
            <a:ext cx="810260" cy="351378"/>
          </a:xfrm>
          <a:prstGeom prst="rect">
            <a:avLst/>
          </a:prstGeom>
        </p:spPr>
        <p:txBody>
          <a:bodyPr vert="horz" wrap="square" lIns="0" tIns="12700" rIns="0" bIns="0" rtlCol="0">
            <a:spAutoFit/>
          </a:bodyPr>
          <a:lstStyle/>
          <a:p>
            <a:pPr marL="50800">
              <a:lnSpc>
                <a:spcPct val="100000"/>
              </a:lnSpc>
              <a:spcBef>
                <a:spcPts val="100"/>
              </a:spcBef>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月面着陸</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a:p>
            <a:pPr marL="12700">
              <a:lnSpc>
                <a:spcPct val="100000"/>
              </a:lnSpc>
              <a:spcBef>
                <a:spcPts val="5"/>
              </a:spcBef>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（SLIM）</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78" name="object 83">
            <a:extLst>
              <a:ext uri="{FF2B5EF4-FFF2-40B4-BE49-F238E27FC236}">
                <a16:creationId xmlns:a16="http://schemas.microsoft.com/office/drawing/2014/main" id="{10CCFBEA-DF17-2394-AA0B-2F562EA17441}"/>
              </a:ext>
            </a:extLst>
          </p:cNvPr>
          <p:cNvGrpSpPr/>
          <p:nvPr/>
        </p:nvGrpSpPr>
        <p:grpSpPr>
          <a:xfrm>
            <a:off x="3142488" y="2523744"/>
            <a:ext cx="1816735" cy="614680"/>
            <a:chOff x="3142488" y="2523744"/>
            <a:chExt cx="1816735" cy="614680"/>
          </a:xfrm>
        </p:grpSpPr>
        <p:pic>
          <p:nvPicPr>
            <p:cNvPr id="79" name="object 84">
              <a:extLst>
                <a:ext uri="{FF2B5EF4-FFF2-40B4-BE49-F238E27FC236}">
                  <a16:creationId xmlns:a16="http://schemas.microsoft.com/office/drawing/2014/main" id="{F3ED5801-4703-76D8-5F5D-32B4C82DB765}"/>
                </a:ext>
              </a:extLst>
            </p:cNvPr>
            <p:cNvPicPr/>
            <p:nvPr/>
          </p:nvPicPr>
          <p:blipFill>
            <a:blip r:embed="rId30" cstate="print"/>
            <a:stretch>
              <a:fillRect/>
            </a:stretch>
          </p:blipFill>
          <p:spPr>
            <a:xfrm>
              <a:off x="3142488" y="2523744"/>
              <a:ext cx="1816608" cy="400811"/>
            </a:xfrm>
            <a:prstGeom prst="rect">
              <a:avLst/>
            </a:prstGeom>
          </p:spPr>
        </p:pic>
        <p:pic>
          <p:nvPicPr>
            <p:cNvPr id="80" name="object 85">
              <a:extLst>
                <a:ext uri="{FF2B5EF4-FFF2-40B4-BE49-F238E27FC236}">
                  <a16:creationId xmlns:a16="http://schemas.microsoft.com/office/drawing/2014/main" id="{D13475AC-169C-B1F3-1FA1-0F46EB76F0A5}"/>
                </a:ext>
              </a:extLst>
            </p:cNvPr>
            <p:cNvPicPr/>
            <p:nvPr/>
          </p:nvPicPr>
          <p:blipFill>
            <a:blip r:embed="rId31" cstate="print"/>
            <a:stretch>
              <a:fillRect/>
            </a:stretch>
          </p:blipFill>
          <p:spPr>
            <a:xfrm>
              <a:off x="3457956" y="2737104"/>
              <a:ext cx="417575" cy="400812"/>
            </a:xfrm>
            <a:prstGeom prst="rect">
              <a:avLst/>
            </a:prstGeom>
          </p:spPr>
        </p:pic>
        <p:pic>
          <p:nvPicPr>
            <p:cNvPr id="81" name="object 86">
              <a:extLst>
                <a:ext uri="{FF2B5EF4-FFF2-40B4-BE49-F238E27FC236}">
                  <a16:creationId xmlns:a16="http://schemas.microsoft.com/office/drawing/2014/main" id="{4F272842-FB3E-5D22-92B7-55DE6900DA16}"/>
                </a:ext>
              </a:extLst>
            </p:cNvPr>
            <p:cNvPicPr/>
            <p:nvPr/>
          </p:nvPicPr>
          <p:blipFill>
            <a:blip r:embed="rId32" cstate="print"/>
            <a:stretch>
              <a:fillRect/>
            </a:stretch>
          </p:blipFill>
          <p:spPr>
            <a:xfrm>
              <a:off x="3634740" y="2737104"/>
              <a:ext cx="1010412" cy="400812"/>
            </a:xfrm>
            <a:prstGeom prst="rect">
              <a:avLst/>
            </a:prstGeom>
          </p:spPr>
        </p:pic>
      </p:grpSp>
      <p:sp>
        <p:nvSpPr>
          <p:cNvPr id="82" name="object 87">
            <a:extLst>
              <a:ext uri="{FF2B5EF4-FFF2-40B4-BE49-F238E27FC236}">
                <a16:creationId xmlns:a16="http://schemas.microsoft.com/office/drawing/2014/main" id="{30B4B5C0-DC1D-FEA1-C35E-9703E5A31FE1}"/>
              </a:ext>
            </a:extLst>
          </p:cNvPr>
          <p:cNvSpPr txBox="1"/>
          <p:nvPr/>
        </p:nvSpPr>
        <p:spPr>
          <a:xfrm>
            <a:off x="3241459" y="2555773"/>
            <a:ext cx="1603375" cy="352019"/>
          </a:xfrm>
          <a:prstGeom prst="rect">
            <a:avLst/>
          </a:prstGeom>
        </p:spPr>
        <p:txBody>
          <a:bodyPr vert="horz" wrap="square" lIns="0" tIns="13335" rIns="0" bIns="0" rtlCol="0">
            <a:spAutoFit/>
          </a:bodyPr>
          <a:lstStyle/>
          <a:p>
            <a:pPr algn="ctr">
              <a:lnSpc>
                <a:spcPct val="100000"/>
              </a:lnSpc>
              <a:spcBef>
                <a:spcPts val="105"/>
              </a:spcBef>
            </a:pPr>
            <a:r>
              <a:rPr sz="1100" spc="-35" dirty="0">
                <a:solidFill>
                  <a:schemeClr val="bg1"/>
                </a:solidFill>
                <a:latin typeface="BIZ UDPゴシック" panose="020B0400000000000000" pitchFamily="50" charset="-128"/>
                <a:ea typeface="BIZ UDPゴシック" panose="020B0400000000000000" pitchFamily="50" charset="-128"/>
                <a:cs typeface="Yu Gothic Medium"/>
              </a:rPr>
              <a:t>持続的な月周回滞在</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a:p>
            <a:pPr algn="ctr">
              <a:lnSpc>
                <a:spcPct val="100000"/>
              </a:lnSpc>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（Gateway)</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83" name="object 88">
            <a:extLst>
              <a:ext uri="{FF2B5EF4-FFF2-40B4-BE49-F238E27FC236}">
                <a16:creationId xmlns:a16="http://schemas.microsoft.com/office/drawing/2014/main" id="{5C434337-926C-33BB-7558-20DF87EEDB01}"/>
              </a:ext>
            </a:extLst>
          </p:cNvPr>
          <p:cNvPicPr/>
          <p:nvPr/>
        </p:nvPicPr>
        <p:blipFill>
          <a:blip r:embed="rId33" cstate="print"/>
          <a:stretch>
            <a:fillRect/>
          </a:stretch>
        </p:blipFill>
        <p:spPr>
          <a:xfrm>
            <a:off x="8264652" y="2208276"/>
            <a:ext cx="1292352" cy="400812"/>
          </a:xfrm>
          <a:prstGeom prst="rect">
            <a:avLst/>
          </a:prstGeom>
        </p:spPr>
      </p:pic>
      <p:sp>
        <p:nvSpPr>
          <p:cNvPr id="84" name="object 89">
            <a:extLst>
              <a:ext uri="{FF2B5EF4-FFF2-40B4-BE49-F238E27FC236}">
                <a16:creationId xmlns:a16="http://schemas.microsoft.com/office/drawing/2014/main" id="{A3B59A3C-D366-1471-0834-00605D845D61}"/>
              </a:ext>
            </a:extLst>
          </p:cNvPr>
          <p:cNvSpPr txBox="1"/>
          <p:nvPr/>
        </p:nvSpPr>
        <p:spPr>
          <a:xfrm>
            <a:off x="8363966" y="2241016"/>
            <a:ext cx="1078865" cy="182742"/>
          </a:xfrm>
          <a:prstGeom prst="rect">
            <a:avLst/>
          </a:prstGeom>
        </p:spPr>
        <p:txBody>
          <a:bodyPr vert="horz" wrap="square" lIns="0" tIns="13335" rIns="0" bIns="0" rtlCol="0">
            <a:spAutoFit/>
          </a:bodyPr>
          <a:lstStyle/>
          <a:p>
            <a:pPr marL="12700">
              <a:lnSpc>
                <a:spcPct val="100000"/>
              </a:lnSpc>
              <a:spcBef>
                <a:spcPts val="105"/>
              </a:spcBef>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月面物資補給</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86" name="object 91">
            <a:extLst>
              <a:ext uri="{FF2B5EF4-FFF2-40B4-BE49-F238E27FC236}">
                <a16:creationId xmlns:a16="http://schemas.microsoft.com/office/drawing/2014/main" id="{5F01A33C-6D73-D380-0D5B-2ED90652D6CE}"/>
              </a:ext>
            </a:extLst>
          </p:cNvPr>
          <p:cNvSpPr txBox="1"/>
          <p:nvPr/>
        </p:nvSpPr>
        <p:spPr>
          <a:xfrm>
            <a:off x="4003904" y="773354"/>
            <a:ext cx="1667510" cy="218008"/>
          </a:xfrm>
          <a:prstGeom prst="rect">
            <a:avLst/>
          </a:prstGeom>
        </p:spPr>
        <p:txBody>
          <a:bodyPr vert="horz" wrap="square" lIns="0" tIns="12700" rIns="0" bIns="0" rtlCol="0">
            <a:spAutoFit/>
          </a:bodyPr>
          <a:lstStyle/>
          <a:p>
            <a:pPr marL="12700">
              <a:lnSpc>
                <a:spcPct val="100000"/>
              </a:lnSpc>
              <a:spcBef>
                <a:spcPts val="100"/>
              </a:spcBef>
            </a:pPr>
            <a:r>
              <a:rPr sz="1100" spc="5" dirty="0">
                <a:solidFill>
                  <a:schemeClr val="bg1"/>
                </a:solidFill>
                <a:latin typeface="BIZ UDPゴシック" panose="020B0400000000000000" pitchFamily="50" charset="-128"/>
                <a:ea typeface="BIZ UDPゴシック" panose="020B0400000000000000" pitchFamily="50" charset="-128"/>
                <a:cs typeface="Yu Gothic Medium"/>
              </a:rPr>
              <a:t>火星衛星探査</a:t>
            </a:r>
            <a:r>
              <a:rPr sz="2000" spc="-37" baseline="3086" dirty="0">
                <a:solidFill>
                  <a:schemeClr val="bg1"/>
                </a:solidFill>
                <a:latin typeface="BIZ UDPゴシック" panose="020B0400000000000000" pitchFamily="50" charset="-128"/>
                <a:ea typeface="BIZ UDPゴシック" panose="020B0400000000000000" pitchFamily="50" charset="-128"/>
                <a:cs typeface="Yu Gothic Medium"/>
              </a:rPr>
              <a:t>MMX</a:t>
            </a:r>
            <a:endParaRPr sz="2000" baseline="3086" dirty="0">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87" name="object 92">
            <a:extLst>
              <a:ext uri="{FF2B5EF4-FFF2-40B4-BE49-F238E27FC236}">
                <a16:creationId xmlns:a16="http://schemas.microsoft.com/office/drawing/2014/main" id="{8734B88B-9BFB-F5E2-877F-043B3F93295E}"/>
              </a:ext>
            </a:extLst>
          </p:cNvPr>
          <p:cNvPicPr/>
          <p:nvPr/>
        </p:nvPicPr>
        <p:blipFill>
          <a:blip r:embed="rId34" cstate="print"/>
          <a:stretch>
            <a:fillRect/>
          </a:stretch>
        </p:blipFill>
        <p:spPr>
          <a:xfrm>
            <a:off x="7405116" y="734568"/>
            <a:ext cx="1207007" cy="513588"/>
          </a:xfrm>
          <a:prstGeom prst="rect">
            <a:avLst/>
          </a:prstGeom>
        </p:spPr>
      </p:pic>
      <p:sp>
        <p:nvSpPr>
          <p:cNvPr id="88" name="object 93">
            <a:extLst>
              <a:ext uri="{FF2B5EF4-FFF2-40B4-BE49-F238E27FC236}">
                <a16:creationId xmlns:a16="http://schemas.microsoft.com/office/drawing/2014/main" id="{E86E8079-6D93-A33D-D65D-F68AD4B2746D}"/>
              </a:ext>
            </a:extLst>
          </p:cNvPr>
          <p:cNvSpPr txBox="1"/>
          <p:nvPr/>
        </p:nvSpPr>
        <p:spPr>
          <a:xfrm>
            <a:off x="7569835" y="722885"/>
            <a:ext cx="926465" cy="228268"/>
          </a:xfrm>
          <a:prstGeom prst="rect">
            <a:avLst/>
          </a:prstGeom>
        </p:spPr>
        <p:txBody>
          <a:bodyPr vert="horz" wrap="square" lIns="0" tIns="12700" rIns="0" bIns="0" rtlCol="0">
            <a:spAutoFit/>
          </a:bodyPr>
          <a:lstStyle/>
          <a:p>
            <a:pPr marL="12700">
              <a:lnSpc>
                <a:spcPct val="100000"/>
              </a:lnSpc>
              <a:spcBef>
                <a:spcPts val="100"/>
              </a:spcBef>
            </a:pPr>
            <a:r>
              <a:rPr sz="1400" spc="-40" dirty="0">
                <a:solidFill>
                  <a:schemeClr val="bg1"/>
                </a:solidFill>
                <a:latin typeface="BIZ UDPゴシック" panose="020B0400000000000000" pitchFamily="50" charset="-128"/>
                <a:ea typeface="BIZ UDPゴシック" panose="020B0400000000000000" pitchFamily="50" charset="-128"/>
                <a:cs typeface="Yu Gothic Medium"/>
              </a:rPr>
              <a:t>火星探査</a:t>
            </a:r>
            <a:endParaRPr sz="1400" dirty="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89" name="object 94">
            <a:extLst>
              <a:ext uri="{FF2B5EF4-FFF2-40B4-BE49-F238E27FC236}">
                <a16:creationId xmlns:a16="http://schemas.microsoft.com/office/drawing/2014/main" id="{110092AA-D20A-A1B9-40E4-E979C1E7ED93}"/>
              </a:ext>
            </a:extLst>
          </p:cNvPr>
          <p:cNvGrpSpPr/>
          <p:nvPr/>
        </p:nvGrpSpPr>
        <p:grpSpPr>
          <a:xfrm>
            <a:off x="0" y="665035"/>
            <a:ext cx="8679916" cy="4004500"/>
            <a:chOff x="0" y="665035"/>
            <a:chExt cx="8679916" cy="4004500"/>
          </a:xfrm>
        </p:grpSpPr>
        <p:sp>
          <p:nvSpPr>
            <p:cNvPr id="90" name="object 95">
              <a:extLst>
                <a:ext uri="{FF2B5EF4-FFF2-40B4-BE49-F238E27FC236}">
                  <a16:creationId xmlns:a16="http://schemas.microsoft.com/office/drawing/2014/main" id="{0E3FB25F-A782-84B6-18F5-9C8C045E292C}"/>
                </a:ext>
              </a:extLst>
            </p:cNvPr>
            <p:cNvSpPr/>
            <p:nvPr/>
          </p:nvSpPr>
          <p:spPr>
            <a:xfrm>
              <a:off x="7335773" y="707897"/>
              <a:ext cx="1273175" cy="0"/>
            </a:xfrm>
            <a:custGeom>
              <a:avLst/>
              <a:gdLst/>
              <a:ahLst/>
              <a:cxnLst/>
              <a:rect l="l" t="t" r="r" b="b"/>
              <a:pathLst>
                <a:path w="1273175">
                  <a:moveTo>
                    <a:pt x="0" y="0"/>
                  </a:moveTo>
                  <a:lnTo>
                    <a:pt x="1272705" y="0"/>
                  </a:lnTo>
                </a:path>
              </a:pathLst>
            </a:custGeom>
            <a:ln w="28575">
              <a:solidFill>
                <a:srgbClr val="FFFFFF"/>
              </a:solidFill>
              <a:prstDash val="sysDash"/>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91" name="object 96">
              <a:extLst>
                <a:ext uri="{FF2B5EF4-FFF2-40B4-BE49-F238E27FC236}">
                  <a16:creationId xmlns:a16="http://schemas.microsoft.com/office/drawing/2014/main" id="{CB2180EB-C2C5-8B2E-2AAA-0B6B5A92B4A6}"/>
                </a:ext>
              </a:extLst>
            </p:cNvPr>
            <p:cNvSpPr/>
            <p:nvPr/>
          </p:nvSpPr>
          <p:spPr>
            <a:xfrm>
              <a:off x="8594191" y="665035"/>
              <a:ext cx="85725" cy="85725"/>
            </a:xfrm>
            <a:custGeom>
              <a:avLst/>
              <a:gdLst/>
              <a:ahLst/>
              <a:cxnLst/>
              <a:rect l="l" t="t" r="r" b="b"/>
              <a:pathLst>
                <a:path w="85725" h="85725">
                  <a:moveTo>
                    <a:pt x="0" y="0"/>
                  </a:moveTo>
                  <a:lnTo>
                    <a:pt x="0" y="85725"/>
                  </a:lnTo>
                  <a:lnTo>
                    <a:pt x="85725" y="42862"/>
                  </a:lnTo>
                  <a:lnTo>
                    <a:pt x="0" y="0"/>
                  </a:lnTo>
                  <a:close/>
                </a:path>
              </a:pathLst>
            </a:custGeom>
            <a:solidFill>
              <a:srgbClr val="FFFFFF"/>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pic>
          <p:nvPicPr>
            <p:cNvPr id="92" name="object 97">
              <a:extLst>
                <a:ext uri="{FF2B5EF4-FFF2-40B4-BE49-F238E27FC236}">
                  <a16:creationId xmlns:a16="http://schemas.microsoft.com/office/drawing/2014/main" id="{B1B96A0E-DFC2-D0A0-4B89-82290D18C023}"/>
                </a:ext>
              </a:extLst>
            </p:cNvPr>
            <p:cNvPicPr/>
            <p:nvPr/>
          </p:nvPicPr>
          <p:blipFill>
            <a:blip r:embed="rId35" cstate="print"/>
            <a:stretch>
              <a:fillRect/>
            </a:stretch>
          </p:blipFill>
          <p:spPr>
            <a:xfrm>
              <a:off x="0" y="3034296"/>
              <a:ext cx="1618488" cy="1635239"/>
            </a:xfrm>
            <a:prstGeom prst="rect">
              <a:avLst/>
            </a:prstGeom>
          </p:spPr>
        </p:pic>
        <p:pic>
          <p:nvPicPr>
            <p:cNvPr id="93" name="object 98">
              <a:extLst>
                <a:ext uri="{FF2B5EF4-FFF2-40B4-BE49-F238E27FC236}">
                  <a16:creationId xmlns:a16="http://schemas.microsoft.com/office/drawing/2014/main" id="{853B324C-F7E0-A5BE-CFE4-CCCFC6CED036}"/>
                </a:ext>
              </a:extLst>
            </p:cNvPr>
            <p:cNvPicPr/>
            <p:nvPr/>
          </p:nvPicPr>
          <p:blipFill>
            <a:blip r:embed="rId36" cstate="print"/>
            <a:stretch>
              <a:fillRect/>
            </a:stretch>
          </p:blipFill>
          <p:spPr>
            <a:xfrm>
              <a:off x="27432" y="1080516"/>
              <a:ext cx="1524000" cy="1524000"/>
            </a:xfrm>
            <a:prstGeom prst="rect">
              <a:avLst/>
            </a:prstGeom>
          </p:spPr>
        </p:pic>
      </p:grpSp>
      <p:sp>
        <p:nvSpPr>
          <p:cNvPr id="95" name="object 102">
            <a:extLst>
              <a:ext uri="{FF2B5EF4-FFF2-40B4-BE49-F238E27FC236}">
                <a16:creationId xmlns:a16="http://schemas.microsoft.com/office/drawing/2014/main" id="{02824E70-1CA5-5149-CBA1-AD8F706E875F}"/>
              </a:ext>
            </a:extLst>
          </p:cNvPr>
          <p:cNvSpPr txBox="1"/>
          <p:nvPr/>
        </p:nvSpPr>
        <p:spPr>
          <a:xfrm>
            <a:off x="10475036" y="518566"/>
            <a:ext cx="702310" cy="289823"/>
          </a:xfrm>
          <a:prstGeom prst="rect">
            <a:avLst/>
          </a:prstGeom>
        </p:spPr>
        <p:txBody>
          <a:bodyPr vert="horz" wrap="square" lIns="0" tIns="12700" rIns="0" bIns="0" rtlCol="0">
            <a:spAutoFit/>
          </a:bodyPr>
          <a:lstStyle/>
          <a:p>
            <a:pPr marL="12700">
              <a:lnSpc>
                <a:spcPct val="100000"/>
              </a:lnSpc>
              <a:spcBef>
                <a:spcPts val="100"/>
              </a:spcBef>
            </a:pPr>
            <a:r>
              <a:rPr spc="-20" dirty="0">
                <a:solidFill>
                  <a:schemeClr val="bg1"/>
                </a:solidFill>
                <a:latin typeface="BIZ UDPゴシック" panose="020B0400000000000000" pitchFamily="50" charset="-128"/>
                <a:ea typeface="BIZ UDPゴシック" panose="020B0400000000000000" pitchFamily="50" charset="-128"/>
                <a:cs typeface="Yu Gothic Medium"/>
              </a:rPr>
              <a:t>2040</a:t>
            </a:r>
            <a:endParaRPr>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96" name="object 103">
            <a:extLst>
              <a:ext uri="{FF2B5EF4-FFF2-40B4-BE49-F238E27FC236}">
                <a16:creationId xmlns:a16="http://schemas.microsoft.com/office/drawing/2014/main" id="{47B76A91-DC9B-0430-F38B-B4029B16C9F3}"/>
              </a:ext>
            </a:extLst>
          </p:cNvPr>
          <p:cNvPicPr/>
          <p:nvPr/>
        </p:nvPicPr>
        <p:blipFill>
          <a:blip r:embed="rId37" cstate="print"/>
          <a:stretch>
            <a:fillRect/>
          </a:stretch>
        </p:blipFill>
        <p:spPr>
          <a:xfrm>
            <a:off x="633983" y="1411236"/>
            <a:ext cx="1170431" cy="789419"/>
          </a:xfrm>
          <a:prstGeom prst="rect">
            <a:avLst/>
          </a:prstGeom>
        </p:spPr>
      </p:pic>
      <p:sp>
        <p:nvSpPr>
          <p:cNvPr id="97" name="object 104">
            <a:extLst>
              <a:ext uri="{FF2B5EF4-FFF2-40B4-BE49-F238E27FC236}">
                <a16:creationId xmlns:a16="http://schemas.microsoft.com/office/drawing/2014/main" id="{BC0EDB18-7CF2-B1D6-5996-418E5866142C}"/>
              </a:ext>
            </a:extLst>
          </p:cNvPr>
          <p:cNvSpPr txBox="1"/>
          <p:nvPr/>
        </p:nvSpPr>
        <p:spPr>
          <a:xfrm>
            <a:off x="843168" y="1467847"/>
            <a:ext cx="726440" cy="381515"/>
          </a:xfrm>
          <a:prstGeom prst="rect">
            <a:avLst/>
          </a:prstGeom>
        </p:spPr>
        <p:txBody>
          <a:bodyPr vert="horz" wrap="square" lIns="0" tIns="12065" rIns="0" bIns="0" rtlCol="0">
            <a:spAutoFit/>
          </a:bodyPr>
          <a:lstStyle/>
          <a:p>
            <a:pPr marL="12700">
              <a:lnSpc>
                <a:spcPct val="100000"/>
              </a:lnSpc>
              <a:spcBef>
                <a:spcPts val="95"/>
              </a:spcBef>
            </a:pPr>
            <a:r>
              <a:rPr sz="2400" spc="-175" dirty="0">
                <a:solidFill>
                  <a:schemeClr val="bg1"/>
                </a:solidFill>
                <a:latin typeface="BIZ UDPゴシック" panose="020B0400000000000000" pitchFamily="50" charset="-128"/>
                <a:ea typeface="BIZ UDPゴシック" panose="020B0400000000000000" pitchFamily="50" charset="-128"/>
                <a:cs typeface="Yu Gothic Medium"/>
              </a:rPr>
              <a:t>火星</a:t>
            </a:r>
            <a:endParaRPr sz="2400">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98" name="object 105">
            <a:extLst>
              <a:ext uri="{FF2B5EF4-FFF2-40B4-BE49-F238E27FC236}">
                <a16:creationId xmlns:a16="http://schemas.microsoft.com/office/drawing/2014/main" id="{67F28358-88AD-78C8-108E-A93F1CB0D8C2}"/>
              </a:ext>
            </a:extLst>
          </p:cNvPr>
          <p:cNvPicPr/>
          <p:nvPr/>
        </p:nvPicPr>
        <p:blipFill>
          <a:blip r:embed="rId38" cstate="print"/>
          <a:stretch>
            <a:fillRect/>
          </a:stretch>
        </p:blipFill>
        <p:spPr>
          <a:xfrm>
            <a:off x="896111" y="3613403"/>
            <a:ext cx="819912" cy="789432"/>
          </a:xfrm>
          <a:prstGeom prst="rect">
            <a:avLst/>
          </a:prstGeom>
        </p:spPr>
      </p:pic>
      <p:sp>
        <p:nvSpPr>
          <p:cNvPr id="99" name="object 106">
            <a:extLst>
              <a:ext uri="{FF2B5EF4-FFF2-40B4-BE49-F238E27FC236}">
                <a16:creationId xmlns:a16="http://schemas.microsoft.com/office/drawing/2014/main" id="{1B646850-D57C-0D7E-DF56-09991B45B13A}"/>
              </a:ext>
            </a:extLst>
          </p:cNvPr>
          <p:cNvSpPr txBox="1"/>
          <p:nvPr/>
        </p:nvSpPr>
        <p:spPr>
          <a:xfrm>
            <a:off x="1104742" y="3670040"/>
            <a:ext cx="620831" cy="750847"/>
          </a:xfrm>
          <a:prstGeom prst="rect">
            <a:avLst/>
          </a:prstGeom>
        </p:spPr>
        <p:txBody>
          <a:bodyPr vert="horz" wrap="square" lIns="0" tIns="12065" rIns="0" bIns="0" rtlCol="0">
            <a:spAutoFit/>
          </a:bodyPr>
          <a:lstStyle/>
          <a:p>
            <a:pPr marL="12700">
              <a:lnSpc>
                <a:spcPct val="100000"/>
              </a:lnSpc>
              <a:spcBef>
                <a:spcPts val="95"/>
              </a:spcBef>
              <a:tabLst>
                <a:tab pos="789940" algn="l"/>
              </a:tabLst>
            </a:pPr>
            <a:r>
              <a:rPr lang="ja-JP" altLang="en-US" sz="2400" spc="-50" dirty="0">
                <a:solidFill>
                  <a:schemeClr val="bg1"/>
                </a:solidFill>
                <a:latin typeface="BIZ UDPゴシック" panose="020B0400000000000000" pitchFamily="50" charset="-128"/>
                <a:ea typeface="BIZ UDPゴシック" panose="020B0400000000000000" pitchFamily="50" charset="-128"/>
                <a:cs typeface="Yu Gothic Medium"/>
              </a:rPr>
              <a:t>月</a:t>
            </a:r>
            <a:r>
              <a:rPr lang="ja-JP" altLang="en-US" sz="2400" dirty="0">
                <a:solidFill>
                  <a:schemeClr val="bg1"/>
                </a:solidFill>
                <a:latin typeface="BIZ UDPゴシック" panose="020B0400000000000000" pitchFamily="50" charset="-128"/>
                <a:ea typeface="BIZ UDPゴシック" panose="020B0400000000000000" pitchFamily="50" charset="-128"/>
                <a:cs typeface="Yu Gothic Medium"/>
              </a:rPr>
              <a:t>	</a:t>
            </a:r>
            <a:endParaRPr sz="2000" baseline="1543" dirty="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100" name="object 107">
            <a:extLst>
              <a:ext uri="{FF2B5EF4-FFF2-40B4-BE49-F238E27FC236}">
                <a16:creationId xmlns:a16="http://schemas.microsoft.com/office/drawing/2014/main" id="{4B26AB2C-E073-F4C6-5803-2211ABF0722F}"/>
              </a:ext>
            </a:extLst>
          </p:cNvPr>
          <p:cNvGrpSpPr/>
          <p:nvPr/>
        </p:nvGrpSpPr>
        <p:grpSpPr>
          <a:xfrm>
            <a:off x="1473708" y="3087623"/>
            <a:ext cx="5707380" cy="2580640"/>
            <a:chOff x="1473708" y="3087623"/>
            <a:chExt cx="5707380" cy="2580640"/>
          </a:xfrm>
        </p:grpSpPr>
        <p:pic>
          <p:nvPicPr>
            <p:cNvPr id="101" name="object 108">
              <a:extLst>
                <a:ext uri="{FF2B5EF4-FFF2-40B4-BE49-F238E27FC236}">
                  <a16:creationId xmlns:a16="http://schemas.microsoft.com/office/drawing/2014/main" id="{68BCDC66-91AE-F061-A84A-24910A08E911}"/>
                </a:ext>
              </a:extLst>
            </p:cNvPr>
            <p:cNvPicPr/>
            <p:nvPr/>
          </p:nvPicPr>
          <p:blipFill>
            <a:blip r:embed="rId39" cstate="print"/>
            <a:stretch>
              <a:fillRect/>
            </a:stretch>
          </p:blipFill>
          <p:spPr>
            <a:xfrm>
              <a:off x="1473708" y="3087623"/>
              <a:ext cx="1196340" cy="441960"/>
            </a:xfrm>
            <a:prstGeom prst="rect">
              <a:avLst/>
            </a:prstGeom>
          </p:spPr>
        </p:pic>
        <p:pic>
          <p:nvPicPr>
            <p:cNvPr id="102" name="object 109">
              <a:extLst>
                <a:ext uri="{FF2B5EF4-FFF2-40B4-BE49-F238E27FC236}">
                  <a16:creationId xmlns:a16="http://schemas.microsoft.com/office/drawing/2014/main" id="{43323539-4BD4-A7AD-4511-67EB6F99F809}"/>
                </a:ext>
              </a:extLst>
            </p:cNvPr>
            <p:cNvPicPr/>
            <p:nvPr/>
          </p:nvPicPr>
          <p:blipFill>
            <a:blip r:embed="rId40" cstate="print"/>
            <a:stretch>
              <a:fillRect/>
            </a:stretch>
          </p:blipFill>
          <p:spPr>
            <a:xfrm>
              <a:off x="5621578" y="4788407"/>
              <a:ext cx="1559509" cy="879347"/>
            </a:xfrm>
            <a:prstGeom prst="rect">
              <a:avLst/>
            </a:prstGeom>
          </p:spPr>
        </p:pic>
      </p:grpSp>
      <p:sp>
        <p:nvSpPr>
          <p:cNvPr id="103" name="object 110">
            <a:extLst>
              <a:ext uri="{FF2B5EF4-FFF2-40B4-BE49-F238E27FC236}">
                <a16:creationId xmlns:a16="http://schemas.microsoft.com/office/drawing/2014/main" id="{B735AA1E-592F-CE66-354D-C883431090B4}"/>
              </a:ext>
            </a:extLst>
          </p:cNvPr>
          <p:cNvSpPr txBox="1"/>
          <p:nvPr/>
        </p:nvSpPr>
        <p:spPr>
          <a:xfrm>
            <a:off x="6074574" y="5513353"/>
            <a:ext cx="815975" cy="105157"/>
          </a:xfrm>
          <a:prstGeom prst="rect">
            <a:avLst/>
          </a:prstGeom>
        </p:spPr>
        <p:txBody>
          <a:bodyPr vert="horz" wrap="square" lIns="0" tIns="12700" rIns="0" bIns="0" rtlCol="0">
            <a:spAutoFit/>
          </a:bodyPr>
          <a:lstStyle/>
          <a:p>
            <a:pPr marL="12700">
              <a:lnSpc>
                <a:spcPct val="100000"/>
              </a:lnSpc>
              <a:spcBef>
                <a:spcPts val="100"/>
              </a:spcBef>
            </a:pPr>
            <a:r>
              <a:rPr sz="600" spc="-10" dirty="0">
                <a:solidFill>
                  <a:schemeClr val="bg1"/>
                </a:solidFill>
                <a:latin typeface="BIZ UDPゴシック" panose="020B0400000000000000" pitchFamily="50" charset="-128"/>
                <a:ea typeface="BIZ UDPゴシック" panose="020B0400000000000000" pitchFamily="50" charset="-128"/>
                <a:cs typeface="Yu Gothic Medium"/>
              </a:rPr>
              <a:t>©JAXA/TOYOTA</a:t>
            </a:r>
            <a:endParaRPr sz="6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104" name="object 111">
            <a:extLst>
              <a:ext uri="{FF2B5EF4-FFF2-40B4-BE49-F238E27FC236}">
                <a16:creationId xmlns:a16="http://schemas.microsoft.com/office/drawing/2014/main" id="{85D9B1E7-6702-3484-EBDE-814A39FE42C5}"/>
              </a:ext>
            </a:extLst>
          </p:cNvPr>
          <p:cNvGrpSpPr/>
          <p:nvPr/>
        </p:nvGrpSpPr>
        <p:grpSpPr>
          <a:xfrm>
            <a:off x="5472684" y="4322064"/>
            <a:ext cx="1816735" cy="614680"/>
            <a:chOff x="5472684" y="4322064"/>
            <a:chExt cx="1816735" cy="614680"/>
          </a:xfrm>
        </p:grpSpPr>
        <p:pic>
          <p:nvPicPr>
            <p:cNvPr id="105" name="object 112">
              <a:extLst>
                <a:ext uri="{FF2B5EF4-FFF2-40B4-BE49-F238E27FC236}">
                  <a16:creationId xmlns:a16="http://schemas.microsoft.com/office/drawing/2014/main" id="{AAD8EC96-070B-7558-4F14-AC29880768F7}"/>
                </a:ext>
              </a:extLst>
            </p:cNvPr>
            <p:cNvPicPr/>
            <p:nvPr/>
          </p:nvPicPr>
          <p:blipFill>
            <a:blip r:embed="rId41" cstate="print"/>
            <a:stretch>
              <a:fillRect/>
            </a:stretch>
          </p:blipFill>
          <p:spPr>
            <a:xfrm>
              <a:off x="5734812" y="4322064"/>
              <a:ext cx="1292352" cy="400812"/>
            </a:xfrm>
            <a:prstGeom prst="rect">
              <a:avLst/>
            </a:prstGeom>
          </p:spPr>
        </p:pic>
        <p:pic>
          <p:nvPicPr>
            <p:cNvPr id="106" name="object 113">
              <a:extLst>
                <a:ext uri="{FF2B5EF4-FFF2-40B4-BE49-F238E27FC236}">
                  <a16:creationId xmlns:a16="http://schemas.microsoft.com/office/drawing/2014/main" id="{BCE097B4-6C09-0EF3-3A19-28CF620CA11B}"/>
                </a:ext>
              </a:extLst>
            </p:cNvPr>
            <p:cNvPicPr/>
            <p:nvPr/>
          </p:nvPicPr>
          <p:blipFill>
            <a:blip r:embed="rId42" cstate="print"/>
            <a:stretch>
              <a:fillRect/>
            </a:stretch>
          </p:blipFill>
          <p:spPr>
            <a:xfrm>
              <a:off x="5472684" y="4535424"/>
              <a:ext cx="1816608" cy="400812"/>
            </a:xfrm>
            <a:prstGeom prst="rect">
              <a:avLst/>
            </a:prstGeom>
          </p:spPr>
        </p:pic>
      </p:grpSp>
      <p:sp>
        <p:nvSpPr>
          <p:cNvPr id="107" name="object 114">
            <a:extLst>
              <a:ext uri="{FF2B5EF4-FFF2-40B4-BE49-F238E27FC236}">
                <a16:creationId xmlns:a16="http://schemas.microsoft.com/office/drawing/2014/main" id="{1CB6E410-B379-64E5-3CCE-28C657D7629F}"/>
              </a:ext>
            </a:extLst>
          </p:cNvPr>
          <p:cNvSpPr txBox="1"/>
          <p:nvPr/>
        </p:nvSpPr>
        <p:spPr>
          <a:xfrm>
            <a:off x="5572683" y="4353699"/>
            <a:ext cx="1603375" cy="351378"/>
          </a:xfrm>
          <a:prstGeom prst="rect">
            <a:avLst/>
          </a:prstGeom>
        </p:spPr>
        <p:txBody>
          <a:bodyPr vert="horz" wrap="square" lIns="0" tIns="12700" rIns="0" bIns="0" rtlCol="0">
            <a:spAutoFit/>
          </a:bodyPr>
          <a:lstStyle/>
          <a:p>
            <a:pPr algn="ctr">
              <a:lnSpc>
                <a:spcPct val="100000"/>
              </a:lnSpc>
              <a:spcBef>
                <a:spcPts val="100"/>
              </a:spcBef>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月面広域探査</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a:p>
            <a:pPr algn="ctr">
              <a:lnSpc>
                <a:spcPct val="100000"/>
              </a:lnSpc>
              <a:spcBef>
                <a:spcPts val="5"/>
              </a:spcBef>
            </a:pPr>
            <a:r>
              <a:rPr sz="1100" spc="-15" dirty="0">
                <a:solidFill>
                  <a:schemeClr val="bg1"/>
                </a:solidFill>
                <a:latin typeface="BIZ UDPゴシック" panose="020B0400000000000000" pitchFamily="50" charset="-128"/>
                <a:ea typeface="BIZ UDPゴシック" panose="020B0400000000000000" pitchFamily="50" charset="-128"/>
                <a:cs typeface="Yu Gothic Medium"/>
              </a:rPr>
              <a:t>（</a:t>
            </a:r>
            <a:r>
              <a:rPr sz="1100" spc="-35" dirty="0">
                <a:solidFill>
                  <a:schemeClr val="bg1"/>
                </a:solidFill>
                <a:latin typeface="BIZ UDPゴシック" panose="020B0400000000000000" pitchFamily="50" charset="-128"/>
                <a:ea typeface="BIZ UDPゴシック" panose="020B0400000000000000" pitchFamily="50" charset="-128"/>
                <a:cs typeface="Yu Gothic Medium"/>
              </a:rPr>
              <a:t>有人与圧ローバ</a:t>
            </a:r>
            <a:r>
              <a:rPr sz="1100" spc="-50" dirty="0">
                <a:solidFill>
                  <a:schemeClr val="bg1"/>
                </a:solidFill>
                <a:latin typeface="BIZ UDPゴシック" panose="020B0400000000000000" pitchFamily="50" charset="-128"/>
                <a:ea typeface="BIZ UDPゴシック" panose="020B0400000000000000" pitchFamily="50" charset="-128"/>
                <a:cs typeface="Yu Gothic Medium"/>
              </a:rPr>
              <a:t>）</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114" name="object 13">
            <a:extLst>
              <a:ext uri="{FF2B5EF4-FFF2-40B4-BE49-F238E27FC236}">
                <a16:creationId xmlns:a16="http://schemas.microsoft.com/office/drawing/2014/main" id="{F8226257-1582-5676-1F4D-852C9C0964BC}"/>
              </a:ext>
            </a:extLst>
          </p:cNvPr>
          <p:cNvSpPr txBox="1"/>
          <p:nvPr/>
        </p:nvSpPr>
        <p:spPr>
          <a:xfrm>
            <a:off x="2987414" y="3867972"/>
            <a:ext cx="1033144" cy="259045"/>
          </a:xfrm>
          <a:prstGeom prst="rect">
            <a:avLst/>
          </a:prstGeom>
        </p:spPr>
        <p:txBody>
          <a:bodyPr vert="horz" wrap="square" lIns="0" tIns="12700" rIns="0" bIns="0" rtlCol="0">
            <a:spAutoFit/>
          </a:bodyPr>
          <a:lstStyle/>
          <a:p>
            <a:pPr marL="12700">
              <a:lnSpc>
                <a:spcPct val="100000"/>
              </a:lnSpc>
              <a:spcBef>
                <a:spcPts val="100"/>
              </a:spcBef>
            </a:pPr>
            <a:r>
              <a:rPr lang="ja-JP" altLang="en-US" sz="1600" spc="-40" dirty="0">
                <a:latin typeface="BIZ UDPゴシック" panose="020B0400000000000000" pitchFamily="50" charset="-128"/>
                <a:ea typeface="BIZ UDPゴシック" panose="020B0400000000000000" pitchFamily="50" charset="-128"/>
                <a:cs typeface="Yu Gothic Medium"/>
              </a:rPr>
              <a:t>無</a:t>
            </a:r>
            <a:r>
              <a:rPr sz="1600" spc="-40" dirty="0" err="1">
                <a:latin typeface="BIZ UDPゴシック" panose="020B0400000000000000" pitchFamily="50" charset="-128"/>
                <a:ea typeface="BIZ UDPゴシック" panose="020B0400000000000000" pitchFamily="50" charset="-128"/>
                <a:cs typeface="Yu Gothic Medium"/>
              </a:rPr>
              <a:t>人探査</a:t>
            </a:r>
            <a:endParaRPr sz="1600" dirty="0">
              <a:latin typeface="BIZ UDPゴシック" panose="020B0400000000000000" pitchFamily="50" charset="-128"/>
              <a:ea typeface="BIZ UDPゴシック" panose="020B0400000000000000" pitchFamily="50" charset="-128"/>
              <a:cs typeface="Yu Gothic Medium"/>
            </a:endParaRPr>
          </a:p>
        </p:txBody>
      </p:sp>
      <p:sp>
        <p:nvSpPr>
          <p:cNvPr id="4" name="テキスト ボックス 3">
            <a:extLst>
              <a:ext uri="{FF2B5EF4-FFF2-40B4-BE49-F238E27FC236}">
                <a16:creationId xmlns:a16="http://schemas.microsoft.com/office/drawing/2014/main" id="{92ED38EF-C0F8-A534-34ED-057165CF1C42}"/>
              </a:ext>
            </a:extLst>
          </p:cNvPr>
          <p:cNvSpPr txBox="1"/>
          <p:nvPr/>
        </p:nvSpPr>
        <p:spPr>
          <a:xfrm>
            <a:off x="3373740" y="7177"/>
            <a:ext cx="5444519" cy="584775"/>
          </a:xfrm>
          <a:prstGeom prst="rect">
            <a:avLst/>
          </a:prstGeom>
          <a:noFill/>
        </p:spPr>
        <p:txBody>
          <a:bodyPr wrap="square" rtlCol="0">
            <a:spAutoFit/>
          </a:bodyPr>
          <a:lstStyle/>
          <a:p>
            <a:pPr algn="ctr"/>
            <a:r>
              <a:rPr kumimoji="1" lang="ja-JP" altLang="en-US" sz="3200" b="1" dirty="0">
                <a:solidFill>
                  <a:schemeClr val="bg1"/>
                </a:solidFill>
                <a:latin typeface="BIZ UDP明朝 Medium" panose="02020500000000000000" pitchFamily="18" charset="-128"/>
                <a:ea typeface="BIZ UDP明朝 Medium" panose="02020500000000000000" pitchFamily="18" charset="-128"/>
              </a:rPr>
              <a:t>月から火星へ</a:t>
            </a:r>
          </a:p>
        </p:txBody>
      </p:sp>
    </p:spTree>
    <p:extLst>
      <p:ext uri="{BB962C8B-B14F-4D97-AF65-F5344CB8AC3E}">
        <p14:creationId xmlns:p14="http://schemas.microsoft.com/office/powerpoint/2010/main" val="417767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ED52-AE1C-DBED-653E-EE6ED14B72F3}"/>
            </a:ext>
          </a:extLst>
        </p:cNvPr>
        <p:cNvGrpSpPr/>
        <p:nvPr/>
      </p:nvGrpSpPr>
      <p:grpSpPr>
        <a:xfrm>
          <a:off x="0" y="0"/>
          <a:ext cx="0" cy="0"/>
          <a:chOff x="0" y="0"/>
          <a:chExt cx="0" cy="0"/>
        </a:xfrm>
      </p:grpSpPr>
      <p:sp>
        <p:nvSpPr>
          <p:cNvPr id="47" name="テキスト ボックス 46">
            <a:extLst>
              <a:ext uri="{FF2B5EF4-FFF2-40B4-BE49-F238E27FC236}">
                <a16:creationId xmlns:a16="http://schemas.microsoft.com/office/drawing/2014/main" id="{A6AC13BD-E71C-6001-0EA6-8978E8587F62}"/>
              </a:ext>
            </a:extLst>
          </p:cNvPr>
          <p:cNvSpPr txBox="1"/>
          <p:nvPr/>
        </p:nvSpPr>
        <p:spPr>
          <a:xfrm>
            <a:off x="2711513" y="26086"/>
            <a:ext cx="6769100"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米国の月面計画</a:t>
            </a:r>
          </a:p>
        </p:txBody>
      </p:sp>
      <p:sp>
        <p:nvSpPr>
          <p:cNvPr id="3" name="object 6">
            <a:extLst>
              <a:ext uri="{FF2B5EF4-FFF2-40B4-BE49-F238E27FC236}">
                <a16:creationId xmlns:a16="http://schemas.microsoft.com/office/drawing/2014/main" id="{82E0A111-2286-81A9-BC6D-1F3191401DF6}"/>
              </a:ext>
            </a:extLst>
          </p:cNvPr>
          <p:cNvSpPr txBox="1"/>
          <p:nvPr/>
        </p:nvSpPr>
        <p:spPr>
          <a:xfrm>
            <a:off x="302666" y="630741"/>
            <a:ext cx="11768684" cy="843180"/>
          </a:xfrm>
          <a:prstGeom prst="rect">
            <a:avLst/>
          </a:prstGeom>
        </p:spPr>
        <p:txBody>
          <a:bodyPr vert="horz" wrap="square" lIns="0" tIns="12065" rIns="0" bIns="0" rtlCol="0">
            <a:spAutoFit/>
          </a:bodyPr>
          <a:lstStyle/>
          <a:p>
            <a:pPr marL="12700">
              <a:lnSpc>
                <a:spcPct val="100000"/>
              </a:lnSpc>
              <a:spcBef>
                <a:spcPts val="95"/>
              </a:spcBef>
              <a:buClr>
                <a:srgbClr val="00338D"/>
              </a:buClr>
              <a:tabLst>
                <a:tab pos="299085" algn="l"/>
              </a:tabLst>
            </a:pPr>
            <a:r>
              <a:rPr b="1" spc="-25" dirty="0">
                <a:latin typeface="BIZ UDP明朝 Medium" panose="02020500000000000000" pitchFamily="18" charset="-128"/>
                <a:ea typeface="BIZ UDP明朝 Medium" panose="02020500000000000000" pitchFamily="18" charset="-128"/>
                <a:cs typeface="Meiryo UI"/>
              </a:rPr>
              <a:t>アメリカは、</a:t>
            </a:r>
            <a:r>
              <a:rPr b="1" spc="-10" dirty="0">
                <a:latin typeface="BIZ UDP明朝 Medium" panose="02020500000000000000" pitchFamily="18" charset="-128"/>
                <a:ea typeface="BIZ UDP明朝 Medium" panose="02020500000000000000" pitchFamily="18" charset="-128"/>
                <a:cs typeface="Meiryo UI"/>
              </a:rPr>
              <a:t>NASA</a:t>
            </a:r>
            <a:r>
              <a:rPr b="1" spc="-25" dirty="0">
                <a:latin typeface="BIZ UDP明朝 Medium" panose="02020500000000000000" pitchFamily="18" charset="-128"/>
                <a:ea typeface="BIZ UDP明朝 Medium" panose="02020500000000000000" pitchFamily="18" charset="-128"/>
                <a:cs typeface="Meiryo UI"/>
              </a:rPr>
              <a:t>を主体としたアルテミス計画、</a:t>
            </a:r>
            <a:r>
              <a:rPr b="1" dirty="0">
                <a:latin typeface="BIZ UDP明朝 Medium" panose="02020500000000000000" pitchFamily="18" charset="-128"/>
                <a:ea typeface="BIZ UDP明朝 Medium" panose="02020500000000000000" pitchFamily="18" charset="-128"/>
                <a:cs typeface="Meiryo UI"/>
              </a:rPr>
              <a:t>Moon</a:t>
            </a:r>
            <a:r>
              <a:rPr b="1" spc="150" dirty="0">
                <a:latin typeface="BIZ UDP明朝 Medium" panose="02020500000000000000" pitchFamily="18" charset="-128"/>
                <a:ea typeface="BIZ UDP明朝 Medium" panose="02020500000000000000" pitchFamily="18" charset="-128"/>
                <a:cs typeface="Meiryo UI"/>
              </a:rPr>
              <a:t> </a:t>
            </a:r>
            <a:r>
              <a:rPr b="1" dirty="0">
                <a:latin typeface="BIZ UDP明朝 Medium" panose="02020500000000000000" pitchFamily="18" charset="-128"/>
                <a:ea typeface="BIZ UDP明朝 Medium" panose="02020500000000000000" pitchFamily="18" charset="-128"/>
                <a:cs typeface="Meiryo UI"/>
              </a:rPr>
              <a:t>to</a:t>
            </a:r>
            <a:r>
              <a:rPr b="1" spc="130" dirty="0">
                <a:latin typeface="BIZ UDP明朝 Medium" panose="02020500000000000000" pitchFamily="18" charset="-128"/>
                <a:ea typeface="BIZ UDP明朝 Medium" panose="02020500000000000000" pitchFamily="18" charset="-128"/>
                <a:cs typeface="Meiryo UI"/>
              </a:rPr>
              <a:t> </a:t>
            </a:r>
            <a:r>
              <a:rPr b="1" spc="-10" dirty="0">
                <a:latin typeface="BIZ UDP明朝 Medium" panose="02020500000000000000" pitchFamily="18" charset="-128"/>
                <a:ea typeface="BIZ UDP明朝 Medium" panose="02020500000000000000" pitchFamily="18" charset="-128"/>
                <a:cs typeface="Meiryo UI"/>
              </a:rPr>
              <a:t>Mars(M2M</a:t>
            </a:r>
            <a:r>
              <a:rPr b="1" spc="-30" dirty="0">
                <a:latin typeface="BIZ UDP明朝 Medium" panose="02020500000000000000" pitchFamily="18" charset="-128"/>
                <a:ea typeface="BIZ UDP明朝 Medium" panose="02020500000000000000" pitchFamily="18" charset="-128"/>
                <a:cs typeface="Meiryo UI"/>
              </a:rPr>
              <a:t>)</a:t>
            </a:r>
            <a:r>
              <a:rPr b="1" spc="-30" dirty="0" err="1">
                <a:latin typeface="BIZ UDP明朝 Medium" panose="02020500000000000000" pitchFamily="18" charset="-128"/>
                <a:ea typeface="BIZ UDP明朝 Medium" panose="02020500000000000000" pitchFamily="18" charset="-128"/>
                <a:cs typeface="Meiryo UI"/>
              </a:rPr>
              <a:t>などの月面・火星探査計画や、</a:t>
            </a:r>
            <a:r>
              <a:rPr b="1" spc="-10" dirty="0" err="1">
                <a:latin typeface="BIZ UDP明朝 Medium" panose="02020500000000000000" pitchFamily="18" charset="-128"/>
                <a:ea typeface="BIZ UDP明朝 Medium" panose="02020500000000000000" pitchFamily="18" charset="-128"/>
                <a:cs typeface="Meiryo UI"/>
              </a:rPr>
              <a:t>DARPA</a:t>
            </a:r>
            <a:r>
              <a:rPr b="1" dirty="0" err="1">
                <a:latin typeface="BIZ UDP明朝 Medium" panose="02020500000000000000" pitchFamily="18" charset="-128"/>
                <a:ea typeface="BIZ UDP明朝 Medium" panose="02020500000000000000" pitchFamily="18" charset="-128"/>
                <a:cs typeface="Meiryo UI"/>
              </a:rPr>
              <a:t>（Defense</a:t>
            </a:r>
            <a:r>
              <a:rPr b="1" spc="-25" dirty="0">
                <a:latin typeface="BIZ UDP明朝 Medium" panose="02020500000000000000" pitchFamily="18" charset="-128"/>
                <a:ea typeface="BIZ UDP明朝 Medium" panose="02020500000000000000" pitchFamily="18" charset="-128"/>
                <a:cs typeface="Meiryo UI"/>
              </a:rPr>
              <a:t> </a:t>
            </a:r>
            <a:r>
              <a:rPr b="1" dirty="0">
                <a:latin typeface="BIZ UDP明朝 Medium" panose="02020500000000000000" pitchFamily="18" charset="-128"/>
                <a:ea typeface="BIZ UDP明朝 Medium" panose="02020500000000000000" pitchFamily="18" charset="-128"/>
                <a:cs typeface="Meiryo UI"/>
              </a:rPr>
              <a:t>Advanced Research</a:t>
            </a:r>
            <a:r>
              <a:rPr b="1" spc="-20" dirty="0">
                <a:latin typeface="BIZ UDP明朝 Medium" panose="02020500000000000000" pitchFamily="18" charset="-128"/>
                <a:ea typeface="BIZ UDP明朝 Medium" panose="02020500000000000000" pitchFamily="18" charset="-128"/>
                <a:cs typeface="Meiryo UI"/>
              </a:rPr>
              <a:t> </a:t>
            </a:r>
            <a:r>
              <a:rPr b="1" dirty="0">
                <a:latin typeface="BIZ UDP明朝 Medium" panose="02020500000000000000" pitchFamily="18" charset="-128"/>
                <a:ea typeface="BIZ UDP明朝 Medium" panose="02020500000000000000" pitchFamily="18" charset="-128"/>
                <a:cs typeface="Meiryo UI"/>
              </a:rPr>
              <a:t>Projects</a:t>
            </a:r>
            <a:r>
              <a:rPr b="1" spc="-20" dirty="0">
                <a:latin typeface="BIZ UDP明朝 Medium" panose="02020500000000000000" pitchFamily="18" charset="-128"/>
                <a:ea typeface="BIZ UDP明朝 Medium" panose="02020500000000000000" pitchFamily="18" charset="-128"/>
                <a:cs typeface="Meiryo UI"/>
              </a:rPr>
              <a:t> Agency）</a:t>
            </a:r>
            <a:r>
              <a:rPr b="1" spc="-25" dirty="0">
                <a:latin typeface="BIZ UDP明朝 Medium" panose="02020500000000000000" pitchFamily="18" charset="-128"/>
                <a:ea typeface="BIZ UDP明朝 Medium" panose="02020500000000000000" pitchFamily="18" charset="-128"/>
                <a:cs typeface="Meiryo UI"/>
              </a:rPr>
              <a:t>を主体とした</a:t>
            </a:r>
            <a:r>
              <a:rPr b="1" spc="-10" dirty="0">
                <a:latin typeface="BIZ UDP明朝 Medium" panose="02020500000000000000" pitchFamily="18" charset="-128"/>
                <a:ea typeface="BIZ UDP明朝 Medium" panose="02020500000000000000" pitchFamily="18" charset="-128"/>
                <a:cs typeface="Meiryo UI"/>
              </a:rPr>
              <a:t>LunA-10</a:t>
            </a:r>
            <a:r>
              <a:rPr b="1" spc="-30" dirty="0">
                <a:latin typeface="BIZ UDP明朝 Medium" panose="02020500000000000000" pitchFamily="18" charset="-128"/>
                <a:ea typeface="BIZ UDP明朝 Medium" panose="02020500000000000000" pitchFamily="18" charset="-128"/>
                <a:cs typeface="Meiryo UI"/>
              </a:rPr>
              <a:t>を通じて、国際協調と産業振</a:t>
            </a:r>
            <a:r>
              <a:rPr b="1" spc="-35" dirty="0">
                <a:latin typeface="BIZ UDP明朝 Medium" panose="02020500000000000000" pitchFamily="18" charset="-128"/>
                <a:ea typeface="BIZ UDP明朝 Medium" panose="02020500000000000000" pitchFamily="18" charset="-128"/>
                <a:cs typeface="Meiryo UI"/>
              </a:rPr>
              <a:t>興を進め、持続可能な月探査を目指している。</a:t>
            </a:r>
            <a:endParaRPr b="1" dirty="0">
              <a:latin typeface="BIZ UDP明朝 Medium" panose="02020500000000000000" pitchFamily="18" charset="-128"/>
              <a:ea typeface="BIZ UDP明朝 Medium" panose="02020500000000000000" pitchFamily="18" charset="-128"/>
              <a:cs typeface="Meiryo UI"/>
            </a:endParaRPr>
          </a:p>
        </p:txBody>
      </p:sp>
      <p:sp>
        <p:nvSpPr>
          <p:cNvPr id="4" name="object 8">
            <a:extLst>
              <a:ext uri="{FF2B5EF4-FFF2-40B4-BE49-F238E27FC236}">
                <a16:creationId xmlns:a16="http://schemas.microsoft.com/office/drawing/2014/main" id="{C2C98AA6-13E5-4236-1052-78C0C8DBE95A}"/>
              </a:ext>
            </a:extLst>
          </p:cNvPr>
          <p:cNvSpPr/>
          <p:nvPr/>
        </p:nvSpPr>
        <p:spPr>
          <a:xfrm>
            <a:off x="911705" y="1683786"/>
            <a:ext cx="2720975" cy="802005"/>
          </a:xfrm>
          <a:custGeom>
            <a:avLst/>
            <a:gdLst/>
            <a:ahLst/>
            <a:cxnLst/>
            <a:rect l="l" t="t" r="r" b="b"/>
            <a:pathLst>
              <a:path w="2720975" h="802005">
                <a:moveTo>
                  <a:pt x="2720670" y="0"/>
                </a:moveTo>
                <a:lnTo>
                  <a:pt x="0" y="0"/>
                </a:lnTo>
                <a:lnTo>
                  <a:pt x="0" y="801776"/>
                </a:lnTo>
                <a:lnTo>
                  <a:pt x="2720670" y="801776"/>
                </a:lnTo>
                <a:lnTo>
                  <a:pt x="2720670" y="0"/>
                </a:lnTo>
                <a:close/>
              </a:path>
            </a:pathLst>
          </a:custGeom>
          <a:solidFill>
            <a:srgbClr val="00338D"/>
          </a:solidFill>
        </p:spPr>
        <p:txBody>
          <a:bodyPr wrap="square" lIns="0" tIns="0" rIns="0" bIns="0" rtlCol="0"/>
          <a:lstStyle/>
          <a:p>
            <a:endParaRPr/>
          </a:p>
        </p:txBody>
      </p:sp>
      <p:sp>
        <p:nvSpPr>
          <p:cNvPr id="5" name="object 9">
            <a:extLst>
              <a:ext uri="{FF2B5EF4-FFF2-40B4-BE49-F238E27FC236}">
                <a16:creationId xmlns:a16="http://schemas.microsoft.com/office/drawing/2014/main" id="{212A0071-FB82-693C-041F-E2EE058E29E8}"/>
              </a:ext>
            </a:extLst>
          </p:cNvPr>
          <p:cNvSpPr txBox="1"/>
          <p:nvPr/>
        </p:nvSpPr>
        <p:spPr>
          <a:xfrm>
            <a:off x="1576935" y="1934809"/>
            <a:ext cx="1389380" cy="299720"/>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FFFFFF"/>
                </a:solidFill>
                <a:latin typeface="Meiryo UI"/>
                <a:cs typeface="Meiryo UI"/>
              </a:rPr>
              <a:t>アルテミス計画</a:t>
            </a:r>
            <a:endParaRPr sz="1800">
              <a:latin typeface="Meiryo UI"/>
              <a:cs typeface="Meiryo UI"/>
            </a:endParaRPr>
          </a:p>
        </p:txBody>
      </p:sp>
      <p:pic>
        <p:nvPicPr>
          <p:cNvPr id="6" name="object 10">
            <a:extLst>
              <a:ext uri="{FF2B5EF4-FFF2-40B4-BE49-F238E27FC236}">
                <a16:creationId xmlns:a16="http://schemas.microsoft.com/office/drawing/2014/main" id="{D38C1629-5CCB-EA89-520C-E18224DF9181}"/>
              </a:ext>
            </a:extLst>
          </p:cNvPr>
          <p:cNvPicPr/>
          <p:nvPr/>
        </p:nvPicPr>
        <p:blipFill>
          <a:blip r:embed="rId3" cstate="print"/>
          <a:stretch>
            <a:fillRect/>
          </a:stretch>
        </p:blipFill>
        <p:spPr>
          <a:xfrm>
            <a:off x="681111" y="1527119"/>
            <a:ext cx="526469" cy="351750"/>
          </a:xfrm>
          <a:prstGeom prst="rect">
            <a:avLst/>
          </a:prstGeom>
        </p:spPr>
      </p:pic>
      <p:sp>
        <p:nvSpPr>
          <p:cNvPr id="7" name="object 11">
            <a:extLst>
              <a:ext uri="{FF2B5EF4-FFF2-40B4-BE49-F238E27FC236}">
                <a16:creationId xmlns:a16="http://schemas.microsoft.com/office/drawing/2014/main" id="{FA1504E7-6BE5-6F26-5326-2E2C81FCF603}"/>
              </a:ext>
            </a:extLst>
          </p:cNvPr>
          <p:cNvSpPr txBox="1"/>
          <p:nvPr/>
        </p:nvSpPr>
        <p:spPr>
          <a:xfrm>
            <a:off x="455905" y="2496746"/>
            <a:ext cx="3263459" cy="453390"/>
          </a:xfrm>
          <a:prstGeom prst="rect">
            <a:avLst/>
          </a:prstGeom>
        </p:spPr>
        <p:txBody>
          <a:bodyPr vert="horz" wrap="square" lIns="0" tIns="13335" rIns="0" bIns="0" rtlCol="0">
            <a:spAutoFit/>
          </a:bodyPr>
          <a:lstStyle/>
          <a:p>
            <a:pPr marL="183515" marR="5080" indent="-171450">
              <a:lnSpc>
                <a:spcPct val="100000"/>
              </a:lnSpc>
              <a:spcBef>
                <a:spcPts val="105"/>
              </a:spcBef>
              <a:buClr>
                <a:srgbClr val="4471C4"/>
              </a:buClr>
              <a:buFont typeface="Wingdings"/>
              <a:buChar char=""/>
              <a:tabLst>
                <a:tab pos="184785" algn="l"/>
              </a:tabLst>
            </a:pPr>
            <a:r>
              <a:rPr sz="1400" spc="90" dirty="0">
                <a:latin typeface="Meiryo UI"/>
                <a:cs typeface="Meiryo UI"/>
              </a:rPr>
              <a:t>NASA</a:t>
            </a:r>
            <a:r>
              <a:rPr sz="1400" spc="75" dirty="0">
                <a:latin typeface="Meiryo UI"/>
                <a:cs typeface="Meiryo UI"/>
              </a:rPr>
              <a:t>主体の、米国主導・国際協	</a:t>
            </a:r>
            <a:r>
              <a:rPr sz="1400" spc="80" dirty="0">
                <a:latin typeface="Meiryo UI"/>
                <a:cs typeface="Meiryo UI"/>
              </a:rPr>
              <a:t>力による月面探査プロジェクト</a:t>
            </a:r>
            <a:endParaRPr sz="1400" dirty="0">
              <a:latin typeface="Meiryo UI"/>
              <a:cs typeface="Meiryo UI"/>
            </a:endParaRPr>
          </a:p>
        </p:txBody>
      </p:sp>
      <p:sp>
        <p:nvSpPr>
          <p:cNvPr id="8" name="object 12">
            <a:extLst>
              <a:ext uri="{FF2B5EF4-FFF2-40B4-BE49-F238E27FC236}">
                <a16:creationId xmlns:a16="http://schemas.microsoft.com/office/drawing/2014/main" id="{36CC904E-0D71-7346-EEE0-89B898D714EE}"/>
              </a:ext>
            </a:extLst>
          </p:cNvPr>
          <p:cNvSpPr txBox="1"/>
          <p:nvPr/>
        </p:nvSpPr>
        <p:spPr>
          <a:xfrm>
            <a:off x="476251" y="2988710"/>
            <a:ext cx="3327400" cy="1443990"/>
          </a:xfrm>
          <a:prstGeom prst="rect">
            <a:avLst/>
          </a:prstGeom>
        </p:spPr>
        <p:txBody>
          <a:bodyPr vert="horz" wrap="square" lIns="0" tIns="12700" rIns="0" bIns="0" rtlCol="0">
            <a:spAutoFit/>
          </a:bodyPr>
          <a:lstStyle/>
          <a:p>
            <a:pPr marL="327660" marR="5080" indent="-170815">
              <a:lnSpc>
                <a:spcPct val="100000"/>
              </a:lnSpc>
              <a:spcBef>
                <a:spcPts val="100"/>
              </a:spcBef>
            </a:pPr>
            <a:r>
              <a:rPr sz="1800" spc="277" baseline="2314" dirty="0">
                <a:solidFill>
                  <a:srgbClr val="4471C4"/>
                </a:solidFill>
                <a:latin typeface="BIZ UDPGothic"/>
                <a:cs typeface="BIZ UDPGothic"/>
              </a:rPr>
              <a:t>- </a:t>
            </a:r>
            <a:r>
              <a:rPr sz="1200" spc="80" dirty="0">
                <a:latin typeface="Meiryo UI"/>
                <a:cs typeface="Meiryo UI"/>
              </a:rPr>
              <a:t>SLS（Space</a:t>
            </a:r>
            <a:r>
              <a:rPr sz="1200" spc="215" dirty="0">
                <a:latin typeface="Meiryo UI"/>
                <a:cs typeface="Meiryo UI"/>
              </a:rPr>
              <a:t> </a:t>
            </a:r>
            <a:r>
              <a:rPr sz="1200" spc="80" dirty="0">
                <a:latin typeface="Meiryo UI"/>
                <a:cs typeface="Meiryo UI"/>
              </a:rPr>
              <a:t>Launch</a:t>
            </a:r>
            <a:r>
              <a:rPr sz="1200" spc="204" dirty="0">
                <a:latin typeface="Meiryo UI"/>
                <a:cs typeface="Meiryo UI"/>
              </a:rPr>
              <a:t> </a:t>
            </a:r>
            <a:r>
              <a:rPr sz="1200" spc="90" dirty="0">
                <a:latin typeface="Meiryo UI"/>
                <a:cs typeface="Meiryo UI"/>
              </a:rPr>
              <a:t>System）</a:t>
            </a:r>
            <a:r>
              <a:rPr sz="1200" spc="45" dirty="0">
                <a:latin typeface="Meiryo UI"/>
                <a:cs typeface="Meiryo UI"/>
              </a:rPr>
              <a:t>、 </a:t>
            </a:r>
            <a:r>
              <a:rPr sz="1200" spc="90" dirty="0">
                <a:latin typeface="Meiryo UI"/>
                <a:cs typeface="Meiryo UI"/>
              </a:rPr>
              <a:t>Orion</a:t>
            </a:r>
            <a:r>
              <a:rPr sz="1200" spc="80" dirty="0">
                <a:latin typeface="Meiryo UI"/>
                <a:cs typeface="Meiryo UI"/>
              </a:rPr>
              <a:t>宇宙船、</a:t>
            </a:r>
            <a:r>
              <a:rPr sz="1200" spc="90" dirty="0">
                <a:latin typeface="Meiryo UI"/>
                <a:cs typeface="Meiryo UI"/>
              </a:rPr>
              <a:t>Gateway、</a:t>
            </a:r>
            <a:r>
              <a:rPr sz="1200" spc="45" dirty="0">
                <a:latin typeface="Meiryo UI"/>
                <a:cs typeface="Meiryo UI"/>
              </a:rPr>
              <a:t>CLPS</a:t>
            </a:r>
            <a:endParaRPr sz="1200" dirty="0">
              <a:latin typeface="Meiryo UI"/>
              <a:cs typeface="Meiryo UI"/>
            </a:endParaRPr>
          </a:p>
          <a:p>
            <a:pPr marL="327660" marR="202565">
              <a:lnSpc>
                <a:spcPct val="100000"/>
              </a:lnSpc>
            </a:pPr>
            <a:r>
              <a:rPr sz="1200" spc="80" dirty="0">
                <a:latin typeface="Meiryo UI"/>
                <a:cs typeface="Meiryo UI"/>
              </a:rPr>
              <a:t>（Commercial</a:t>
            </a:r>
            <a:r>
              <a:rPr sz="1200" spc="260" dirty="0">
                <a:latin typeface="Meiryo UI"/>
                <a:cs typeface="Meiryo UI"/>
              </a:rPr>
              <a:t> </a:t>
            </a:r>
            <a:r>
              <a:rPr sz="1200" spc="75" dirty="0">
                <a:latin typeface="Meiryo UI"/>
                <a:cs typeface="Meiryo UI"/>
              </a:rPr>
              <a:t>Luner</a:t>
            </a:r>
            <a:r>
              <a:rPr sz="1200" spc="215" dirty="0">
                <a:latin typeface="Meiryo UI"/>
                <a:cs typeface="Meiryo UI"/>
              </a:rPr>
              <a:t> </a:t>
            </a:r>
            <a:r>
              <a:rPr sz="1200" spc="60" dirty="0">
                <a:latin typeface="Meiryo UI"/>
                <a:cs typeface="Meiryo UI"/>
              </a:rPr>
              <a:t>Payload </a:t>
            </a:r>
            <a:r>
              <a:rPr sz="1200" spc="90" dirty="0">
                <a:latin typeface="Meiryo UI"/>
                <a:cs typeface="Meiryo UI"/>
              </a:rPr>
              <a:t>Service）</a:t>
            </a:r>
            <a:r>
              <a:rPr sz="1200" spc="80" dirty="0">
                <a:latin typeface="Meiryo UI"/>
                <a:cs typeface="Meiryo UI"/>
              </a:rPr>
              <a:t>、</a:t>
            </a:r>
            <a:r>
              <a:rPr sz="1200" spc="70" dirty="0">
                <a:latin typeface="Meiryo UI"/>
                <a:cs typeface="Meiryo UI"/>
              </a:rPr>
              <a:t>HLS（Human</a:t>
            </a:r>
            <a:endParaRPr sz="1200" dirty="0">
              <a:latin typeface="Meiryo UI"/>
              <a:cs typeface="Meiryo UI"/>
            </a:endParaRPr>
          </a:p>
          <a:p>
            <a:pPr marL="327660">
              <a:lnSpc>
                <a:spcPct val="100000"/>
              </a:lnSpc>
            </a:pPr>
            <a:r>
              <a:rPr sz="1200" spc="80" dirty="0">
                <a:latin typeface="Meiryo UI"/>
                <a:cs typeface="Meiryo UI"/>
              </a:rPr>
              <a:t>Landing</a:t>
            </a:r>
            <a:r>
              <a:rPr sz="1200" spc="210" dirty="0">
                <a:latin typeface="Meiryo UI"/>
                <a:cs typeface="Meiryo UI"/>
              </a:rPr>
              <a:t> </a:t>
            </a:r>
            <a:r>
              <a:rPr sz="1200" spc="90" dirty="0">
                <a:latin typeface="Meiryo UI"/>
                <a:cs typeface="Meiryo UI"/>
              </a:rPr>
              <a:t>System）</a:t>
            </a:r>
            <a:r>
              <a:rPr sz="1200" spc="70" dirty="0">
                <a:latin typeface="Meiryo UI"/>
                <a:cs typeface="Meiryo UI"/>
              </a:rPr>
              <a:t>等のプログラム</a:t>
            </a:r>
            <a:endParaRPr sz="1200" dirty="0">
              <a:latin typeface="Meiryo UI"/>
              <a:cs typeface="Meiryo UI"/>
            </a:endParaRPr>
          </a:p>
          <a:p>
            <a:pPr marL="183515" marR="159385" indent="-171450">
              <a:lnSpc>
                <a:spcPct val="100000"/>
              </a:lnSpc>
              <a:spcBef>
                <a:spcPts val="605"/>
              </a:spcBef>
              <a:buClr>
                <a:srgbClr val="4471C4"/>
              </a:buClr>
              <a:buFont typeface="Wingdings"/>
              <a:buChar char=""/>
              <a:tabLst>
                <a:tab pos="184785" algn="l"/>
              </a:tabLst>
            </a:pPr>
            <a:r>
              <a:rPr sz="1400" spc="90" dirty="0" err="1">
                <a:latin typeface="Meiryo UI"/>
                <a:cs typeface="Meiryo UI"/>
              </a:rPr>
              <a:t>最初の有人月面着陸</a:t>
            </a:r>
            <a:r>
              <a:rPr sz="1400" spc="70" dirty="0" err="1">
                <a:latin typeface="Meiryo UI"/>
                <a:cs typeface="Meiryo UI"/>
              </a:rPr>
              <a:t>（Artemis</a:t>
            </a:r>
            <a:r>
              <a:rPr sz="1400" spc="70" dirty="0">
                <a:latin typeface="Meiryo UI"/>
                <a:cs typeface="Meiryo UI"/>
              </a:rPr>
              <a:t>	</a:t>
            </a:r>
            <a:r>
              <a:rPr sz="1400" spc="90" dirty="0">
                <a:latin typeface="Meiryo UI"/>
                <a:cs typeface="Meiryo UI"/>
              </a:rPr>
              <a:t>Ⅲ）は</a:t>
            </a:r>
            <a:r>
              <a:rPr sz="1400" spc="85" dirty="0">
                <a:latin typeface="Meiryo UI"/>
                <a:cs typeface="Meiryo UI"/>
              </a:rPr>
              <a:t>2027年実施予定</a:t>
            </a:r>
            <a:endParaRPr sz="1400" dirty="0">
              <a:latin typeface="Meiryo UI"/>
              <a:cs typeface="Meiryo UI"/>
            </a:endParaRPr>
          </a:p>
        </p:txBody>
      </p:sp>
      <p:sp>
        <p:nvSpPr>
          <p:cNvPr id="9" name="object 13">
            <a:extLst>
              <a:ext uri="{FF2B5EF4-FFF2-40B4-BE49-F238E27FC236}">
                <a16:creationId xmlns:a16="http://schemas.microsoft.com/office/drawing/2014/main" id="{EC425351-58EC-BF00-36F3-02C3AB98FB20}"/>
              </a:ext>
            </a:extLst>
          </p:cNvPr>
          <p:cNvSpPr txBox="1"/>
          <p:nvPr/>
        </p:nvSpPr>
        <p:spPr>
          <a:xfrm>
            <a:off x="7773932" y="2485790"/>
            <a:ext cx="3764018" cy="1946909"/>
          </a:xfrm>
          <a:prstGeom prst="rect">
            <a:avLst/>
          </a:prstGeom>
        </p:spPr>
        <p:txBody>
          <a:bodyPr vert="horz" wrap="square" lIns="0" tIns="13335" rIns="0" bIns="0" rtlCol="0">
            <a:spAutoFit/>
          </a:bodyPr>
          <a:lstStyle/>
          <a:p>
            <a:pPr marL="183515" marR="130810" indent="-171450">
              <a:lnSpc>
                <a:spcPct val="100000"/>
              </a:lnSpc>
              <a:spcBef>
                <a:spcPts val="105"/>
              </a:spcBef>
              <a:buClr>
                <a:srgbClr val="4471C4"/>
              </a:buClr>
              <a:buFont typeface="Wingdings"/>
              <a:buChar char=""/>
              <a:tabLst>
                <a:tab pos="184785" algn="l"/>
              </a:tabLst>
            </a:pPr>
            <a:r>
              <a:rPr sz="1400" spc="85" dirty="0">
                <a:latin typeface="Meiryo UI"/>
                <a:cs typeface="Meiryo UI"/>
              </a:rPr>
              <a:t>DARPA</a:t>
            </a:r>
            <a:r>
              <a:rPr sz="1400" spc="90" dirty="0">
                <a:latin typeface="Meiryo UI"/>
                <a:cs typeface="Meiryo UI"/>
              </a:rPr>
              <a:t>主体の、M2M</a:t>
            </a:r>
            <a:r>
              <a:rPr sz="1400" spc="60" dirty="0">
                <a:latin typeface="Meiryo UI"/>
                <a:cs typeface="Meiryo UI"/>
              </a:rPr>
              <a:t>を補完する</a:t>
            </a:r>
            <a:r>
              <a:rPr sz="1400" spc="80" dirty="0">
                <a:latin typeface="Meiryo UI"/>
                <a:cs typeface="Meiryo UI"/>
              </a:rPr>
              <a:t>産業アーキテクチャ検討</a:t>
            </a:r>
            <a:endParaRPr sz="1400" dirty="0">
              <a:latin typeface="Meiryo UI"/>
              <a:cs typeface="Meiryo UI"/>
            </a:endParaRPr>
          </a:p>
          <a:p>
            <a:pPr marL="183515" marR="5080" indent="-171450">
              <a:lnSpc>
                <a:spcPct val="100000"/>
              </a:lnSpc>
              <a:spcBef>
                <a:spcPts val="600"/>
              </a:spcBef>
              <a:buClr>
                <a:srgbClr val="4471C4"/>
              </a:buClr>
              <a:buFont typeface="Wingdings"/>
              <a:buChar char=""/>
              <a:tabLst>
                <a:tab pos="184785" algn="l"/>
              </a:tabLst>
            </a:pPr>
            <a:r>
              <a:rPr sz="1400" spc="85" dirty="0">
                <a:latin typeface="Meiryo UI"/>
                <a:cs typeface="Meiryo UI"/>
              </a:rPr>
              <a:t>「共同運用可能なスケーラブルなシ</a:t>
            </a:r>
            <a:r>
              <a:rPr sz="1400" spc="90" dirty="0">
                <a:latin typeface="Meiryo UI"/>
                <a:cs typeface="Meiryo UI"/>
              </a:rPr>
              <a:t>ステム開発」および「</a:t>
            </a:r>
            <a:r>
              <a:rPr sz="1400" spc="85" dirty="0">
                <a:latin typeface="Meiryo UI"/>
                <a:cs typeface="Meiryo UI"/>
              </a:rPr>
              <a:t>2030</a:t>
            </a:r>
            <a:r>
              <a:rPr sz="1400" spc="55" dirty="0">
                <a:latin typeface="Meiryo UI"/>
                <a:cs typeface="Meiryo UI"/>
              </a:rPr>
              <a:t>年までに</a:t>
            </a:r>
            <a:r>
              <a:rPr sz="1400" spc="85" dirty="0">
                <a:latin typeface="Meiryo UI"/>
                <a:cs typeface="Meiryo UI"/>
              </a:rPr>
              <a:t>将来的な月のユーザが収益化可能なサービス創出」を目的とした検討を</a:t>
            </a:r>
            <a:r>
              <a:rPr sz="1400" spc="95" dirty="0">
                <a:latin typeface="Meiryo UI"/>
                <a:cs typeface="Meiryo UI"/>
              </a:rPr>
              <a:t>実施。分野は電力、</a:t>
            </a:r>
            <a:r>
              <a:rPr sz="1400" spc="85" dirty="0">
                <a:latin typeface="Meiryo UI"/>
                <a:cs typeface="Meiryo UI"/>
              </a:rPr>
              <a:t>ISRU</a:t>
            </a:r>
            <a:r>
              <a:rPr sz="1400" spc="65" dirty="0">
                <a:latin typeface="Meiryo UI"/>
                <a:cs typeface="Meiryo UI"/>
              </a:rPr>
              <a:t>、通信・</a:t>
            </a:r>
            <a:r>
              <a:rPr sz="1400" spc="70" dirty="0">
                <a:latin typeface="Meiryo UI"/>
                <a:cs typeface="Meiryo UI"/>
              </a:rPr>
              <a:t>測位、輸送・モビリティ、建設・ロボ</a:t>
            </a:r>
            <a:r>
              <a:rPr sz="1400" spc="80" dirty="0">
                <a:latin typeface="Meiryo UI"/>
                <a:cs typeface="Meiryo UI"/>
              </a:rPr>
              <a:t>ティクス等、多岐に渡る</a:t>
            </a:r>
            <a:endParaRPr sz="1400" dirty="0">
              <a:latin typeface="Meiryo UI"/>
              <a:cs typeface="Meiryo UI"/>
            </a:endParaRPr>
          </a:p>
          <a:p>
            <a:pPr marL="12700" marR="647700">
              <a:lnSpc>
                <a:spcPct val="100000"/>
              </a:lnSpc>
              <a:spcBef>
                <a:spcPts val="585"/>
              </a:spcBef>
            </a:pPr>
            <a:r>
              <a:rPr sz="800" spc="60" dirty="0">
                <a:latin typeface="Meiryo UI"/>
                <a:cs typeface="Meiryo UI"/>
              </a:rPr>
              <a:t>※IS</a:t>
            </a:r>
            <a:r>
              <a:rPr sz="800" spc="-175" dirty="0">
                <a:latin typeface="Meiryo UI"/>
                <a:cs typeface="Meiryo UI"/>
              </a:rPr>
              <a:t> </a:t>
            </a:r>
            <a:r>
              <a:rPr sz="800" spc="55" dirty="0">
                <a:latin typeface="Meiryo UI"/>
                <a:cs typeface="Meiryo UI"/>
              </a:rPr>
              <a:t>RU（</a:t>
            </a:r>
            <a:r>
              <a:rPr sz="800" spc="-180" dirty="0">
                <a:latin typeface="Meiryo UI"/>
                <a:cs typeface="Meiryo UI"/>
              </a:rPr>
              <a:t> </a:t>
            </a:r>
            <a:r>
              <a:rPr sz="800" spc="45" dirty="0">
                <a:latin typeface="Meiryo UI"/>
                <a:cs typeface="Meiryo UI"/>
              </a:rPr>
              <a:t>in</a:t>
            </a:r>
            <a:r>
              <a:rPr sz="800" spc="229" dirty="0">
                <a:latin typeface="Meiryo UI"/>
                <a:cs typeface="Meiryo UI"/>
              </a:rPr>
              <a:t> </a:t>
            </a:r>
            <a:r>
              <a:rPr sz="800" spc="65" dirty="0">
                <a:latin typeface="Meiryo UI"/>
                <a:cs typeface="Meiryo UI"/>
              </a:rPr>
              <a:t>situ</a:t>
            </a:r>
            <a:r>
              <a:rPr sz="800" spc="229" dirty="0">
                <a:latin typeface="Meiryo UI"/>
                <a:cs typeface="Meiryo UI"/>
              </a:rPr>
              <a:t> </a:t>
            </a:r>
            <a:r>
              <a:rPr sz="800" spc="50" dirty="0">
                <a:latin typeface="Meiryo UI"/>
                <a:cs typeface="Meiryo UI"/>
              </a:rPr>
              <a:t>re</a:t>
            </a:r>
            <a:r>
              <a:rPr sz="800" spc="-175" dirty="0">
                <a:latin typeface="Meiryo UI"/>
                <a:cs typeface="Meiryo UI"/>
              </a:rPr>
              <a:t> </a:t>
            </a:r>
            <a:r>
              <a:rPr sz="800" spc="75" dirty="0">
                <a:latin typeface="Meiryo UI"/>
                <a:cs typeface="Meiryo UI"/>
              </a:rPr>
              <a:t>source utilization：</a:t>
            </a:r>
            <a:r>
              <a:rPr sz="800" spc="80" dirty="0">
                <a:latin typeface="Meiryo UI"/>
                <a:cs typeface="Meiryo UI"/>
              </a:rPr>
              <a:t>現地で入手可能な資源を利用)</a:t>
            </a:r>
            <a:endParaRPr sz="800" dirty="0">
              <a:latin typeface="Meiryo UI"/>
              <a:cs typeface="Meiryo UI"/>
            </a:endParaRPr>
          </a:p>
        </p:txBody>
      </p:sp>
      <p:sp>
        <p:nvSpPr>
          <p:cNvPr id="10" name="object 14">
            <a:extLst>
              <a:ext uri="{FF2B5EF4-FFF2-40B4-BE49-F238E27FC236}">
                <a16:creationId xmlns:a16="http://schemas.microsoft.com/office/drawing/2014/main" id="{40E22FEF-B7F6-6519-07F4-2F9B0718626C}"/>
              </a:ext>
            </a:extLst>
          </p:cNvPr>
          <p:cNvSpPr txBox="1"/>
          <p:nvPr/>
        </p:nvSpPr>
        <p:spPr>
          <a:xfrm>
            <a:off x="4469325" y="2470677"/>
            <a:ext cx="2916044" cy="880110"/>
          </a:xfrm>
          <a:prstGeom prst="rect">
            <a:avLst/>
          </a:prstGeom>
        </p:spPr>
        <p:txBody>
          <a:bodyPr vert="horz" wrap="square" lIns="0" tIns="13335" rIns="0" bIns="0" rtlCol="0">
            <a:spAutoFit/>
          </a:bodyPr>
          <a:lstStyle/>
          <a:p>
            <a:pPr marL="183515" marR="5080" indent="-171450">
              <a:lnSpc>
                <a:spcPct val="100000"/>
              </a:lnSpc>
              <a:spcBef>
                <a:spcPts val="105"/>
              </a:spcBef>
              <a:buClr>
                <a:srgbClr val="4471C4"/>
              </a:buClr>
              <a:buFont typeface="Wingdings"/>
              <a:buChar char=""/>
              <a:tabLst>
                <a:tab pos="184785" algn="l"/>
              </a:tabLst>
            </a:pPr>
            <a:r>
              <a:rPr sz="1400" spc="90" dirty="0" err="1">
                <a:latin typeface="Meiryo UI"/>
                <a:cs typeface="Meiryo UI"/>
              </a:rPr>
              <a:t>NASA</a:t>
            </a:r>
            <a:r>
              <a:rPr sz="1400" spc="85" dirty="0" err="1">
                <a:latin typeface="Meiryo UI"/>
                <a:cs typeface="Meiryo UI"/>
              </a:rPr>
              <a:t>主体の、月面および火</a:t>
            </a:r>
            <a:r>
              <a:rPr lang="ja-JP" altLang="en-US" sz="1400" spc="85" dirty="0">
                <a:latin typeface="Meiryo UI"/>
                <a:cs typeface="Meiryo UI"/>
              </a:rPr>
              <a:t>星</a:t>
            </a:r>
            <a:r>
              <a:rPr sz="1400" spc="85" dirty="0">
                <a:latin typeface="Meiryo UI"/>
                <a:cs typeface="Meiryo UI"/>
              </a:rPr>
              <a:t>	探査計画の透明性向上と参画	</a:t>
            </a:r>
            <a:r>
              <a:rPr sz="1400" spc="75" dirty="0" err="1">
                <a:latin typeface="Meiryo UI"/>
                <a:cs typeface="Meiryo UI"/>
              </a:rPr>
              <a:t>機会の提供を目的としたアーキテ</a:t>
            </a:r>
            <a:r>
              <a:rPr sz="1400" spc="60" dirty="0" err="1">
                <a:latin typeface="Meiryo UI"/>
                <a:cs typeface="Meiryo UI"/>
              </a:rPr>
              <a:t>クチャ検討</a:t>
            </a:r>
            <a:endParaRPr sz="1400" dirty="0">
              <a:latin typeface="Meiryo UI"/>
              <a:cs typeface="Meiryo UI"/>
            </a:endParaRPr>
          </a:p>
        </p:txBody>
      </p:sp>
      <p:sp>
        <p:nvSpPr>
          <p:cNvPr id="11" name="object 15">
            <a:extLst>
              <a:ext uri="{FF2B5EF4-FFF2-40B4-BE49-F238E27FC236}">
                <a16:creationId xmlns:a16="http://schemas.microsoft.com/office/drawing/2014/main" id="{AFBB77AE-853A-D7B8-95C7-EC8179CDA2A7}"/>
              </a:ext>
            </a:extLst>
          </p:cNvPr>
          <p:cNvSpPr txBox="1"/>
          <p:nvPr/>
        </p:nvSpPr>
        <p:spPr>
          <a:xfrm>
            <a:off x="4418069" y="3400316"/>
            <a:ext cx="3051119" cy="666750"/>
          </a:xfrm>
          <a:prstGeom prst="rect">
            <a:avLst/>
          </a:prstGeom>
        </p:spPr>
        <p:txBody>
          <a:bodyPr vert="horz" wrap="square" lIns="0" tIns="13335" rIns="0" bIns="0" rtlCol="0">
            <a:spAutoFit/>
          </a:bodyPr>
          <a:lstStyle/>
          <a:p>
            <a:pPr marL="183515" marR="5080" indent="-171450">
              <a:lnSpc>
                <a:spcPct val="100000"/>
              </a:lnSpc>
              <a:spcBef>
                <a:spcPts val="105"/>
              </a:spcBef>
              <a:buClr>
                <a:srgbClr val="4471C4"/>
              </a:buClr>
              <a:buFont typeface="Wingdings"/>
              <a:buChar char=""/>
              <a:tabLst>
                <a:tab pos="184785" algn="l"/>
              </a:tabLst>
            </a:pPr>
            <a:r>
              <a:rPr sz="1400" spc="80" dirty="0">
                <a:latin typeface="Meiryo UI"/>
                <a:cs typeface="Meiryo UI"/>
              </a:rPr>
              <a:t>意義として、「</a:t>
            </a:r>
            <a:r>
              <a:rPr sz="1400" spc="80" dirty="0" err="1">
                <a:latin typeface="Meiryo UI"/>
                <a:cs typeface="Meiryo UI"/>
              </a:rPr>
              <a:t>科学的知識の追</a:t>
            </a:r>
            <a:r>
              <a:rPr sz="1400" spc="75" dirty="0" err="1">
                <a:latin typeface="Meiryo UI"/>
                <a:cs typeface="Meiryo UI"/>
              </a:rPr>
              <a:t>求</a:t>
            </a:r>
            <a:r>
              <a:rPr sz="1400" spc="75" dirty="0">
                <a:latin typeface="Meiryo UI"/>
                <a:cs typeface="Meiryo UI"/>
              </a:rPr>
              <a:t>」、「国力の確立と経済成長」、</a:t>
            </a:r>
            <a:endParaRPr sz="1400" dirty="0">
              <a:latin typeface="Meiryo UI"/>
              <a:cs typeface="Meiryo UI"/>
            </a:endParaRPr>
          </a:p>
          <a:p>
            <a:pPr marL="184785">
              <a:lnSpc>
                <a:spcPct val="100000"/>
              </a:lnSpc>
            </a:pPr>
            <a:r>
              <a:rPr sz="1400" spc="90" dirty="0">
                <a:latin typeface="Meiryo UI"/>
                <a:cs typeface="Meiryo UI"/>
              </a:rPr>
              <a:t>「次世代の鼓舞」の</a:t>
            </a:r>
            <a:r>
              <a:rPr sz="1400" spc="85" dirty="0">
                <a:latin typeface="Meiryo UI"/>
                <a:cs typeface="Meiryo UI"/>
              </a:rPr>
              <a:t>3</a:t>
            </a:r>
            <a:r>
              <a:rPr sz="1400" spc="55" dirty="0">
                <a:latin typeface="Meiryo UI"/>
                <a:cs typeface="Meiryo UI"/>
              </a:rPr>
              <a:t>つを提示</a:t>
            </a:r>
            <a:endParaRPr sz="1400" dirty="0">
              <a:latin typeface="Meiryo UI"/>
              <a:cs typeface="Meiryo UI"/>
            </a:endParaRPr>
          </a:p>
        </p:txBody>
      </p:sp>
      <p:sp>
        <p:nvSpPr>
          <p:cNvPr id="12" name="object 16">
            <a:extLst>
              <a:ext uri="{FF2B5EF4-FFF2-40B4-BE49-F238E27FC236}">
                <a16:creationId xmlns:a16="http://schemas.microsoft.com/office/drawing/2014/main" id="{A4B4E4C9-8257-0241-32C9-CDCD4D2A9E75}"/>
              </a:ext>
            </a:extLst>
          </p:cNvPr>
          <p:cNvSpPr/>
          <p:nvPr/>
        </p:nvSpPr>
        <p:spPr>
          <a:xfrm>
            <a:off x="4469324" y="1664944"/>
            <a:ext cx="2999864" cy="802005"/>
          </a:xfrm>
          <a:custGeom>
            <a:avLst/>
            <a:gdLst/>
            <a:ahLst/>
            <a:cxnLst/>
            <a:rect l="l" t="t" r="r" b="b"/>
            <a:pathLst>
              <a:path w="2720975" h="802005">
                <a:moveTo>
                  <a:pt x="2720670" y="0"/>
                </a:moveTo>
                <a:lnTo>
                  <a:pt x="0" y="0"/>
                </a:lnTo>
                <a:lnTo>
                  <a:pt x="0" y="801776"/>
                </a:lnTo>
                <a:lnTo>
                  <a:pt x="2720670" y="801776"/>
                </a:lnTo>
                <a:lnTo>
                  <a:pt x="2720670" y="0"/>
                </a:lnTo>
                <a:close/>
              </a:path>
            </a:pathLst>
          </a:custGeom>
          <a:solidFill>
            <a:srgbClr val="00338D"/>
          </a:solidFill>
        </p:spPr>
        <p:txBody>
          <a:bodyPr wrap="square" lIns="0" tIns="0" rIns="0" bIns="0" rtlCol="0"/>
          <a:lstStyle/>
          <a:p>
            <a:endParaRPr/>
          </a:p>
        </p:txBody>
      </p:sp>
      <p:sp>
        <p:nvSpPr>
          <p:cNvPr id="13" name="object 17">
            <a:extLst>
              <a:ext uri="{FF2B5EF4-FFF2-40B4-BE49-F238E27FC236}">
                <a16:creationId xmlns:a16="http://schemas.microsoft.com/office/drawing/2014/main" id="{84AB6F08-DE94-AA06-44E9-2AFC5DC4A14D}"/>
              </a:ext>
            </a:extLst>
          </p:cNvPr>
          <p:cNvSpPr txBox="1"/>
          <p:nvPr/>
        </p:nvSpPr>
        <p:spPr>
          <a:xfrm>
            <a:off x="4824783" y="1805910"/>
            <a:ext cx="2542540" cy="574040"/>
          </a:xfrm>
          <a:prstGeom prst="rect">
            <a:avLst/>
          </a:prstGeom>
        </p:spPr>
        <p:txBody>
          <a:bodyPr vert="horz" wrap="square" lIns="0" tIns="12700" rIns="0" bIns="0" rtlCol="0">
            <a:spAutoFit/>
          </a:bodyPr>
          <a:lstStyle/>
          <a:p>
            <a:pPr marL="12700" marR="5080" indent="436880">
              <a:lnSpc>
                <a:spcPct val="100000"/>
              </a:lnSpc>
              <a:spcBef>
                <a:spcPts val="100"/>
              </a:spcBef>
            </a:pPr>
            <a:r>
              <a:rPr sz="1800" b="1" dirty="0">
                <a:solidFill>
                  <a:srgbClr val="FFFFFF"/>
                </a:solidFill>
                <a:latin typeface="Meiryo UI"/>
                <a:cs typeface="Meiryo UI"/>
              </a:rPr>
              <a:t>Moon</a:t>
            </a:r>
            <a:r>
              <a:rPr sz="1800" b="1" spc="-30" dirty="0">
                <a:solidFill>
                  <a:srgbClr val="FFFFFF"/>
                </a:solidFill>
                <a:latin typeface="Meiryo UI"/>
                <a:cs typeface="Meiryo UI"/>
              </a:rPr>
              <a:t> </a:t>
            </a:r>
            <a:r>
              <a:rPr sz="1800" b="1" dirty="0">
                <a:solidFill>
                  <a:srgbClr val="FFFFFF"/>
                </a:solidFill>
                <a:latin typeface="Meiryo UI"/>
                <a:cs typeface="Meiryo UI"/>
              </a:rPr>
              <a:t>to</a:t>
            </a:r>
            <a:r>
              <a:rPr sz="1800" b="1" spc="-40" dirty="0">
                <a:solidFill>
                  <a:srgbClr val="FFFFFF"/>
                </a:solidFill>
                <a:latin typeface="Meiryo UI"/>
                <a:cs typeface="Meiryo UI"/>
              </a:rPr>
              <a:t> </a:t>
            </a:r>
            <a:r>
              <a:rPr sz="1800" b="1" spc="-20" dirty="0">
                <a:solidFill>
                  <a:srgbClr val="FFFFFF"/>
                </a:solidFill>
                <a:latin typeface="Meiryo UI"/>
                <a:cs typeface="Meiryo UI"/>
              </a:rPr>
              <a:t>Mars </a:t>
            </a:r>
            <a:r>
              <a:rPr sz="1800" b="1" spc="-10" dirty="0">
                <a:solidFill>
                  <a:srgbClr val="FFFFFF"/>
                </a:solidFill>
                <a:latin typeface="Meiryo UI"/>
                <a:cs typeface="Meiryo UI"/>
              </a:rPr>
              <a:t>Architecture（M2M）</a:t>
            </a:r>
            <a:endParaRPr sz="1800" dirty="0">
              <a:latin typeface="Meiryo UI"/>
              <a:cs typeface="Meiryo UI"/>
            </a:endParaRPr>
          </a:p>
        </p:txBody>
      </p:sp>
      <p:sp>
        <p:nvSpPr>
          <p:cNvPr id="14" name="object 18">
            <a:extLst>
              <a:ext uri="{FF2B5EF4-FFF2-40B4-BE49-F238E27FC236}">
                <a16:creationId xmlns:a16="http://schemas.microsoft.com/office/drawing/2014/main" id="{697AFAFE-5227-D942-7CFE-0C65AA45A96E}"/>
              </a:ext>
            </a:extLst>
          </p:cNvPr>
          <p:cNvSpPr/>
          <p:nvPr/>
        </p:nvSpPr>
        <p:spPr>
          <a:xfrm>
            <a:off x="7856931" y="1664944"/>
            <a:ext cx="3653667" cy="802005"/>
          </a:xfrm>
          <a:custGeom>
            <a:avLst/>
            <a:gdLst/>
            <a:ahLst/>
            <a:cxnLst/>
            <a:rect l="l" t="t" r="r" b="b"/>
            <a:pathLst>
              <a:path w="2720975" h="802005">
                <a:moveTo>
                  <a:pt x="2720670" y="0"/>
                </a:moveTo>
                <a:lnTo>
                  <a:pt x="0" y="0"/>
                </a:lnTo>
                <a:lnTo>
                  <a:pt x="0" y="801776"/>
                </a:lnTo>
                <a:lnTo>
                  <a:pt x="2720670" y="801776"/>
                </a:lnTo>
                <a:lnTo>
                  <a:pt x="2720670" y="0"/>
                </a:lnTo>
                <a:close/>
              </a:path>
            </a:pathLst>
          </a:custGeom>
          <a:solidFill>
            <a:srgbClr val="00338D"/>
          </a:solidFill>
        </p:spPr>
        <p:txBody>
          <a:bodyPr wrap="square" lIns="0" tIns="0" rIns="0" bIns="0" rtlCol="0"/>
          <a:lstStyle/>
          <a:p>
            <a:endParaRPr/>
          </a:p>
        </p:txBody>
      </p:sp>
      <p:sp>
        <p:nvSpPr>
          <p:cNvPr id="15" name="object 19">
            <a:extLst>
              <a:ext uri="{FF2B5EF4-FFF2-40B4-BE49-F238E27FC236}">
                <a16:creationId xmlns:a16="http://schemas.microsoft.com/office/drawing/2014/main" id="{901408CB-7614-1E2C-C0F9-E1A9558A8DD0}"/>
              </a:ext>
            </a:extLst>
          </p:cNvPr>
          <p:cNvSpPr txBox="1"/>
          <p:nvPr/>
        </p:nvSpPr>
        <p:spPr>
          <a:xfrm>
            <a:off x="8182000" y="1641650"/>
            <a:ext cx="2879782" cy="848360"/>
          </a:xfrm>
          <a:prstGeom prst="rect">
            <a:avLst/>
          </a:prstGeom>
        </p:spPr>
        <p:txBody>
          <a:bodyPr vert="horz" wrap="square" lIns="0" tIns="12700" rIns="0" bIns="0" rtlCol="0">
            <a:spAutoFit/>
          </a:bodyPr>
          <a:lstStyle/>
          <a:p>
            <a:pPr marL="12065" marR="5080" algn="ctr">
              <a:lnSpc>
                <a:spcPct val="100000"/>
              </a:lnSpc>
              <a:spcBef>
                <a:spcPts val="100"/>
              </a:spcBef>
            </a:pPr>
            <a:r>
              <a:rPr sz="1800" b="1" dirty="0">
                <a:solidFill>
                  <a:srgbClr val="FFFFFF"/>
                </a:solidFill>
                <a:latin typeface="Meiryo UI"/>
                <a:cs typeface="Meiryo UI"/>
              </a:rPr>
              <a:t>10-</a:t>
            </a:r>
            <a:r>
              <a:rPr sz="1800" b="1" spc="-10" dirty="0">
                <a:solidFill>
                  <a:srgbClr val="FFFFFF"/>
                </a:solidFill>
                <a:latin typeface="Meiryo UI"/>
                <a:cs typeface="Meiryo UI"/>
              </a:rPr>
              <a:t>Year</a:t>
            </a:r>
            <a:r>
              <a:rPr sz="1800" b="1" spc="-114" dirty="0">
                <a:solidFill>
                  <a:srgbClr val="FFFFFF"/>
                </a:solidFill>
                <a:latin typeface="Meiryo UI"/>
                <a:cs typeface="Meiryo UI"/>
              </a:rPr>
              <a:t> </a:t>
            </a:r>
            <a:r>
              <a:rPr sz="1800" b="1" spc="-10" dirty="0">
                <a:solidFill>
                  <a:srgbClr val="FFFFFF"/>
                </a:solidFill>
                <a:latin typeface="Meiryo UI"/>
                <a:cs typeface="Meiryo UI"/>
              </a:rPr>
              <a:t>Lunar Architecture</a:t>
            </a:r>
            <a:endParaRPr lang="en-US" sz="1800" b="1" spc="-10" dirty="0">
              <a:solidFill>
                <a:srgbClr val="FFFFFF"/>
              </a:solidFill>
              <a:latin typeface="Meiryo UI"/>
              <a:cs typeface="Meiryo UI"/>
            </a:endParaRPr>
          </a:p>
          <a:p>
            <a:pPr marL="12065" marR="5080" algn="ctr">
              <a:lnSpc>
                <a:spcPct val="100000"/>
              </a:lnSpc>
              <a:spcBef>
                <a:spcPts val="100"/>
              </a:spcBef>
            </a:pPr>
            <a:r>
              <a:rPr sz="1800" b="1" spc="-10" dirty="0">
                <a:solidFill>
                  <a:srgbClr val="FFFFFF"/>
                </a:solidFill>
                <a:latin typeface="Meiryo UI"/>
                <a:cs typeface="Meiryo UI"/>
              </a:rPr>
              <a:t> </a:t>
            </a:r>
            <a:r>
              <a:rPr sz="1800" b="1" spc="-20" dirty="0">
                <a:solidFill>
                  <a:srgbClr val="FFFFFF"/>
                </a:solidFill>
                <a:latin typeface="Meiryo UI"/>
                <a:cs typeface="Meiryo UI"/>
              </a:rPr>
              <a:t>(LunA-</a:t>
            </a:r>
            <a:r>
              <a:rPr sz="1800" b="1" spc="-25" dirty="0">
                <a:solidFill>
                  <a:srgbClr val="FFFFFF"/>
                </a:solidFill>
                <a:latin typeface="Meiryo UI"/>
                <a:cs typeface="Meiryo UI"/>
              </a:rPr>
              <a:t>10）</a:t>
            </a:r>
            <a:endParaRPr sz="1800" dirty="0">
              <a:latin typeface="Meiryo UI"/>
              <a:cs typeface="Meiryo UI"/>
            </a:endParaRPr>
          </a:p>
        </p:txBody>
      </p:sp>
      <p:grpSp>
        <p:nvGrpSpPr>
          <p:cNvPr id="16" name="object 20">
            <a:extLst>
              <a:ext uri="{FF2B5EF4-FFF2-40B4-BE49-F238E27FC236}">
                <a16:creationId xmlns:a16="http://schemas.microsoft.com/office/drawing/2014/main" id="{8F092A71-DD7F-CE88-9D33-F6B97F740665}"/>
              </a:ext>
            </a:extLst>
          </p:cNvPr>
          <p:cNvGrpSpPr/>
          <p:nvPr/>
        </p:nvGrpSpPr>
        <p:grpSpPr>
          <a:xfrm>
            <a:off x="4277494" y="1487427"/>
            <a:ext cx="3904505" cy="391160"/>
            <a:chOff x="3471202" y="1605002"/>
            <a:chExt cx="3646170" cy="391160"/>
          </a:xfrm>
        </p:grpSpPr>
        <p:pic>
          <p:nvPicPr>
            <p:cNvPr id="17" name="object 21">
              <a:extLst>
                <a:ext uri="{FF2B5EF4-FFF2-40B4-BE49-F238E27FC236}">
                  <a16:creationId xmlns:a16="http://schemas.microsoft.com/office/drawing/2014/main" id="{87CD64C7-BE7F-276E-261A-A6A2569C0968}"/>
                </a:ext>
              </a:extLst>
            </p:cNvPr>
            <p:cNvPicPr/>
            <p:nvPr/>
          </p:nvPicPr>
          <p:blipFill>
            <a:blip r:embed="rId3" cstate="print"/>
            <a:stretch>
              <a:fillRect/>
            </a:stretch>
          </p:blipFill>
          <p:spPr>
            <a:xfrm>
              <a:off x="3471202" y="1644370"/>
              <a:ext cx="526469" cy="351748"/>
            </a:xfrm>
            <a:prstGeom prst="rect">
              <a:avLst/>
            </a:prstGeom>
          </p:spPr>
        </p:pic>
        <p:pic>
          <p:nvPicPr>
            <p:cNvPr id="18" name="object 22">
              <a:extLst>
                <a:ext uri="{FF2B5EF4-FFF2-40B4-BE49-F238E27FC236}">
                  <a16:creationId xmlns:a16="http://schemas.microsoft.com/office/drawing/2014/main" id="{94C2CD70-C45F-0495-87F8-196FA7A149D5}"/>
                </a:ext>
              </a:extLst>
            </p:cNvPr>
            <p:cNvPicPr/>
            <p:nvPr/>
          </p:nvPicPr>
          <p:blipFill>
            <a:blip r:embed="rId3" cstate="print"/>
            <a:stretch>
              <a:fillRect/>
            </a:stretch>
          </p:blipFill>
          <p:spPr>
            <a:xfrm>
              <a:off x="6590539" y="1605002"/>
              <a:ext cx="526476" cy="351750"/>
            </a:xfrm>
            <a:prstGeom prst="rect">
              <a:avLst/>
            </a:prstGeom>
          </p:spPr>
        </p:pic>
      </p:grpSp>
      <p:pic>
        <p:nvPicPr>
          <p:cNvPr id="19" name="object 23">
            <a:extLst>
              <a:ext uri="{FF2B5EF4-FFF2-40B4-BE49-F238E27FC236}">
                <a16:creationId xmlns:a16="http://schemas.microsoft.com/office/drawing/2014/main" id="{A90EEB93-33ED-D3BE-8E23-B7A81A4D7373}"/>
              </a:ext>
            </a:extLst>
          </p:cNvPr>
          <p:cNvPicPr/>
          <p:nvPr/>
        </p:nvPicPr>
        <p:blipFill>
          <a:blip r:embed="rId4" cstate="print"/>
          <a:stretch>
            <a:fillRect/>
          </a:stretch>
        </p:blipFill>
        <p:spPr>
          <a:xfrm>
            <a:off x="7856930" y="4473307"/>
            <a:ext cx="3681019" cy="2183559"/>
          </a:xfrm>
          <a:prstGeom prst="rect">
            <a:avLst/>
          </a:prstGeom>
        </p:spPr>
      </p:pic>
      <p:sp>
        <p:nvSpPr>
          <p:cNvPr id="20" name="object 24">
            <a:extLst>
              <a:ext uri="{FF2B5EF4-FFF2-40B4-BE49-F238E27FC236}">
                <a16:creationId xmlns:a16="http://schemas.microsoft.com/office/drawing/2014/main" id="{8A74D64C-4BA4-8A30-6C18-A1FAB409A1E2}"/>
              </a:ext>
            </a:extLst>
          </p:cNvPr>
          <p:cNvSpPr txBox="1"/>
          <p:nvPr/>
        </p:nvSpPr>
        <p:spPr>
          <a:xfrm>
            <a:off x="7655523" y="6656866"/>
            <a:ext cx="4389325" cy="175048"/>
          </a:xfrm>
          <a:prstGeom prst="rect">
            <a:avLst/>
          </a:prstGeom>
        </p:spPr>
        <p:txBody>
          <a:bodyPr vert="horz" wrap="square" lIns="0" tIns="13335" rIns="0" bIns="0" rtlCol="0">
            <a:spAutoFit/>
          </a:bodyPr>
          <a:lstStyle/>
          <a:p>
            <a:pPr marL="12700" marR="5080">
              <a:lnSpc>
                <a:spcPct val="100000"/>
              </a:lnSpc>
              <a:spcBef>
                <a:spcPts val="105"/>
              </a:spcBef>
            </a:pPr>
            <a:r>
              <a:rPr sz="1050" b="1" spc="-10" dirty="0">
                <a:latin typeface="Meiryo UI"/>
                <a:cs typeface="Meiryo UI"/>
              </a:rPr>
              <a:t>LunA-</a:t>
            </a:r>
            <a:r>
              <a:rPr sz="1050" b="1" dirty="0">
                <a:latin typeface="Meiryo UI"/>
                <a:cs typeface="Meiryo UI"/>
              </a:rPr>
              <a:t>10／Jet </a:t>
            </a:r>
            <a:r>
              <a:rPr sz="1050" b="1" spc="-10" dirty="0">
                <a:latin typeface="Meiryo UI"/>
                <a:cs typeface="Meiryo UI"/>
              </a:rPr>
              <a:t>Age（2035～）</a:t>
            </a:r>
            <a:r>
              <a:rPr sz="1050" b="1" spc="-50" dirty="0">
                <a:latin typeface="Meiryo UI"/>
                <a:cs typeface="Meiryo UI"/>
              </a:rPr>
              <a:t>の</a:t>
            </a:r>
            <a:r>
              <a:rPr sz="1050" b="1" spc="-10" dirty="0">
                <a:latin typeface="Meiryo UI"/>
                <a:cs typeface="Meiryo UI"/>
              </a:rPr>
              <a:t>月面活動イメージ</a:t>
            </a:r>
            <a:r>
              <a:rPr sz="1050" b="1" spc="-15" dirty="0">
                <a:latin typeface="Meiryo UI"/>
                <a:cs typeface="Meiryo UI"/>
              </a:rPr>
              <a:t>（</a:t>
            </a:r>
            <a:r>
              <a:rPr sz="1050" b="1" spc="-10" dirty="0">
                <a:latin typeface="Meiryo UI"/>
                <a:cs typeface="Meiryo UI"/>
              </a:rPr>
              <a:t>出典：DARPA）</a:t>
            </a:r>
            <a:endParaRPr sz="1050" dirty="0">
              <a:latin typeface="Meiryo UI"/>
              <a:cs typeface="Meiryo UI"/>
            </a:endParaRPr>
          </a:p>
        </p:txBody>
      </p:sp>
      <p:pic>
        <p:nvPicPr>
          <p:cNvPr id="21" name="object 25">
            <a:extLst>
              <a:ext uri="{FF2B5EF4-FFF2-40B4-BE49-F238E27FC236}">
                <a16:creationId xmlns:a16="http://schemas.microsoft.com/office/drawing/2014/main" id="{3F2B5828-51B7-1371-C0E2-EF86815C5B14}"/>
              </a:ext>
            </a:extLst>
          </p:cNvPr>
          <p:cNvPicPr/>
          <p:nvPr/>
        </p:nvPicPr>
        <p:blipFill>
          <a:blip r:embed="rId5" cstate="print"/>
          <a:stretch>
            <a:fillRect/>
          </a:stretch>
        </p:blipFill>
        <p:spPr>
          <a:xfrm>
            <a:off x="3873799" y="4284154"/>
            <a:ext cx="3681019" cy="2254294"/>
          </a:xfrm>
          <a:prstGeom prst="rect">
            <a:avLst/>
          </a:prstGeom>
        </p:spPr>
      </p:pic>
      <p:sp>
        <p:nvSpPr>
          <p:cNvPr id="22" name="object 26">
            <a:extLst>
              <a:ext uri="{FF2B5EF4-FFF2-40B4-BE49-F238E27FC236}">
                <a16:creationId xmlns:a16="http://schemas.microsoft.com/office/drawing/2014/main" id="{E49EE1CA-3553-6603-D23B-15C9727D3D35}"/>
              </a:ext>
            </a:extLst>
          </p:cNvPr>
          <p:cNvSpPr txBox="1"/>
          <p:nvPr/>
        </p:nvSpPr>
        <p:spPr>
          <a:xfrm>
            <a:off x="4261444" y="6625447"/>
            <a:ext cx="3293375" cy="206467"/>
          </a:xfrm>
          <a:prstGeom prst="rect">
            <a:avLst/>
          </a:prstGeom>
        </p:spPr>
        <p:txBody>
          <a:bodyPr vert="horz" wrap="square" lIns="0" tIns="44450" rIns="0" bIns="0" rtlCol="0">
            <a:spAutoFit/>
          </a:bodyPr>
          <a:lstStyle/>
          <a:p>
            <a:pPr marL="12700">
              <a:lnSpc>
                <a:spcPct val="100000"/>
              </a:lnSpc>
              <a:spcBef>
                <a:spcPts val="350"/>
              </a:spcBef>
            </a:pPr>
            <a:r>
              <a:rPr sz="1050" b="1" dirty="0">
                <a:latin typeface="Meiryo UI"/>
                <a:cs typeface="Meiryo UI"/>
              </a:rPr>
              <a:t>M2M</a:t>
            </a:r>
            <a:r>
              <a:rPr sz="1050" b="1" spc="-20" dirty="0">
                <a:latin typeface="Meiryo UI"/>
                <a:cs typeface="Meiryo UI"/>
              </a:rPr>
              <a:t>アーキテクチャの全体イメージ</a:t>
            </a:r>
            <a:r>
              <a:rPr sz="1050" b="1" dirty="0">
                <a:latin typeface="Meiryo UI"/>
                <a:cs typeface="Meiryo UI"/>
              </a:rPr>
              <a:t>（</a:t>
            </a:r>
            <a:r>
              <a:rPr sz="1050" b="1" spc="-5" dirty="0">
                <a:latin typeface="Meiryo UI"/>
                <a:cs typeface="Meiryo UI"/>
              </a:rPr>
              <a:t>出典：</a:t>
            </a:r>
            <a:r>
              <a:rPr sz="1050" b="1" spc="-10" dirty="0">
                <a:latin typeface="Meiryo UI"/>
                <a:cs typeface="Meiryo UI"/>
              </a:rPr>
              <a:t>NASA）</a:t>
            </a:r>
            <a:endParaRPr sz="1050" dirty="0">
              <a:latin typeface="Meiryo UI"/>
              <a:cs typeface="Meiryo UI"/>
            </a:endParaRPr>
          </a:p>
        </p:txBody>
      </p:sp>
      <p:pic>
        <p:nvPicPr>
          <p:cNvPr id="23" name="object 27">
            <a:extLst>
              <a:ext uri="{FF2B5EF4-FFF2-40B4-BE49-F238E27FC236}">
                <a16:creationId xmlns:a16="http://schemas.microsoft.com/office/drawing/2014/main" id="{6DACA6C7-F507-9D35-9B36-9D6FF98B8A0C}"/>
              </a:ext>
            </a:extLst>
          </p:cNvPr>
          <p:cNvPicPr/>
          <p:nvPr/>
        </p:nvPicPr>
        <p:blipFill>
          <a:blip r:embed="rId6" cstate="print"/>
          <a:stretch>
            <a:fillRect/>
          </a:stretch>
        </p:blipFill>
        <p:spPr>
          <a:xfrm>
            <a:off x="302666" y="4572826"/>
            <a:ext cx="3263459" cy="1965622"/>
          </a:xfrm>
          <a:prstGeom prst="rect">
            <a:avLst/>
          </a:prstGeom>
        </p:spPr>
      </p:pic>
      <p:sp>
        <p:nvSpPr>
          <p:cNvPr id="24" name="object 28">
            <a:extLst>
              <a:ext uri="{FF2B5EF4-FFF2-40B4-BE49-F238E27FC236}">
                <a16:creationId xmlns:a16="http://schemas.microsoft.com/office/drawing/2014/main" id="{22E9371B-9EFA-493B-182D-3E76186C4606}"/>
              </a:ext>
            </a:extLst>
          </p:cNvPr>
          <p:cNvSpPr txBox="1"/>
          <p:nvPr/>
        </p:nvSpPr>
        <p:spPr>
          <a:xfrm>
            <a:off x="416966" y="6617045"/>
            <a:ext cx="3064234" cy="175048"/>
          </a:xfrm>
          <a:prstGeom prst="rect">
            <a:avLst/>
          </a:prstGeom>
        </p:spPr>
        <p:txBody>
          <a:bodyPr vert="horz" wrap="square" lIns="0" tIns="13335" rIns="0" bIns="0" rtlCol="0">
            <a:spAutoFit/>
          </a:bodyPr>
          <a:lstStyle/>
          <a:p>
            <a:pPr marL="12700">
              <a:lnSpc>
                <a:spcPct val="100000"/>
              </a:lnSpc>
              <a:spcBef>
                <a:spcPts val="105"/>
              </a:spcBef>
            </a:pPr>
            <a:r>
              <a:rPr sz="1050" b="1" spc="-20" dirty="0" err="1">
                <a:latin typeface="Meiryo UI"/>
                <a:cs typeface="Meiryo UI"/>
              </a:rPr>
              <a:t>アルテミス計画の全体イメージ</a:t>
            </a:r>
            <a:r>
              <a:rPr sz="1050" b="1" dirty="0" err="1">
                <a:latin typeface="Meiryo UI"/>
                <a:cs typeface="Meiryo UI"/>
              </a:rPr>
              <a:t>（</a:t>
            </a:r>
            <a:r>
              <a:rPr sz="1050" b="1" spc="-5" dirty="0" err="1">
                <a:latin typeface="Meiryo UI"/>
                <a:cs typeface="Meiryo UI"/>
              </a:rPr>
              <a:t>出典：</a:t>
            </a:r>
            <a:r>
              <a:rPr sz="1050" b="1" spc="-10" dirty="0" err="1">
                <a:latin typeface="Meiryo UI"/>
                <a:cs typeface="Meiryo UI"/>
              </a:rPr>
              <a:t>NASA</a:t>
            </a:r>
            <a:r>
              <a:rPr sz="1050" b="1" spc="-10" dirty="0">
                <a:latin typeface="Meiryo UI"/>
                <a:cs typeface="Meiryo UI"/>
              </a:rPr>
              <a:t>）</a:t>
            </a:r>
            <a:endParaRPr sz="1050" dirty="0">
              <a:latin typeface="Meiryo UI"/>
              <a:cs typeface="Meiryo UI"/>
            </a:endParaRPr>
          </a:p>
        </p:txBody>
      </p:sp>
    </p:spTree>
    <p:extLst>
      <p:ext uri="{BB962C8B-B14F-4D97-AF65-F5344CB8AC3E}">
        <p14:creationId xmlns:p14="http://schemas.microsoft.com/office/powerpoint/2010/main" val="2394998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CDD33-3C5B-2745-7CD3-BBFF2637A392}"/>
            </a:ext>
          </a:extLst>
        </p:cNvPr>
        <p:cNvGrpSpPr/>
        <p:nvPr/>
      </p:nvGrpSpPr>
      <p:grpSpPr>
        <a:xfrm>
          <a:off x="0" y="0"/>
          <a:ext cx="0" cy="0"/>
          <a:chOff x="0" y="0"/>
          <a:chExt cx="0" cy="0"/>
        </a:xfrm>
      </p:grpSpPr>
      <p:sp>
        <p:nvSpPr>
          <p:cNvPr id="47" name="テキスト ボックス 46">
            <a:extLst>
              <a:ext uri="{FF2B5EF4-FFF2-40B4-BE49-F238E27FC236}">
                <a16:creationId xmlns:a16="http://schemas.microsoft.com/office/drawing/2014/main" id="{935B40EF-D32B-EBD4-64AA-8C4DC445EB93}"/>
              </a:ext>
            </a:extLst>
          </p:cNvPr>
          <p:cNvSpPr txBox="1"/>
          <p:nvPr/>
        </p:nvSpPr>
        <p:spPr>
          <a:xfrm>
            <a:off x="2711513" y="26086"/>
            <a:ext cx="6769100"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中国と</a:t>
            </a:r>
            <a:r>
              <a:rPr lang="ja-JP" altLang="en-US" sz="3600" b="1" dirty="0">
                <a:latin typeface="BIZ UDP明朝 Medium" panose="02020500000000000000" pitchFamily="18" charset="-128"/>
                <a:ea typeface="BIZ UDP明朝 Medium" panose="02020500000000000000" pitchFamily="18" charset="-128"/>
              </a:rPr>
              <a:t>欧州</a:t>
            </a:r>
            <a:r>
              <a:rPr kumimoji="1" lang="ja-JP" altLang="en-US" sz="3600" b="1" dirty="0">
                <a:latin typeface="BIZ UDP明朝 Medium" panose="02020500000000000000" pitchFamily="18" charset="-128"/>
                <a:ea typeface="BIZ UDP明朝 Medium" panose="02020500000000000000" pitchFamily="18" charset="-128"/>
              </a:rPr>
              <a:t>の月面計画</a:t>
            </a:r>
          </a:p>
        </p:txBody>
      </p:sp>
      <p:sp>
        <p:nvSpPr>
          <p:cNvPr id="25" name="object 4">
            <a:extLst>
              <a:ext uri="{FF2B5EF4-FFF2-40B4-BE49-F238E27FC236}">
                <a16:creationId xmlns:a16="http://schemas.microsoft.com/office/drawing/2014/main" id="{061204BA-4510-6F52-9E30-11B9E9AF00CD}"/>
              </a:ext>
            </a:extLst>
          </p:cNvPr>
          <p:cNvSpPr txBox="1"/>
          <p:nvPr/>
        </p:nvSpPr>
        <p:spPr>
          <a:xfrm>
            <a:off x="336500" y="753209"/>
            <a:ext cx="11734850" cy="579005"/>
          </a:xfrm>
          <a:prstGeom prst="rect">
            <a:avLst/>
          </a:prstGeom>
        </p:spPr>
        <p:txBody>
          <a:bodyPr vert="horz" wrap="square" lIns="0" tIns="12065" rIns="0" bIns="0" rtlCol="0">
            <a:spAutoFit/>
          </a:bodyPr>
          <a:lstStyle/>
          <a:p>
            <a:pPr marL="12065" marR="5080">
              <a:lnSpc>
                <a:spcPct val="100000"/>
              </a:lnSpc>
              <a:spcBef>
                <a:spcPts val="95"/>
              </a:spcBef>
              <a:buClr>
                <a:srgbClr val="00338D"/>
              </a:buClr>
              <a:tabLst>
                <a:tab pos="299085" algn="l"/>
              </a:tabLst>
            </a:pPr>
            <a:r>
              <a:rPr b="1" spc="-25" dirty="0">
                <a:latin typeface="BIZ UDP明朝 Medium" panose="02020500000000000000" pitchFamily="18" charset="-128"/>
                <a:ea typeface="BIZ UDP明朝 Medium" panose="02020500000000000000" pitchFamily="18" charset="-128"/>
                <a:cs typeface="Meiryo UI"/>
              </a:rPr>
              <a:t>中国の</a:t>
            </a:r>
            <a:r>
              <a:rPr b="1" spc="-10" dirty="0">
                <a:latin typeface="BIZ UDP明朝 Medium" panose="02020500000000000000" pitchFamily="18" charset="-128"/>
                <a:ea typeface="BIZ UDP明朝 Medium" panose="02020500000000000000" pitchFamily="18" charset="-128"/>
                <a:cs typeface="Meiryo UI"/>
              </a:rPr>
              <a:t>ILRS</a:t>
            </a:r>
            <a:r>
              <a:rPr b="1" spc="-30" dirty="0">
                <a:latin typeface="BIZ UDP明朝 Medium" panose="02020500000000000000" pitchFamily="18" charset="-128"/>
                <a:ea typeface="BIZ UDP明朝 Medium" panose="02020500000000000000" pitchFamily="18" charset="-128"/>
                <a:cs typeface="Meiryo UI"/>
              </a:rPr>
              <a:t>と嫦娥計画は、月面基地建設やサンプルリターンを目指し、</a:t>
            </a:r>
            <a:r>
              <a:rPr b="1" spc="-10" dirty="0">
                <a:latin typeface="BIZ UDP明朝 Medium" panose="02020500000000000000" pitchFamily="18" charset="-128"/>
                <a:ea typeface="BIZ UDP明朝 Medium" panose="02020500000000000000" pitchFamily="18" charset="-128"/>
                <a:cs typeface="Meiryo UI"/>
              </a:rPr>
              <a:t>2030</a:t>
            </a:r>
            <a:r>
              <a:rPr b="1" spc="-30" dirty="0">
                <a:latin typeface="BIZ UDP明朝 Medium" panose="02020500000000000000" pitchFamily="18" charset="-128"/>
                <a:ea typeface="BIZ UDP明朝 Medium" panose="02020500000000000000" pitchFamily="18" charset="-128"/>
                <a:cs typeface="Meiryo UI"/>
              </a:rPr>
              <a:t>年代に月の南極に基地を建設予定。</a:t>
            </a:r>
            <a:endParaRPr lang="en-US" b="1" spc="-30" dirty="0">
              <a:latin typeface="BIZ UDP明朝 Medium" panose="02020500000000000000" pitchFamily="18" charset="-128"/>
              <a:ea typeface="BIZ UDP明朝 Medium" panose="02020500000000000000" pitchFamily="18" charset="-128"/>
              <a:cs typeface="Meiryo UI"/>
            </a:endParaRPr>
          </a:p>
          <a:p>
            <a:pPr marL="12065" marR="5080">
              <a:lnSpc>
                <a:spcPct val="100000"/>
              </a:lnSpc>
              <a:spcBef>
                <a:spcPts val="95"/>
              </a:spcBef>
              <a:buClr>
                <a:srgbClr val="00338D"/>
              </a:buClr>
              <a:tabLst>
                <a:tab pos="299085" algn="l"/>
              </a:tabLst>
            </a:pPr>
            <a:r>
              <a:rPr b="1" spc="-30" dirty="0">
                <a:latin typeface="BIZ UDP明朝 Medium" panose="02020500000000000000" pitchFamily="18" charset="-128"/>
                <a:ea typeface="BIZ UDP明朝 Medium" panose="02020500000000000000" pitchFamily="18" charset="-128"/>
                <a:cs typeface="Meiryo UI"/>
              </a:rPr>
              <a:t>欧州の</a:t>
            </a:r>
            <a:r>
              <a:rPr b="1" spc="-10" dirty="0">
                <a:latin typeface="BIZ UDP明朝 Medium" panose="02020500000000000000" pitchFamily="18" charset="-128"/>
                <a:ea typeface="BIZ UDP明朝 Medium" panose="02020500000000000000" pitchFamily="18" charset="-128"/>
                <a:cs typeface="Meiryo UI"/>
              </a:rPr>
              <a:t>Explore2040</a:t>
            </a:r>
            <a:r>
              <a:rPr b="1" spc="-35" dirty="0">
                <a:latin typeface="BIZ UDP明朝 Medium" panose="02020500000000000000" pitchFamily="18" charset="-128"/>
                <a:ea typeface="BIZ UDP明朝 Medium" panose="02020500000000000000" pitchFamily="18" charset="-128"/>
                <a:cs typeface="Meiryo UI"/>
              </a:rPr>
              <a:t>は月と火星探査を推進、持続可能な宇宙探査を目指している。</a:t>
            </a:r>
            <a:endParaRPr b="1" dirty="0">
              <a:latin typeface="BIZ UDP明朝 Medium" panose="02020500000000000000" pitchFamily="18" charset="-128"/>
              <a:ea typeface="BIZ UDP明朝 Medium" panose="02020500000000000000" pitchFamily="18" charset="-128"/>
              <a:cs typeface="Meiryo UI"/>
            </a:endParaRPr>
          </a:p>
        </p:txBody>
      </p:sp>
      <p:sp>
        <p:nvSpPr>
          <p:cNvPr id="26" name="object 6">
            <a:extLst>
              <a:ext uri="{FF2B5EF4-FFF2-40B4-BE49-F238E27FC236}">
                <a16:creationId xmlns:a16="http://schemas.microsoft.com/office/drawing/2014/main" id="{0D4A84CC-28FE-E026-768E-2593BD620087}"/>
              </a:ext>
            </a:extLst>
          </p:cNvPr>
          <p:cNvSpPr/>
          <p:nvPr/>
        </p:nvSpPr>
        <p:spPr>
          <a:xfrm>
            <a:off x="400050" y="1815553"/>
            <a:ext cx="3467100" cy="802005"/>
          </a:xfrm>
          <a:custGeom>
            <a:avLst/>
            <a:gdLst/>
            <a:ahLst/>
            <a:cxnLst/>
            <a:rect l="l" t="t" r="r" b="b"/>
            <a:pathLst>
              <a:path w="2720975" h="802005">
                <a:moveTo>
                  <a:pt x="2720670" y="0"/>
                </a:moveTo>
                <a:lnTo>
                  <a:pt x="0" y="0"/>
                </a:lnTo>
                <a:lnTo>
                  <a:pt x="0" y="801776"/>
                </a:lnTo>
                <a:lnTo>
                  <a:pt x="2720670" y="801776"/>
                </a:lnTo>
                <a:lnTo>
                  <a:pt x="2720670" y="0"/>
                </a:lnTo>
                <a:close/>
              </a:path>
            </a:pathLst>
          </a:custGeom>
          <a:solidFill>
            <a:srgbClr val="00338D"/>
          </a:solidFill>
        </p:spPr>
        <p:txBody>
          <a:bodyPr wrap="square" lIns="0" tIns="0" rIns="0" bIns="0" rtlCol="0"/>
          <a:lstStyle/>
          <a:p>
            <a:endParaRPr/>
          </a:p>
        </p:txBody>
      </p:sp>
      <p:sp>
        <p:nvSpPr>
          <p:cNvPr id="27" name="object 7">
            <a:extLst>
              <a:ext uri="{FF2B5EF4-FFF2-40B4-BE49-F238E27FC236}">
                <a16:creationId xmlns:a16="http://schemas.microsoft.com/office/drawing/2014/main" id="{14C40E99-0201-B14A-F90C-B8C0B2B09504}"/>
              </a:ext>
            </a:extLst>
          </p:cNvPr>
          <p:cNvSpPr txBox="1"/>
          <p:nvPr/>
        </p:nvSpPr>
        <p:spPr>
          <a:xfrm>
            <a:off x="1026179" y="1792212"/>
            <a:ext cx="2400300" cy="848360"/>
          </a:xfrm>
          <a:prstGeom prst="rect">
            <a:avLst/>
          </a:prstGeom>
        </p:spPr>
        <p:txBody>
          <a:bodyPr vert="horz" wrap="square" lIns="0" tIns="12700" rIns="0" bIns="0" rtlCol="0">
            <a:spAutoFit/>
          </a:bodyPr>
          <a:lstStyle/>
          <a:p>
            <a:pPr marL="12700" marR="5080" algn="ctr">
              <a:lnSpc>
                <a:spcPct val="100000"/>
              </a:lnSpc>
              <a:spcBef>
                <a:spcPts val="100"/>
              </a:spcBef>
            </a:pPr>
            <a:r>
              <a:rPr sz="1800" b="1" dirty="0">
                <a:solidFill>
                  <a:srgbClr val="FFFFFF"/>
                </a:solidFill>
                <a:latin typeface="Meiryo UI"/>
                <a:cs typeface="Meiryo UI"/>
              </a:rPr>
              <a:t>International</a:t>
            </a:r>
            <a:r>
              <a:rPr sz="1800" b="1" spc="-140" dirty="0">
                <a:solidFill>
                  <a:srgbClr val="FFFFFF"/>
                </a:solidFill>
                <a:latin typeface="Meiryo UI"/>
                <a:cs typeface="Meiryo UI"/>
              </a:rPr>
              <a:t> </a:t>
            </a:r>
            <a:r>
              <a:rPr sz="1800" b="1" spc="-20" dirty="0">
                <a:solidFill>
                  <a:srgbClr val="FFFFFF"/>
                </a:solidFill>
                <a:latin typeface="Meiryo UI"/>
                <a:cs typeface="Meiryo UI"/>
              </a:rPr>
              <a:t>Lunar </a:t>
            </a:r>
            <a:r>
              <a:rPr sz="1800" b="1" dirty="0">
                <a:solidFill>
                  <a:srgbClr val="FFFFFF"/>
                </a:solidFill>
                <a:latin typeface="Meiryo UI"/>
                <a:cs typeface="Meiryo UI"/>
              </a:rPr>
              <a:t>Research</a:t>
            </a:r>
            <a:r>
              <a:rPr sz="1800" b="1" spc="-125" dirty="0">
                <a:solidFill>
                  <a:srgbClr val="FFFFFF"/>
                </a:solidFill>
                <a:latin typeface="Meiryo UI"/>
                <a:cs typeface="Meiryo UI"/>
              </a:rPr>
              <a:t> </a:t>
            </a:r>
            <a:r>
              <a:rPr sz="1800" b="1" spc="-10" dirty="0">
                <a:solidFill>
                  <a:srgbClr val="FFFFFF"/>
                </a:solidFill>
                <a:latin typeface="Meiryo UI"/>
                <a:cs typeface="Meiryo UI"/>
              </a:rPr>
              <a:t>Station</a:t>
            </a:r>
            <a:endParaRPr sz="1800" dirty="0">
              <a:latin typeface="Meiryo UI"/>
              <a:cs typeface="Meiryo UI"/>
            </a:endParaRPr>
          </a:p>
          <a:p>
            <a:pPr algn="ctr">
              <a:lnSpc>
                <a:spcPct val="100000"/>
              </a:lnSpc>
            </a:pPr>
            <a:r>
              <a:rPr sz="1800" b="1" spc="-10" dirty="0">
                <a:solidFill>
                  <a:srgbClr val="FFFFFF"/>
                </a:solidFill>
                <a:latin typeface="Meiryo UI"/>
                <a:cs typeface="Meiryo UI"/>
              </a:rPr>
              <a:t>（ILRS）</a:t>
            </a:r>
            <a:endParaRPr sz="1800" dirty="0">
              <a:latin typeface="Meiryo UI"/>
              <a:cs typeface="Meiryo UI"/>
            </a:endParaRPr>
          </a:p>
        </p:txBody>
      </p:sp>
      <p:sp>
        <p:nvSpPr>
          <p:cNvPr id="28" name="object 8">
            <a:extLst>
              <a:ext uri="{FF2B5EF4-FFF2-40B4-BE49-F238E27FC236}">
                <a16:creationId xmlns:a16="http://schemas.microsoft.com/office/drawing/2014/main" id="{E8F815F1-729F-421B-65D2-65431322748F}"/>
              </a:ext>
            </a:extLst>
          </p:cNvPr>
          <p:cNvSpPr/>
          <p:nvPr/>
        </p:nvSpPr>
        <p:spPr>
          <a:xfrm>
            <a:off x="4509808" y="1815553"/>
            <a:ext cx="3162300" cy="802005"/>
          </a:xfrm>
          <a:custGeom>
            <a:avLst/>
            <a:gdLst/>
            <a:ahLst/>
            <a:cxnLst/>
            <a:rect l="l" t="t" r="r" b="b"/>
            <a:pathLst>
              <a:path w="2720975" h="802005">
                <a:moveTo>
                  <a:pt x="2720670" y="0"/>
                </a:moveTo>
                <a:lnTo>
                  <a:pt x="0" y="0"/>
                </a:lnTo>
                <a:lnTo>
                  <a:pt x="0" y="801776"/>
                </a:lnTo>
                <a:lnTo>
                  <a:pt x="2720670" y="801776"/>
                </a:lnTo>
                <a:lnTo>
                  <a:pt x="2720670" y="0"/>
                </a:lnTo>
                <a:close/>
              </a:path>
            </a:pathLst>
          </a:custGeom>
          <a:solidFill>
            <a:srgbClr val="00338D"/>
          </a:solidFill>
        </p:spPr>
        <p:txBody>
          <a:bodyPr wrap="square" lIns="0" tIns="0" rIns="0" bIns="0" rtlCol="0"/>
          <a:lstStyle/>
          <a:p>
            <a:endParaRPr/>
          </a:p>
        </p:txBody>
      </p:sp>
      <p:sp>
        <p:nvSpPr>
          <p:cNvPr id="29" name="object 9">
            <a:extLst>
              <a:ext uri="{FF2B5EF4-FFF2-40B4-BE49-F238E27FC236}">
                <a16:creationId xmlns:a16="http://schemas.microsoft.com/office/drawing/2014/main" id="{864A96DA-42F8-A572-7F50-BD20008E22F3}"/>
              </a:ext>
            </a:extLst>
          </p:cNvPr>
          <p:cNvSpPr txBox="1"/>
          <p:nvPr/>
        </p:nvSpPr>
        <p:spPr>
          <a:xfrm>
            <a:off x="5400631" y="2066581"/>
            <a:ext cx="939800" cy="299720"/>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FFFFFF"/>
                </a:solidFill>
                <a:latin typeface="Meiryo UI"/>
                <a:cs typeface="Meiryo UI"/>
              </a:rPr>
              <a:t>嫦娥計画</a:t>
            </a:r>
            <a:endParaRPr sz="1800" dirty="0">
              <a:latin typeface="Meiryo UI"/>
              <a:cs typeface="Meiryo UI"/>
            </a:endParaRPr>
          </a:p>
        </p:txBody>
      </p:sp>
      <p:sp>
        <p:nvSpPr>
          <p:cNvPr id="30" name="object 10">
            <a:extLst>
              <a:ext uri="{FF2B5EF4-FFF2-40B4-BE49-F238E27FC236}">
                <a16:creationId xmlns:a16="http://schemas.microsoft.com/office/drawing/2014/main" id="{5CAEC2F9-BB3B-2261-5262-B8D75C69B7AB}"/>
              </a:ext>
            </a:extLst>
          </p:cNvPr>
          <p:cNvSpPr/>
          <p:nvPr/>
        </p:nvSpPr>
        <p:spPr>
          <a:xfrm>
            <a:off x="8172315" y="1782330"/>
            <a:ext cx="3798860" cy="802005"/>
          </a:xfrm>
          <a:custGeom>
            <a:avLst/>
            <a:gdLst/>
            <a:ahLst/>
            <a:cxnLst/>
            <a:rect l="l" t="t" r="r" b="b"/>
            <a:pathLst>
              <a:path w="2720975" h="802005">
                <a:moveTo>
                  <a:pt x="2720670" y="0"/>
                </a:moveTo>
                <a:lnTo>
                  <a:pt x="0" y="0"/>
                </a:lnTo>
                <a:lnTo>
                  <a:pt x="0" y="801776"/>
                </a:lnTo>
                <a:lnTo>
                  <a:pt x="2720670" y="801776"/>
                </a:lnTo>
                <a:lnTo>
                  <a:pt x="2720670" y="0"/>
                </a:lnTo>
                <a:close/>
              </a:path>
            </a:pathLst>
          </a:custGeom>
          <a:solidFill>
            <a:srgbClr val="00338D"/>
          </a:solidFill>
        </p:spPr>
        <p:txBody>
          <a:bodyPr wrap="square" lIns="0" tIns="0" rIns="0" bIns="0" rtlCol="0"/>
          <a:lstStyle/>
          <a:p>
            <a:endParaRPr/>
          </a:p>
        </p:txBody>
      </p:sp>
      <p:sp>
        <p:nvSpPr>
          <p:cNvPr id="31" name="object 11">
            <a:extLst>
              <a:ext uri="{FF2B5EF4-FFF2-40B4-BE49-F238E27FC236}">
                <a16:creationId xmlns:a16="http://schemas.microsoft.com/office/drawing/2014/main" id="{C90FC2D3-05FC-DFA4-7E75-A9FB37CC11FA}"/>
              </a:ext>
            </a:extLst>
          </p:cNvPr>
          <p:cNvSpPr txBox="1"/>
          <p:nvPr/>
        </p:nvSpPr>
        <p:spPr>
          <a:xfrm>
            <a:off x="9253415" y="2033472"/>
            <a:ext cx="16395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Meiryo UI"/>
                <a:cs typeface="Meiryo UI"/>
              </a:rPr>
              <a:t>Explore</a:t>
            </a:r>
            <a:r>
              <a:rPr sz="1800" b="1" spc="-60" dirty="0">
                <a:solidFill>
                  <a:srgbClr val="FFFFFF"/>
                </a:solidFill>
                <a:latin typeface="Meiryo UI"/>
                <a:cs typeface="Meiryo UI"/>
              </a:rPr>
              <a:t> </a:t>
            </a:r>
            <a:r>
              <a:rPr sz="1800" b="1" spc="-20" dirty="0">
                <a:solidFill>
                  <a:srgbClr val="FFFFFF"/>
                </a:solidFill>
                <a:latin typeface="Meiryo UI"/>
                <a:cs typeface="Meiryo UI"/>
              </a:rPr>
              <a:t>2040</a:t>
            </a:r>
            <a:endParaRPr sz="1800" dirty="0">
              <a:latin typeface="Meiryo UI"/>
              <a:cs typeface="Meiryo UI"/>
            </a:endParaRPr>
          </a:p>
        </p:txBody>
      </p:sp>
      <p:grpSp>
        <p:nvGrpSpPr>
          <p:cNvPr id="32" name="object 12">
            <a:extLst>
              <a:ext uri="{FF2B5EF4-FFF2-40B4-BE49-F238E27FC236}">
                <a16:creationId xmlns:a16="http://schemas.microsoft.com/office/drawing/2014/main" id="{B4456E11-7695-8CE2-8A91-52566B0EB76B}"/>
              </a:ext>
            </a:extLst>
          </p:cNvPr>
          <p:cNvGrpSpPr/>
          <p:nvPr/>
        </p:nvGrpSpPr>
        <p:grpSpPr>
          <a:xfrm>
            <a:off x="315740" y="1548828"/>
            <a:ext cx="8233675" cy="404151"/>
            <a:chOff x="-1112545" y="1558353"/>
            <a:chExt cx="8233675" cy="404151"/>
          </a:xfrm>
        </p:grpSpPr>
        <p:pic>
          <p:nvPicPr>
            <p:cNvPr id="33" name="object 13">
              <a:extLst>
                <a:ext uri="{FF2B5EF4-FFF2-40B4-BE49-F238E27FC236}">
                  <a16:creationId xmlns:a16="http://schemas.microsoft.com/office/drawing/2014/main" id="{19B51A31-128C-80B4-AC21-56E29B923B76}"/>
                </a:ext>
              </a:extLst>
            </p:cNvPr>
            <p:cNvPicPr/>
            <p:nvPr/>
          </p:nvPicPr>
          <p:blipFill>
            <a:blip r:embed="rId3" cstate="print"/>
            <a:stretch>
              <a:fillRect/>
            </a:stretch>
          </p:blipFill>
          <p:spPr>
            <a:xfrm>
              <a:off x="-1112545" y="1602952"/>
              <a:ext cx="535698" cy="357517"/>
            </a:xfrm>
            <a:prstGeom prst="rect">
              <a:avLst/>
            </a:prstGeom>
          </p:spPr>
        </p:pic>
        <p:pic>
          <p:nvPicPr>
            <p:cNvPr id="34" name="object 14">
              <a:extLst>
                <a:ext uri="{FF2B5EF4-FFF2-40B4-BE49-F238E27FC236}">
                  <a16:creationId xmlns:a16="http://schemas.microsoft.com/office/drawing/2014/main" id="{BD2EC5A1-B543-CFB1-D148-9536D5CCAB1E}"/>
                </a:ext>
              </a:extLst>
            </p:cNvPr>
            <p:cNvPicPr/>
            <p:nvPr/>
          </p:nvPicPr>
          <p:blipFill>
            <a:blip r:embed="rId3" cstate="print"/>
            <a:stretch>
              <a:fillRect/>
            </a:stretch>
          </p:blipFill>
          <p:spPr>
            <a:xfrm>
              <a:off x="2906782" y="1583785"/>
              <a:ext cx="535695" cy="357524"/>
            </a:xfrm>
            <a:prstGeom prst="rect">
              <a:avLst/>
            </a:prstGeom>
          </p:spPr>
        </p:pic>
        <p:pic>
          <p:nvPicPr>
            <p:cNvPr id="35" name="object 15">
              <a:extLst>
                <a:ext uri="{FF2B5EF4-FFF2-40B4-BE49-F238E27FC236}">
                  <a16:creationId xmlns:a16="http://schemas.microsoft.com/office/drawing/2014/main" id="{74EC49B0-7673-1C0F-C436-8D56E44F60B0}"/>
                </a:ext>
              </a:extLst>
            </p:cNvPr>
            <p:cNvPicPr/>
            <p:nvPr/>
          </p:nvPicPr>
          <p:blipFill>
            <a:blip r:embed="rId4" cstate="print"/>
            <a:stretch>
              <a:fillRect/>
            </a:stretch>
          </p:blipFill>
          <p:spPr>
            <a:xfrm>
              <a:off x="6477507" y="1558353"/>
              <a:ext cx="643623" cy="404151"/>
            </a:xfrm>
            <a:prstGeom prst="rect">
              <a:avLst/>
            </a:prstGeom>
          </p:spPr>
        </p:pic>
      </p:grpSp>
      <p:sp>
        <p:nvSpPr>
          <p:cNvPr id="36" name="object 16">
            <a:extLst>
              <a:ext uri="{FF2B5EF4-FFF2-40B4-BE49-F238E27FC236}">
                <a16:creationId xmlns:a16="http://schemas.microsoft.com/office/drawing/2014/main" id="{CE4B23CF-D999-97CD-34BC-FB122AE57604}"/>
              </a:ext>
            </a:extLst>
          </p:cNvPr>
          <p:cNvSpPr txBox="1"/>
          <p:nvPr/>
        </p:nvSpPr>
        <p:spPr>
          <a:xfrm>
            <a:off x="4548285" y="2704293"/>
            <a:ext cx="3219450" cy="1598515"/>
          </a:xfrm>
          <a:prstGeom prst="rect">
            <a:avLst/>
          </a:prstGeom>
        </p:spPr>
        <p:txBody>
          <a:bodyPr vert="horz" wrap="square" lIns="0" tIns="13335" rIns="0" bIns="0" rtlCol="0">
            <a:spAutoFit/>
          </a:bodyPr>
          <a:lstStyle/>
          <a:p>
            <a:pPr marL="183515" marR="113664" indent="-171450" algn="just">
              <a:lnSpc>
                <a:spcPct val="100000"/>
              </a:lnSpc>
              <a:spcBef>
                <a:spcPts val="105"/>
              </a:spcBef>
              <a:buClr>
                <a:srgbClr val="4471C4"/>
              </a:buClr>
              <a:buFont typeface="Wingdings"/>
              <a:buChar char=""/>
              <a:tabLst>
                <a:tab pos="184785" algn="l"/>
              </a:tabLst>
            </a:pPr>
            <a:r>
              <a:rPr sz="1400" spc="95" dirty="0">
                <a:latin typeface="Meiryo UI"/>
                <a:cs typeface="Meiryo UI"/>
              </a:rPr>
              <a:t>CNSA</a:t>
            </a:r>
            <a:r>
              <a:rPr sz="1400" spc="85" dirty="0">
                <a:latin typeface="Meiryo UI"/>
                <a:cs typeface="Meiryo UI"/>
              </a:rPr>
              <a:t>が主導する月面探査計</a:t>
            </a:r>
            <a:r>
              <a:rPr sz="1400" spc="95" dirty="0">
                <a:latin typeface="Meiryo UI"/>
                <a:cs typeface="Meiryo UI"/>
              </a:rPr>
              <a:t>画。</a:t>
            </a:r>
            <a:r>
              <a:rPr sz="1400" spc="85" dirty="0">
                <a:latin typeface="Meiryo UI"/>
                <a:cs typeface="Meiryo UI"/>
              </a:rPr>
              <a:t>2007</a:t>
            </a:r>
            <a:r>
              <a:rPr sz="1400" spc="95" dirty="0">
                <a:latin typeface="Meiryo UI"/>
                <a:cs typeface="Meiryo UI"/>
              </a:rPr>
              <a:t>年の嫦娥</a:t>
            </a:r>
            <a:r>
              <a:rPr sz="1400" spc="90" dirty="0">
                <a:latin typeface="Meiryo UI"/>
                <a:cs typeface="Meiryo UI"/>
              </a:rPr>
              <a:t>1</a:t>
            </a:r>
            <a:r>
              <a:rPr sz="1400" spc="80" dirty="0">
                <a:latin typeface="Meiryo UI"/>
                <a:cs typeface="Meiryo UI"/>
              </a:rPr>
              <a:t>号以降、複数の探査ミッションを成功。</a:t>
            </a:r>
            <a:endParaRPr sz="1400" dirty="0">
              <a:latin typeface="Meiryo UI"/>
              <a:cs typeface="Meiryo UI"/>
            </a:endParaRPr>
          </a:p>
          <a:p>
            <a:pPr marL="184785" marR="5080">
              <a:lnSpc>
                <a:spcPct val="100000"/>
              </a:lnSpc>
            </a:pPr>
            <a:r>
              <a:rPr sz="1400" spc="85" dirty="0">
                <a:latin typeface="Meiryo UI"/>
                <a:cs typeface="Meiryo UI"/>
              </a:rPr>
              <a:t>2019年に嫦娥４号が月裏側に</a:t>
            </a:r>
            <a:r>
              <a:rPr sz="1400" spc="95" dirty="0">
                <a:latin typeface="Meiryo UI"/>
                <a:cs typeface="Meiryo UI"/>
              </a:rPr>
              <a:t>軟着陸（世界初）</a:t>
            </a:r>
            <a:r>
              <a:rPr sz="1400" spc="45" dirty="0">
                <a:latin typeface="Meiryo UI"/>
                <a:cs typeface="Meiryo UI"/>
              </a:rPr>
              <a:t>。</a:t>
            </a:r>
            <a:endParaRPr sz="1400" dirty="0">
              <a:latin typeface="Meiryo UI"/>
              <a:cs typeface="Meiryo UI"/>
            </a:endParaRPr>
          </a:p>
          <a:p>
            <a:pPr marL="183515" marR="52069" indent="-171450">
              <a:lnSpc>
                <a:spcPct val="100000"/>
              </a:lnSpc>
              <a:spcBef>
                <a:spcPts val="595"/>
              </a:spcBef>
              <a:buClr>
                <a:srgbClr val="4471C4"/>
              </a:buClr>
              <a:buFont typeface="Wingdings"/>
              <a:buChar char=""/>
              <a:tabLst>
                <a:tab pos="184785" algn="l"/>
              </a:tabLst>
            </a:pPr>
            <a:r>
              <a:rPr sz="1400" spc="85" dirty="0">
                <a:latin typeface="Meiryo UI"/>
                <a:cs typeface="Meiryo UI"/>
              </a:rPr>
              <a:t>2024</a:t>
            </a:r>
            <a:r>
              <a:rPr sz="1400" spc="95" dirty="0">
                <a:latin typeface="Meiryo UI"/>
                <a:cs typeface="Meiryo UI"/>
              </a:rPr>
              <a:t>年</a:t>
            </a:r>
            <a:r>
              <a:rPr sz="1400" spc="85" dirty="0">
                <a:latin typeface="Meiryo UI"/>
                <a:cs typeface="Meiryo UI"/>
              </a:rPr>
              <a:t>6</a:t>
            </a:r>
            <a:r>
              <a:rPr sz="1400" spc="95" dirty="0">
                <a:latin typeface="Meiryo UI"/>
                <a:cs typeface="Meiryo UI"/>
              </a:rPr>
              <a:t>月、嫦娥</a:t>
            </a:r>
            <a:r>
              <a:rPr sz="1400" spc="90" dirty="0">
                <a:latin typeface="Meiryo UI"/>
                <a:cs typeface="Meiryo UI"/>
              </a:rPr>
              <a:t>6</a:t>
            </a:r>
            <a:r>
              <a:rPr sz="1400" spc="80" dirty="0">
                <a:latin typeface="Meiryo UI"/>
                <a:cs typeface="Meiryo UI"/>
              </a:rPr>
              <a:t>号が世界</a:t>
            </a:r>
            <a:r>
              <a:rPr sz="1400" spc="70" dirty="0">
                <a:latin typeface="Meiryo UI"/>
                <a:cs typeface="Meiryo UI"/>
              </a:rPr>
              <a:t>で初めて月の裏側からのサンプル</a:t>
            </a:r>
            <a:r>
              <a:rPr sz="1400" spc="60" dirty="0">
                <a:latin typeface="Meiryo UI"/>
                <a:cs typeface="Meiryo UI"/>
              </a:rPr>
              <a:t>リターンに成功</a:t>
            </a:r>
            <a:endParaRPr sz="1400" dirty="0">
              <a:latin typeface="Meiryo UI"/>
              <a:cs typeface="Meiryo UI"/>
            </a:endParaRPr>
          </a:p>
        </p:txBody>
      </p:sp>
      <p:sp>
        <p:nvSpPr>
          <p:cNvPr id="37" name="object 17">
            <a:extLst>
              <a:ext uri="{FF2B5EF4-FFF2-40B4-BE49-F238E27FC236}">
                <a16:creationId xmlns:a16="http://schemas.microsoft.com/office/drawing/2014/main" id="{236B118F-A9C0-FB06-D2CE-64AA170DBBD9}"/>
              </a:ext>
            </a:extLst>
          </p:cNvPr>
          <p:cNvSpPr txBox="1"/>
          <p:nvPr/>
        </p:nvSpPr>
        <p:spPr>
          <a:xfrm>
            <a:off x="647700" y="2704293"/>
            <a:ext cx="3219450" cy="1383071"/>
          </a:xfrm>
          <a:prstGeom prst="rect">
            <a:avLst/>
          </a:prstGeom>
        </p:spPr>
        <p:txBody>
          <a:bodyPr vert="horz" wrap="square" lIns="0" tIns="13335" rIns="0" bIns="0" rtlCol="0">
            <a:spAutoFit/>
          </a:bodyPr>
          <a:lstStyle/>
          <a:p>
            <a:pPr marL="183515" marR="41275" indent="-171450" algn="just">
              <a:lnSpc>
                <a:spcPct val="100000"/>
              </a:lnSpc>
              <a:spcBef>
                <a:spcPts val="105"/>
              </a:spcBef>
              <a:buClr>
                <a:srgbClr val="4471C4"/>
              </a:buClr>
              <a:buFont typeface="Wingdings"/>
              <a:buChar char=""/>
              <a:tabLst>
                <a:tab pos="184785" algn="l"/>
              </a:tabLst>
            </a:pPr>
            <a:r>
              <a:rPr sz="1400" spc="75" dirty="0">
                <a:latin typeface="Meiryo UI"/>
                <a:cs typeface="Meiryo UI"/>
              </a:rPr>
              <a:t>中露主導・国際協力による月面</a:t>
            </a:r>
            <a:r>
              <a:rPr sz="1400" spc="85" dirty="0">
                <a:latin typeface="Meiryo UI"/>
                <a:cs typeface="Meiryo UI"/>
              </a:rPr>
              <a:t>探査プロジェクト。嫦娥及びLUNA</a:t>
            </a:r>
            <a:r>
              <a:rPr sz="1400" spc="70" dirty="0">
                <a:latin typeface="Meiryo UI"/>
                <a:cs typeface="Meiryo UI"/>
              </a:rPr>
              <a:t>計画での実績をベースに、</a:t>
            </a:r>
            <a:r>
              <a:rPr sz="1400" spc="85" dirty="0">
                <a:latin typeface="Meiryo UI"/>
                <a:cs typeface="Meiryo UI"/>
              </a:rPr>
              <a:t>2030</a:t>
            </a:r>
            <a:r>
              <a:rPr sz="1400" spc="75" dirty="0">
                <a:latin typeface="Meiryo UI"/>
                <a:cs typeface="Meiryo UI"/>
              </a:rPr>
              <a:t>年以降に月面に拠点を構</a:t>
            </a:r>
            <a:r>
              <a:rPr sz="1400" spc="60" dirty="0">
                <a:latin typeface="Meiryo UI"/>
                <a:cs typeface="Meiryo UI"/>
              </a:rPr>
              <a:t>築する計画</a:t>
            </a:r>
            <a:endParaRPr sz="1400" dirty="0">
              <a:latin typeface="Meiryo UI"/>
              <a:cs typeface="Meiryo UI"/>
            </a:endParaRPr>
          </a:p>
          <a:p>
            <a:pPr marL="184150" marR="40005" indent="-172085" algn="just">
              <a:lnSpc>
                <a:spcPct val="100000"/>
              </a:lnSpc>
              <a:spcBef>
                <a:spcPts val="595"/>
              </a:spcBef>
              <a:buClr>
                <a:srgbClr val="4471C4"/>
              </a:buClr>
              <a:buFont typeface="Wingdings"/>
              <a:buChar char=""/>
              <a:tabLst>
                <a:tab pos="184150" algn="l"/>
              </a:tabLst>
            </a:pPr>
            <a:r>
              <a:rPr sz="1400" spc="85" dirty="0">
                <a:latin typeface="Meiryo UI"/>
                <a:cs typeface="Meiryo UI"/>
              </a:rPr>
              <a:t>2031</a:t>
            </a:r>
            <a:r>
              <a:rPr sz="1400" spc="95" dirty="0">
                <a:latin typeface="Meiryo UI"/>
                <a:cs typeface="Meiryo UI"/>
              </a:rPr>
              <a:t>年から</a:t>
            </a:r>
            <a:r>
              <a:rPr sz="1400" spc="85" dirty="0">
                <a:latin typeface="Meiryo UI"/>
                <a:cs typeface="Meiryo UI"/>
              </a:rPr>
              <a:t>5</a:t>
            </a:r>
            <a:r>
              <a:rPr sz="1400" spc="90" dirty="0">
                <a:latin typeface="Meiryo UI"/>
                <a:cs typeface="Meiryo UI"/>
              </a:rPr>
              <a:t>年間でILRS-</a:t>
            </a:r>
            <a:r>
              <a:rPr sz="1400" spc="85" dirty="0">
                <a:latin typeface="Meiryo UI"/>
                <a:cs typeface="Meiryo UI"/>
              </a:rPr>
              <a:t>1</a:t>
            </a:r>
            <a:r>
              <a:rPr sz="1400" spc="-50" dirty="0">
                <a:latin typeface="Meiryo UI"/>
                <a:cs typeface="Meiryo UI"/>
              </a:rPr>
              <a:t>か</a:t>
            </a:r>
            <a:r>
              <a:rPr sz="1400" spc="95" dirty="0">
                <a:latin typeface="Meiryo UI"/>
                <a:cs typeface="Meiryo UI"/>
              </a:rPr>
              <a:t>ら</a:t>
            </a:r>
            <a:r>
              <a:rPr sz="1400" spc="85" dirty="0">
                <a:latin typeface="Meiryo UI"/>
                <a:cs typeface="Meiryo UI"/>
              </a:rPr>
              <a:t>5</a:t>
            </a:r>
            <a:r>
              <a:rPr sz="1400" spc="70" dirty="0">
                <a:latin typeface="Meiryo UI"/>
                <a:cs typeface="Meiryo UI"/>
              </a:rPr>
              <a:t>のミッションを計画</a:t>
            </a:r>
            <a:endParaRPr sz="1400" dirty="0">
              <a:latin typeface="Meiryo UI"/>
              <a:cs typeface="Meiryo UI"/>
            </a:endParaRPr>
          </a:p>
        </p:txBody>
      </p:sp>
      <p:sp>
        <p:nvSpPr>
          <p:cNvPr id="38" name="object 18">
            <a:extLst>
              <a:ext uri="{FF2B5EF4-FFF2-40B4-BE49-F238E27FC236}">
                <a16:creationId xmlns:a16="http://schemas.microsoft.com/office/drawing/2014/main" id="{D428E877-C7A4-770A-710D-33B6855A6D2E}"/>
              </a:ext>
            </a:extLst>
          </p:cNvPr>
          <p:cNvSpPr txBox="1"/>
          <p:nvPr/>
        </p:nvSpPr>
        <p:spPr>
          <a:xfrm>
            <a:off x="8196290" y="2694768"/>
            <a:ext cx="3798860" cy="1167627"/>
          </a:xfrm>
          <a:prstGeom prst="rect">
            <a:avLst/>
          </a:prstGeom>
        </p:spPr>
        <p:txBody>
          <a:bodyPr vert="horz" wrap="square" lIns="0" tIns="13335" rIns="0" bIns="0" rtlCol="0">
            <a:spAutoFit/>
          </a:bodyPr>
          <a:lstStyle/>
          <a:p>
            <a:pPr marL="183515" marR="163830" indent="-171450" algn="just">
              <a:lnSpc>
                <a:spcPct val="100000"/>
              </a:lnSpc>
              <a:spcBef>
                <a:spcPts val="105"/>
              </a:spcBef>
              <a:buClr>
                <a:srgbClr val="4471C4"/>
              </a:buClr>
              <a:buFont typeface="Wingdings"/>
              <a:buChar char=""/>
              <a:tabLst>
                <a:tab pos="184785" algn="l"/>
              </a:tabLst>
            </a:pPr>
            <a:r>
              <a:rPr sz="1400" spc="85" dirty="0">
                <a:latin typeface="Meiryo UI"/>
                <a:cs typeface="Meiryo UI"/>
              </a:rPr>
              <a:t>2024</a:t>
            </a:r>
            <a:r>
              <a:rPr sz="1400" spc="95" dirty="0">
                <a:latin typeface="Meiryo UI"/>
                <a:cs typeface="Meiryo UI"/>
              </a:rPr>
              <a:t>年</a:t>
            </a:r>
            <a:r>
              <a:rPr sz="1400" spc="85" dirty="0">
                <a:latin typeface="Meiryo UI"/>
                <a:cs typeface="Meiryo UI"/>
              </a:rPr>
              <a:t>10</a:t>
            </a:r>
            <a:r>
              <a:rPr sz="1400" spc="95" dirty="0">
                <a:latin typeface="Meiryo UI"/>
                <a:cs typeface="Meiryo UI"/>
              </a:rPr>
              <a:t>月に発表。</a:t>
            </a:r>
            <a:r>
              <a:rPr sz="1400" spc="90" dirty="0">
                <a:latin typeface="Meiryo UI"/>
                <a:cs typeface="Meiryo UI"/>
              </a:rPr>
              <a:t>ESA</a:t>
            </a:r>
            <a:r>
              <a:rPr sz="1400" spc="-50" dirty="0">
                <a:latin typeface="Meiryo UI"/>
                <a:cs typeface="Meiryo UI"/>
              </a:rPr>
              <a:t>が</a:t>
            </a:r>
            <a:r>
              <a:rPr sz="1400" spc="80" dirty="0">
                <a:latin typeface="Meiryo UI"/>
                <a:cs typeface="Meiryo UI"/>
              </a:rPr>
              <a:t>主体となって策定した欧州の宇</a:t>
            </a:r>
            <a:r>
              <a:rPr sz="1400" spc="85" dirty="0">
                <a:latin typeface="Meiryo UI"/>
                <a:cs typeface="Meiryo UI"/>
              </a:rPr>
              <a:t>宙探査に関する長期戦略</a:t>
            </a:r>
            <a:endParaRPr sz="1400" dirty="0">
              <a:latin typeface="Meiryo UI"/>
              <a:cs typeface="Meiryo UI"/>
            </a:endParaRPr>
          </a:p>
          <a:p>
            <a:pPr marL="183515" marR="5080" indent="-171450">
              <a:lnSpc>
                <a:spcPct val="100000"/>
              </a:lnSpc>
              <a:spcBef>
                <a:spcPts val="595"/>
              </a:spcBef>
              <a:buClr>
                <a:srgbClr val="4471C4"/>
              </a:buClr>
              <a:buFont typeface="Wingdings"/>
              <a:buChar char=""/>
              <a:tabLst>
                <a:tab pos="184785" algn="l"/>
              </a:tabLst>
            </a:pPr>
            <a:r>
              <a:rPr sz="1400" spc="70" dirty="0">
                <a:latin typeface="Meiryo UI"/>
                <a:cs typeface="Meiryo UI"/>
              </a:rPr>
              <a:t>コンセプトとして、開かれた協力体</a:t>
            </a:r>
            <a:r>
              <a:rPr sz="1400" spc="85" dirty="0">
                <a:latin typeface="Meiryo UI"/>
                <a:cs typeface="Meiryo UI"/>
              </a:rPr>
              <a:t>制における自律性、注力分野の維持、責任ある行動、若い世代</a:t>
            </a:r>
            <a:r>
              <a:rPr sz="1400" spc="95" dirty="0">
                <a:latin typeface="Meiryo UI"/>
                <a:cs typeface="Meiryo UI"/>
              </a:rPr>
              <a:t>の魅了、の</a:t>
            </a:r>
            <a:r>
              <a:rPr sz="1400" spc="85" dirty="0">
                <a:latin typeface="Meiryo UI"/>
                <a:cs typeface="Meiryo UI"/>
              </a:rPr>
              <a:t>4</a:t>
            </a:r>
            <a:r>
              <a:rPr sz="1400" spc="55" dirty="0">
                <a:latin typeface="Meiryo UI"/>
                <a:cs typeface="Meiryo UI"/>
              </a:rPr>
              <a:t>つを提示</a:t>
            </a:r>
            <a:endParaRPr sz="1400" dirty="0">
              <a:latin typeface="Meiryo UI"/>
              <a:cs typeface="Meiryo UI"/>
            </a:endParaRPr>
          </a:p>
        </p:txBody>
      </p:sp>
      <p:pic>
        <p:nvPicPr>
          <p:cNvPr id="39" name="object 19">
            <a:extLst>
              <a:ext uri="{FF2B5EF4-FFF2-40B4-BE49-F238E27FC236}">
                <a16:creationId xmlns:a16="http://schemas.microsoft.com/office/drawing/2014/main" id="{ED05CCE3-409F-08F3-8A62-EAD53083E02C}"/>
              </a:ext>
            </a:extLst>
          </p:cNvPr>
          <p:cNvPicPr/>
          <p:nvPr/>
        </p:nvPicPr>
        <p:blipFill>
          <a:blip r:embed="rId5" cstate="print"/>
          <a:stretch>
            <a:fillRect/>
          </a:stretch>
        </p:blipFill>
        <p:spPr>
          <a:xfrm>
            <a:off x="8117082" y="4190898"/>
            <a:ext cx="3954268" cy="2343252"/>
          </a:xfrm>
          <a:prstGeom prst="rect">
            <a:avLst/>
          </a:prstGeom>
        </p:spPr>
      </p:pic>
      <p:sp>
        <p:nvSpPr>
          <p:cNvPr id="40" name="object 20">
            <a:extLst>
              <a:ext uri="{FF2B5EF4-FFF2-40B4-BE49-F238E27FC236}">
                <a16:creationId xmlns:a16="http://schemas.microsoft.com/office/drawing/2014/main" id="{D34C67CC-AED6-7A4C-DA5D-3FD7CEDEBE26}"/>
              </a:ext>
            </a:extLst>
          </p:cNvPr>
          <p:cNvSpPr txBox="1"/>
          <p:nvPr/>
        </p:nvSpPr>
        <p:spPr>
          <a:xfrm>
            <a:off x="8656810" y="6641185"/>
            <a:ext cx="2674620" cy="186690"/>
          </a:xfrm>
          <a:prstGeom prst="rect">
            <a:avLst/>
          </a:prstGeom>
        </p:spPr>
        <p:txBody>
          <a:bodyPr vert="horz" wrap="square" lIns="0" tIns="13335" rIns="0" bIns="0" rtlCol="0">
            <a:spAutoFit/>
          </a:bodyPr>
          <a:lstStyle/>
          <a:p>
            <a:pPr marL="12700">
              <a:lnSpc>
                <a:spcPct val="100000"/>
              </a:lnSpc>
              <a:spcBef>
                <a:spcPts val="105"/>
              </a:spcBef>
            </a:pPr>
            <a:r>
              <a:rPr sz="1050" b="1" dirty="0">
                <a:latin typeface="Meiryo UI"/>
                <a:cs typeface="Meiryo UI"/>
              </a:rPr>
              <a:t>Explore</a:t>
            </a:r>
            <a:r>
              <a:rPr sz="1050" b="1" spc="-5" dirty="0">
                <a:latin typeface="Meiryo UI"/>
                <a:cs typeface="Meiryo UI"/>
              </a:rPr>
              <a:t> </a:t>
            </a:r>
            <a:r>
              <a:rPr sz="1050" b="1" dirty="0">
                <a:latin typeface="Meiryo UI"/>
                <a:cs typeface="Meiryo UI"/>
              </a:rPr>
              <a:t>2040</a:t>
            </a:r>
            <a:r>
              <a:rPr sz="1050" b="1" spc="-15" dirty="0">
                <a:latin typeface="Meiryo UI"/>
                <a:cs typeface="Meiryo UI"/>
              </a:rPr>
              <a:t>のロードマップ</a:t>
            </a:r>
            <a:r>
              <a:rPr sz="1050" b="1" dirty="0">
                <a:latin typeface="Meiryo UI"/>
                <a:cs typeface="Meiryo UI"/>
              </a:rPr>
              <a:t>（</a:t>
            </a:r>
            <a:r>
              <a:rPr sz="1050" b="1" spc="-15" dirty="0">
                <a:latin typeface="Meiryo UI"/>
                <a:cs typeface="Meiryo UI"/>
              </a:rPr>
              <a:t>出典：</a:t>
            </a:r>
            <a:r>
              <a:rPr sz="1050" b="1" spc="-20" dirty="0">
                <a:latin typeface="Meiryo UI"/>
                <a:cs typeface="Meiryo UI"/>
              </a:rPr>
              <a:t>ESA）</a:t>
            </a:r>
            <a:endParaRPr sz="1050" dirty="0">
              <a:latin typeface="Meiryo UI"/>
              <a:cs typeface="Meiryo UI"/>
            </a:endParaRPr>
          </a:p>
        </p:txBody>
      </p:sp>
      <p:pic>
        <p:nvPicPr>
          <p:cNvPr id="41" name="object 21">
            <a:extLst>
              <a:ext uri="{FF2B5EF4-FFF2-40B4-BE49-F238E27FC236}">
                <a16:creationId xmlns:a16="http://schemas.microsoft.com/office/drawing/2014/main" id="{CA5C8156-DBA4-669B-8E2C-52C1DE78E3DE}"/>
              </a:ext>
            </a:extLst>
          </p:cNvPr>
          <p:cNvPicPr/>
          <p:nvPr/>
        </p:nvPicPr>
        <p:blipFill>
          <a:blip r:embed="rId6" cstate="print"/>
          <a:stretch>
            <a:fillRect/>
          </a:stretch>
        </p:blipFill>
        <p:spPr>
          <a:xfrm>
            <a:off x="336500" y="4174098"/>
            <a:ext cx="3694963" cy="2343252"/>
          </a:xfrm>
          <a:prstGeom prst="rect">
            <a:avLst/>
          </a:prstGeom>
        </p:spPr>
      </p:pic>
      <p:sp>
        <p:nvSpPr>
          <p:cNvPr id="42" name="object 22">
            <a:extLst>
              <a:ext uri="{FF2B5EF4-FFF2-40B4-BE49-F238E27FC236}">
                <a16:creationId xmlns:a16="http://schemas.microsoft.com/office/drawing/2014/main" id="{BE267886-003F-1A64-A6B8-C0537EE71D77}"/>
              </a:ext>
            </a:extLst>
          </p:cNvPr>
          <p:cNvSpPr txBox="1"/>
          <p:nvPr/>
        </p:nvSpPr>
        <p:spPr>
          <a:xfrm>
            <a:off x="752089" y="6644792"/>
            <a:ext cx="2520315"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Meiryo UI"/>
                <a:cs typeface="Meiryo UI"/>
              </a:rPr>
              <a:t>ILRSのコンセプトイメージ</a:t>
            </a:r>
            <a:r>
              <a:rPr sz="1050" b="1" spc="-15" dirty="0">
                <a:latin typeface="Meiryo UI"/>
                <a:cs typeface="Meiryo UI"/>
              </a:rPr>
              <a:t>（</a:t>
            </a:r>
            <a:r>
              <a:rPr sz="1050" b="1" spc="-10" dirty="0">
                <a:latin typeface="Meiryo UI"/>
                <a:cs typeface="Meiryo UI"/>
              </a:rPr>
              <a:t>出典：CNSA）</a:t>
            </a:r>
            <a:endParaRPr sz="1050" dirty="0">
              <a:latin typeface="Meiryo UI"/>
              <a:cs typeface="Meiryo UI"/>
            </a:endParaRPr>
          </a:p>
        </p:txBody>
      </p:sp>
      <p:pic>
        <p:nvPicPr>
          <p:cNvPr id="43" name="object 23">
            <a:extLst>
              <a:ext uri="{FF2B5EF4-FFF2-40B4-BE49-F238E27FC236}">
                <a16:creationId xmlns:a16="http://schemas.microsoft.com/office/drawing/2014/main" id="{E6218045-FE97-E7C6-CAC5-B8FC2050D9AD}"/>
              </a:ext>
            </a:extLst>
          </p:cNvPr>
          <p:cNvPicPr/>
          <p:nvPr/>
        </p:nvPicPr>
        <p:blipFill>
          <a:blip r:embed="rId7" cstate="print"/>
          <a:stretch>
            <a:fillRect/>
          </a:stretch>
        </p:blipFill>
        <p:spPr>
          <a:xfrm>
            <a:off x="4460018" y="4384262"/>
            <a:ext cx="3395984" cy="2175469"/>
          </a:xfrm>
          <a:prstGeom prst="rect">
            <a:avLst/>
          </a:prstGeom>
        </p:spPr>
      </p:pic>
      <p:sp>
        <p:nvSpPr>
          <p:cNvPr id="44" name="object 24">
            <a:extLst>
              <a:ext uri="{FF2B5EF4-FFF2-40B4-BE49-F238E27FC236}">
                <a16:creationId xmlns:a16="http://schemas.microsoft.com/office/drawing/2014/main" id="{92AE2EA7-1F53-102D-96C7-045F3BDBF820}"/>
              </a:ext>
            </a:extLst>
          </p:cNvPr>
          <p:cNvSpPr txBox="1"/>
          <p:nvPr/>
        </p:nvSpPr>
        <p:spPr>
          <a:xfrm>
            <a:off x="5069517" y="6641185"/>
            <a:ext cx="1927860" cy="186690"/>
          </a:xfrm>
          <a:prstGeom prst="rect">
            <a:avLst/>
          </a:prstGeom>
        </p:spPr>
        <p:txBody>
          <a:bodyPr vert="horz" wrap="square" lIns="0" tIns="13335" rIns="0" bIns="0" rtlCol="0">
            <a:spAutoFit/>
          </a:bodyPr>
          <a:lstStyle/>
          <a:p>
            <a:pPr marL="12700">
              <a:lnSpc>
                <a:spcPct val="100000"/>
              </a:lnSpc>
              <a:spcBef>
                <a:spcPts val="105"/>
              </a:spcBef>
            </a:pPr>
            <a:r>
              <a:rPr sz="1050" b="1" dirty="0">
                <a:latin typeface="Meiryo UI"/>
                <a:cs typeface="Meiryo UI"/>
              </a:rPr>
              <a:t>嫦娥6</a:t>
            </a:r>
            <a:r>
              <a:rPr sz="1050" b="1" spc="-10" dirty="0">
                <a:latin typeface="Meiryo UI"/>
                <a:cs typeface="Meiryo UI"/>
              </a:rPr>
              <a:t>号の外観</a:t>
            </a:r>
            <a:r>
              <a:rPr sz="1050" b="1" dirty="0">
                <a:latin typeface="Meiryo UI"/>
                <a:cs typeface="Meiryo UI"/>
              </a:rPr>
              <a:t>（</a:t>
            </a:r>
            <a:r>
              <a:rPr sz="1050" b="1" spc="-10" dirty="0">
                <a:latin typeface="Meiryo UI"/>
                <a:cs typeface="Meiryo UI"/>
              </a:rPr>
              <a:t>出典：CLEP）</a:t>
            </a:r>
            <a:endParaRPr sz="1050" dirty="0">
              <a:latin typeface="Meiryo UI"/>
              <a:cs typeface="Meiryo UI"/>
            </a:endParaRPr>
          </a:p>
        </p:txBody>
      </p:sp>
    </p:spTree>
    <p:extLst>
      <p:ext uri="{BB962C8B-B14F-4D97-AF65-F5344CB8AC3E}">
        <p14:creationId xmlns:p14="http://schemas.microsoft.com/office/powerpoint/2010/main" val="1434264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1D84E-C58F-70EA-52C6-E82C26685FE6}"/>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A62DD1D2-5C5E-B648-DBC7-F0BEB488FA22}"/>
              </a:ext>
            </a:extLst>
          </p:cNvPr>
          <p:cNvPicPr>
            <a:picLocks noChangeAspect="1"/>
          </p:cNvPicPr>
          <p:nvPr/>
        </p:nvPicPr>
        <p:blipFill>
          <a:blip r:embed="rId2"/>
          <a:stretch>
            <a:fillRect/>
          </a:stretch>
        </p:blipFill>
        <p:spPr>
          <a:xfrm>
            <a:off x="606656" y="513231"/>
            <a:ext cx="10978685" cy="6303818"/>
          </a:xfrm>
          <a:prstGeom prst="rect">
            <a:avLst/>
          </a:prstGeom>
        </p:spPr>
      </p:pic>
      <p:pic>
        <p:nvPicPr>
          <p:cNvPr id="5" name="図 4">
            <a:extLst>
              <a:ext uri="{FF2B5EF4-FFF2-40B4-BE49-F238E27FC236}">
                <a16:creationId xmlns:a16="http://schemas.microsoft.com/office/drawing/2014/main" id="{2312551E-8DB0-8103-BEE0-866F1F65D831}"/>
              </a:ext>
            </a:extLst>
          </p:cNvPr>
          <p:cNvPicPr>
            <a:picLocks noChangeAspect="1"/>
          </p:cNvPicPr>
          <p:nvPr/>
        </p:nvPicPr>
        <p:blipFill>
          <a:blip r:embed="rId3"/>
          <a:stretch>
            <a:fillRect/>
          </a:stretch>
        </p:blipFill>
        <p:spPr>
          <a:xfrm>
            <a:off x="606656" y="0"/>
            <a:ext cx="10978686" cy="513231"/>
          </a:xfrm>
          <a:prstGeom prst="rect">
            <a:avLst/>
          </a:prstGeom>
        </p:spPr>
      </p:pic>
    </p:spTree>
    <p:extLst>
      <p:ext uri="{BB962C8B-B14F-4D97-AF65-F5344CB8AC3E}">
        <p14:creationId xmlns:p14="http://schemas.microsoft.com/office/powerpoint/2010/main" val="1317572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1200" y="2097700"/>
            <a:ext cx="10718800" cy="4240920"/>
            <a:chOff x="-431801" y="2097699"/>
            <a:chExt cx="10718800" cy="3655248"/>
          </a:xfrm>
        </p:grpSpPr>
        <p:pic>
          <p:nvPicPr>
            <p:cNvPr id="3" name="object 3"/>
            <p:cNvPicPr/>
            <p:nvPr/>
          </p:nvPicPr>
          <p:blipFill>
            <a:blip r:embed="rId2" cstate="print"/>
            <a:stretch>
              <a:fillRect/>
            </a:stretch>
          </p:blipFill>
          <p:spPr>
            <a:xfrm>
              <a:off x="1699856" y="2097699"/>
              <a:ext cx="6560324" cy="3655248"/>
            </a:xfrm>
            <a:prstGeom prst="rect">
              <a:avLst/>
            </a:prstGeom>
          </p:spPr>
        </p:pic>
        <p:pic>
          <p:nvPicPr>
            <p:cNvPr id="4" name="object 4"/>
            <p:cNvPicPr/>
            <p:nvPr/>
          </p:nvPicPr>
          <p:blipFill>
            <a:blip r:embed="rId3" cstate="print"/>
            <a:stretch>
              <a:fillRect/>
            </a:stretch>
          </p:blipFill>
          <p:spPr>
            <a:xfrm>
              <a:off x="8286674" y="2101735"/>
              <a:ext cx="2000325" cy="1303032"/>
            </a:xfrm>
            <a:prstGeom prst="rect">
              <a:avLst/>
            </a:prstGeom>
          </p:spPr>
        </p:pic>
        <p:pic>
          <p:nvPicPr>
            <p:cNvPr id="5" name="object 5"/>
            <p:cNvPicPr/>
            <p:nvPr/>
          </p:nvPicPr>
          <p:blipFill>
            <a:blip r:embed="rId4" cstate="print"/>
            <a:stretch>
              <a:fillRect/>
            </a:stretch>
          </p:blipFill>
          <p:spPr>
            <a:xfrm>
              <a:off x="-431801" y="2108338"/>
              <a:ext cx="2122864" cy="1228021"/>
            </a:xfrm>
            <a:prstGeom prst="rect">
              <a:avLst/>
            </a:prstGeom>
          </p:spPr>
        </p:pic>
      </p:grpSp>
      <p:sp>
        <p:nvSpPr>
          <p:cNvPr id="7" name="object 7"/>
          <p:cNvSpPr txBox="1">
            <a:spLocks noGrp="1"/>
          </p:cNvSpPr>
          <p:nvPr>
            <p:ph type="title"/>
          </p:nvPr>
        </p:nvSpPr>
        <p:spPr>
          <a:xfrm>
            <a:off x="0" y="44513"/>
            <a:ext cx="12192000" cy="628377"/>
          </a:xfrm>
          <a:prstGeom prst="rect">
            <a:avLst/>
          </a:prstGeom>
        </p:spPr>
        <p:txBody>
          <a:bodyPr vert="horz" wrap="square" lIns="0" tIns="12700" rIns="0" bIns="0" rtlCol="0" anchor="ctr">
            <a:spAutoFit/>
          </a:bodyPr>
          <a:lstStyle/>
          <a:p>
            <a:pPr marL="13335" algn="ctr">
              <a:lnSpc>
                <a:spcPct val="100000"/>
              </a:lnSpc>
              <a:spcBef>
                <a:spcPts val="100"/>
              </a:spcBef>
            </a:pPr>
            <a:r>
              <a:rPr lang="ja-JP" altLang="en-US" sz="4000" b="1" spc="-30" dirty="0">
                <a:latin typeface="BIZ UDP明朝 Medium" panose="02020500000000000000" pitchFamily="18" charset="-128"/>
                <a:ea typeface="BIZ UDP明朝 Medium" panose="02020500000000000000" pitchFamily="18" charset="-128"/>
              </a:rPr>
              <a:t>アル</a:t>
            </a:r>
            <a:r>
              <a:rPr sz="4000" b="1" spc="-30" dirty="0" err="1">
                <a:latin typeface="BIZ UDP明朝 Medium" panose="02020500000000000000" pitchFamily="18" charset="-128"/>
                <a:ea typeface="BIZ UDP明朝 Medium" panose="02020500000000000000" pitchFamily="18" charset="-128"/>
              </a:rPr>
              <a:t>テミス計画における</a:t>
            </a:r>
            <a:r>
              <a:rPr lang="ja-JP" altLang="en-US" sz="4000" b="1" spc="-30" dirty="0">
                <a:latin typeface="BIZ UDP明朝 Medium" panose="02020500000000000000" pitchFamily="18" charset="-128"/>
                <a:ea typeface="BIZ UDP明朝 Medium" panose="02020500000000000000" pitchFamily="18" charset="-128"/>
              </a:rPr>
              <a:t>日本の</a:t>
            </a:r>
            <a:r>
              <a:rPr sz="4000" b="1" spc="-30" dirty="0" err="1">
                <a:latin typeface="BIZ UDP明朝 Medium" panose="02020500000000000000" pitchFamily="18" charset="-128"/>
                <a:ea typeface="BIZ UDP明朝 Medium" panose="02020500000000000000" pitchFamily="18" charset="-128"/>
              </a:rPr>
              <a:t>取組</a:t>
            </a:r>
            <a:endParaRPr sz="4000" b="1" spc="-30" dirty="0">
              <a:latin typeface="BIZ UDP明朝 Medium" panose="02020500000000000000" pitchFamily="18" charset="-128"/>
              <a:ea typeface="BIZ UDP明朝 Medium" panose="02020500000000000000" pitchFamily="18" charset="-128"/>
            </a:endParaRPr>
          </a:p>
        </p:txBody>
      </p:sp>
      <p:grpSp>
        <p:nvGrpSpPr>
          <p:cNvPr id="29" name="グループ化 28">
            <a:extLst>
              <a:ext uri="{FF2B5EF4-FFF2-40B4-BE49-F238E27FC236}">
                <a16:creationId xmlns:a16="http://schemas.microsoft.com/office/drawing/2014/main" id="{10C4FCD9-7770-9A2D-4E1F-574DB52AC1CF}"/>
              </a:ext>
            </a:extLst>
          </p:cNvPr>
          <p:cNvGrpSpPr/>
          <p:nvPr/>
        </p:nvGrpSpPr>
        <p:grpSpPr>
          <a:xfrm>
            <a:off x="1641696" y="948236"/>
            <a:ext cx="8402771" cy="894749"/>
            <a:chOff x="1641696" y="948236"/>
            <a:chExt cx="8402771" cy="894749"/>
          </a:xfrm>
        </p:grpSpPr>
        <p:sp>
          <p:nvSpPr>
            <p:cNvPr id="9" name="object 9"/>
            <p:cNvSpPr txBox="1"/>
            <p:nvPr/>
          </p:nvSpPr>
          <p:spPr>
            <a:xfrm>
              <a:off x="1648046" y="948236"/>
              <a:ext cx="7965168" cy="228909"/>
            </a:xfrm>
            <a:prstGeom prst="rect">
              <a:avLst/>
            </a:prstGeom>
          </p:spPr>
          <p:txBody>
            <a:bodyPr vert="horz" wrap="square" lIns="0" tIns="13335" rIns="0" bIns="0" rtlCol="0">
              <a:spAutoFit/>
            </a:bodyPr>
            <a:lstStyle/>
            <a:p>
              <a:pPr marL="12700">
                <a:spcBef>
                  <a:spcPts val="105"/>
                </a:spcBef>
              </a:pPr>
              <a:r>
                <a:rPr sz="1400" b="1" spc="-15" dirty="0">
                  <a:latin typeface="BIZ UDP明朝 Medium" panose="02020500000000000000" pitchFamily="18" charset="-128"/>
                  <a:ea typeface="BIZ UDP明朝 Medium" panose="02020500000000000000" pitchFamily="18" charset="-128"/>
                  <a:cs typeface="Meiryo UI"/>
                </a:rPr>
                <a:t>①月周回有人拠点の居住機能：</a:t>
              </a:r>
              <a:r>
                <a:rPr sz="1400" b="1" spc="-10" dirty="0">
                  <a:latin typeface="BIZ UDP明朝 Medium" panose="02020500000000000000" pitchFamily="18" charset="-128"/>
                  <a:ea typeface="BIZ UDP明朝 Medium" panose="02020500000000000000" pitchFamily="18" charset="-128"/>
                  <a:cs typeface="Meiryo UI"/>
                </a:rPr>
                <a:t>Gateway</a:t>
              </a:r>
              <a:r>
                <a:rPr sz="1400" b="1" spc="-15" dirty="0">
                  <a:latin typeface="BIZ UDP明朝 Medium" panose="02020500000000000000" pitchFamily="18" charset="-128"/>
                  <a:ea typeface="BIZ UDP明朝 Medium" panose="02020500000000000000" pitchFamily="18" charset="-128"/>
                  <a:cs typeface="Meiryo UI"/>
                </a:rPr>
                <a:t>居住棟建設への協力</a:t>
              </a:r>
              <a:r>
                <a:rPr sz="1400" b="1" dirty="0">
                  <a:latin typeface="BIZ UDP明朝 Medium" panose="02020500000000000000" pitchFamily="18" charset="-128"/>
                  <a:ea typeface="BIZ UDP明朝 Medium" panose="02020500000000000000" pitchFamily="18" charset="-128"/>
                  <a:cs typeface="Meiryo UI"/>
                </a:rPr>
                <a:t>（</a:t>
              </a:r>
              <a:r>
                <a:rPr sz="1400" b="1" spc="-15" dirty="0">
                  <a:latin typeface="BIZ UDP明朝 Medium" panose="02020500000000000000" pitchFamily="18" charset="-128"/>
                  <a:ea typeface="BIZ UDP明朝 Medium" panose="02020500000000000000" pitchFamily="18" charset="-128"/>
                  <a:cs typeface="Meiryo UI"/>
                </a:rPr>
                <a:t>我が国の強みの技術、機器提供</a:t>
              </a:r>
              <a:r>
                <a:rPr sz="1400" b="1" spc="-50" dirty="0">
                  <a:latin typeface="BIZ UDP明朝 Medium" panose="02020500000000000000" pitchFamily="18" charset="-128"/>
                  <a:ea typeface="BIZ UDP明朝 Medium" panose="02020500000000000000" pitchFamily="18" charset="-128"/>
                  <a:cs typeface="Meiryo UI"/>
                </a:rPr>
                <a:t>）</a:t>
              </a:r>
              <a:endParaRPr sz="1400" b="1">
                <a:latin typeface="BIZ UDP明朝 Medium" panose="02020500000000000000" pitchFamily="18" charset="-128"/>
                <a:ea typeface="BIZ UDP明朝 Medium" panose="02020500000000000000" pitchFamily="18" charset="-128"/>
                <a:cs typeface="Meiryo UI"/>
              </a:endParaRPr>
            </a:p>
          </p:txBody>
        </p:sp>
        <p:sp>
          <p:nvSpPr>
            <p:cNvPr id="10" name="object 10"/>
            <p:cNvSpPr txBox="1"/>
            <p:nvPr/>
          </p:nvSpPr>
          <p:spPr>
            <a:xfrm>
              <a:off x="1641696" y="1176235"/>
              <a:ext cx="1363205" cy="666750"/>
            </a:xfrm>
            <a:prstGeom prst="rect">
              <a:avLst/>
            </a:prstGeom>
          </p:spPr>
          <p:txBody>
            <a:bodyPr vert="horz" wrap="square" lIns="0" tIns="13335" rIns="0" bIns="0" rtlCol="0">
              <a:spAutoFit/>
            </a:bodyPr>
            <a:lstStyle/>
            <a:p>
              <a:pPr marL="12700">
                <a:spcBef>
                  <a:spcPts val="105"/>
                </a:spcBef>
              </a:pPr>
              <a:r>
                <a:rPr sz="1400" b="1" spc="-10" dirty="0">
                  <a:latin typeface="BIZ UDP明朝 Medium" panose="02020500000000000000" pitchFamily="18" charset="-128"/>
                  <a:ea typeface="BIZ UDP明朝 Medium" panose="02020500000000000000" pitchFamily="18" charset="-128"/>
                  <a:cs typeface="Meiryo UI"/>
                </a:rPr>
                <a:t>②物資補給</a:t>
              </a:r>
              <a:endParaRPr sz="1400" b="1" dirty="0">
                <a:latin typeface="BIZ UDP明朝 Medium" panose="02020500000000000000" pitchFamily="18" charset="-128"/>
                <a:ea typeface="BIZ UDP明朝 Medium" panose="02020500000000000000" pitchFamily="18" charset="-128"/>
                <a:cs typeface="Meiryo UI"/>
              </a:endParaRPr>
            </a:p>
            <a:p>
              <a:pPr marL="12700"/>
              <a:r>
                <a:rPr sz="1400" b="1" spc="-20" dirty="0">
                  <a:latin typeface="BIZ UDP明朝 Medium" panose="02020500000000000000" pitchFamily="18" charset="-128"/>
                  <a:ea typeface="BIZ UDP明朝 Medium" panose="02020500000000000000" pitchFamily="18" charset="-128"/>
                  <a:cs typeface="Meiryo UI"/>
                </a:rPr>
                <a:t>③データ提供</a:t>
              </a:r>
              <a:endParaRPr sz="1400" b="1" dirty="0">
                <a:latin typeface="BIZ UDP明朝 Medium" panose="02020500000000000000" pitchFamily="18" charset="-128"/>
                <a:ea typeface="BIZ UDP明朝 Medium" panose="02020500000000000000" pitchFamily="18" charset="-128"/>
                <a:cs typeface="Meiryo UI"/>
              </a:endParaRPr>
            </a:p>
            <a:p>
              <a:pPr marL="12700"/>
              <a:r>
                <a:rPr sz="1400" b="1" spc="-10" dirty="0">
                  <a:latin typeface="BIZ UDP明朝 Medium" panose="02020500000000000000" pitchFamily="18" charset="-128"/>
                  <a:ea typeface="BIZ UDP明朝 Medium" panose="02020500000000000000" pitchFamily="18" charset="-128"/>
                  <a:cs typeface="Meiryo UI"/>
                </a:rPr>
                <a:t>④月面移動手段</a:t>
              </a:r>
              <a:endParaRPr sz="1400" b="1" dirty="0">
                <a:latin typeface="BIZ UDP明朝 Medium" panose="02020500000000000000" pitchFamily="18" charset="-128"/>
                <a:ea typeface="BIZ UDP明朝 Medium" panose="02020500000000000000" pitchFamily="18" charset="-128"/>
                <a:cs typeface="Meiryo UI"/>
              </a:endParaRPr>
            </a:p>
          </p:txBody>
        </p:sp>
        <p:sp>
          <p:nvSpPr>
            <p:cNvPr id="11" name="object 11"/>
            <p:cNvSpPr txBox="1"/>
            <p:nvPr/>
          </p:nvSpPr>
          <p:spPr>
            <a:xfrm>
              <a:off x="3928391" y="1161670"/>
              <a:ext cx="6116076" cy="659796"/>
            </a:xfrm>
            <a:prstGeom prst="rect">
              <a:avLst/>
            </a:prstGeom>
          </p:spPr>
          <p:txBody>
            <a:bodyPr vert="horz" wrap="square" lIns="0" tIns="13335" rIns="0" bIns="0" rtlCol="0">
              <a:spAutoFit/>
            </a:bodyPr>
            <a:lstStyle/>
            <a:p>
              <a:pPr marL="12700">
                <a:spcBef>
                  <a:spcPts val="105"/>
                </a:spcBef>
              </a:pPr>
              <a:r>
                <a:rPr sz="1400" b="1" spc="-10" dirty="0">
                  <a:latin typeface="BIZ UDP明朝 Medium" panose="02020500000000000000" pitchFamily="18" charset="-128"/>
                  <a:ea typeface="BIZ UDP明朝 Medium" panose="02020500000000000000" pitchFamily="18" charset="-128"/>
                  <a:cs typeface="Meiryo UI"/>
                </a:rPr>
                <a:t>：Gatewayへの物資補給（HTV-XによるISS</a:t>
              </a:r>
              <a:r>
                <a:rPr sz="1400" b="1" spc="-15" dirty="0">
                  <a:latin typeface="BIZ UDP明朝 Medium" panose="02020500000000000000" pitchFamily="18" charset="-128"/>
                  <a:ea typeface="BIZ UDP明朝 Medium" panose="02020500000000000000" pitchFamily="18" charset="-128"/>
                  <a:cs typeface="Meiryo UI"/>
                </a:rPr>
                <a:t>補給を活用した技術実証</a:t>
              </a:r>
              <a:r>
                <a:rPr sz="1400" b="1" spc="-50" dirty="0">
                  <a:latin typeface="BIZ UDP明朝 Medium" panose="02020500000000000000" pitchFamily="18" charset="-128"/>
                  <a:ea typeface="BIZ UDP明朝 Medium" panose="02020500000000000000" pitchFamily="18" charset="-128"/>
                  <a:cs typeface="Meiryo UI"/>
                </a:rPr>
                <a:t>）</a:t>
              </a:r>
              <a:endParaRPr sz="1400" b="1" dirty="0">
                <a:latin typeface="BIZ UDP明朝 Medium" panose="02020500000000000000" pitchFamily="18" charset="-128"/>
                <a:ea typeface="BIZ UDP明朝 Medium" panose="02020500000000000000" pitchFamily="18" charset="-128"/>
                <a:cs typeface="Meiryo UI"/>
              </a:endParaRPr>
            </a:p>
            <a:p>
              <a:pPr marL="12700"/>
              <a:r>
                <a:rPr sz="1400" b="1" spc="-15" dirty="0">
                  <a:latin typeface="BIZ UDP明朝 Medium" panose="02020500000000000000" pitchFamily="18" charset="-128"/>
                  <a:ea typeface="BIZ UDP明朝 Medium" panose="02020500000000000000" pitchFamily="18" charset="-128"/>
                  <a:cs typeface="Meiryo UI"/>
                </a:rPr>
                <a:t>：月面等探査に必要なデータや技術の共有</a:t>
              </a:r>
              <a:r>
                <a:rPr sz="1400" b="1" spc="-10" dirty="0">
                  <a:latin typeface="BIZ UDP明朝 Medium" panose="02020500000000000000" pitchFamily="18" charset="-128"/>
                  <a:ea typeface="BIZ UDP明朝 Medium" panose="02020500000000000000" pitchFamily="18" charset="-128"/>
                  <a:cs typeface="Meiryo UI"/>
                </a:rPr>
                <a:t>（SLIM、</a:t>
              </a:r>
              <a:r>
                <a:rPr sz="1400" b="1" spc="-20" dirty="0">
                  <a:latin typeface="BIZ UDP明朝 Medium" panose="02020500000000000000" pitchFamily="18" charset="-128"/>
                  <a:ea typeface="BIZ UDP明朝 Medium" panose="02020500000000000000" pitchFamily="18" charset="-128"/>
                  <a:cs typeface="Meiryo UI"/>
                </a:rPr>
                <a:t>LUPEX</a:t>
              </a:r>
              <a:r>
                <a:rPr sz="1400" b="1" spc="-15" dirty="0">
                  <a:latin typeface="BIZ UDP明朝 Medium" panose="02020500000000000000" pitchFamily="18" charset="-128"/>
                  <a:ea typeface="BIZ UDP明朝 Medium" panose="02020500000000000000" pitchFamily="18" charset="-128"/>
                  <a:cs typeface="Meiryo UI"/>
                </a:rPr>
                <a:t>の観測データ等</a:t>
              </a:r>
              <a:r>
                <a:rPr sz="1400" b="1" spc="-50" dirty="0">
                  <a:latin typeface="BIZ UDP明朝 Medium" panose="02020500000000000000" pitchFamily="18" charset="-128"/>
                  <a:ea typeface="BIZ UDP明朝 Medium" panose="02020500000000000000" pitchFamily="18" charset="-128"/>
                  <a:cs typeface="Meiryo UI"/>
                </a:rPr>
                <a:t>）</a:t>
              </a:r>
              <a:endParaRPr sz="1400" b="1" dirty="0">
                <a:latin typeface="BIZ UDP明朝 Medium" panose="02020500000000000000" pitchFamily="18" charset="-128"/>
                <a:ea typeface="BIZ UDP明朝 Medium" panose="02020500000000000000" pitchFamily="18" charset="-128"/>
                <a:cs typeface="Meiryo UI"/>
              </a:endParaRPr>
            </a:p>
            <a:p>
              <a:pPr marL="12700"/>
              <a:r>
                <a:rPr sz="1400" b="1" spc="-15" dirty="0">
                  <a:latin typeface="BIZ UDP明朝 Medium" panose="02020500000000000000" pitchFamily="18" charset="-128"/>
                  <a:ea typeface="BIZ UDP明朝 Medium" panose="02020500000000000000" pitchFamily="18" charset="-128"/>
                  <a:cs typeface="Meiryo UI"/>
                </a:rPr>
                <a:t>：有人での月面移動手段（</a:t>
              </a:r>
              <a:r>
                <a:rPr sz="1400" b="1" spc="-10" dirty="0">
                  <a:latin typeface="BIZ UDP明朝 Medium" panose="02020500000000000000" pitchFamily="18" charset="-128"/>
                  <a:ea typeface="BIZ UDP明朝 Medium" panose="02020500000000000000" pitchFamily="18" charset="-128"/>
                  <a:cs typeface="Meiryo UI"/>
                </a:rPr>
                <a:t>有人与圧ローバ）</a:t>
              </a:r>
              <a:r>
                <a:rPr sz="1400" b="1" spc="-20" dirty="0">
                  <a:latin typeface="BIZ UDP明朝 Medium" panose="02020500000000000000" pitchFamily="18" charset="-128"/>
                  <a:ea typeface="BIZ UDP明朝 Medium" panose="02020500000000000000" pitchFamily="18" charset="-128"/>
                  <a:cs typeface="Meiryo UI"/>
                </a:rPr>
                <a:t>の開発研究</a:t>
              </a:r>
              <a:endParaRPr sz="1400" b="1" dirty="0">
                <a:latin typeface="BIZ UDP明朝 Medium" panose="02020500000000000000" pitchFamily="18" charset="-128"/>
                <a:ea typeface="BIZ UDP明朝 Medium" panose="02020500000000000000" pitchFamily="18" charset="-128"/>
                <a:cs typeface="Meiryo UI"/>
              </a:endParaRPr>
            </a:p>
          </p:txBody>
        </p:sp>
      </p:grpSp>
      <p:sp>
        <p:nvSpPr>
          <p:cNvPr id="13" name="object 13"/>
          <p:cNvSpPr txBox="1"/>
          <p:nvPr/>
        </p:nvSpPr>
        <p:spPr>
          <a:xfrm>
            <a:off x="9487107" y="3614367"/>
            <a:ext cx="2550826" cy="693395"/>
          </a:xfrm>
          <a:prstGeom prst="rect">
            <a:avLst/>
          </a:prstGeom>
        </p:spPr>
        <p:txBody>
          <a:bodyPr vert="horz" wrap="square" lIns="0" tIns="12065" rIns="0" bIns="0" rtlCol="0">
            <a:spAutoFit/>
          </a:bodyPr>
          <a:lstStyle/>
          <a:p>
            <a:pPr marL="12700" marR="139700">
              <a:lnSpc>
                <a:spcPct val="120000"/>
              </a:lnSpc>
              <a:spcBef>
                <a:spcPts val="95"/>
              </a:spcBef>
            </a:pPr>
            <a:r>
              <a:rPr sz="1050" b="1" spc="-20" dirty="0">
                <a:latin typeface="Meiryo UI"/>
                <a:cs typeface="Meiryo UI"/>
              </a:rPr>
              <a:t>新型宇宙ステーション</a:t>
            </a:r>
            <a:r>
              <a:rPr sz="1050" b="1" dirty="0">
                <a:latin typeface="Meiryo UI"/>
                <a:cs typeface="Meiryo UI"/>
              </a:rPr>
              <a:t>補給機 </a:t>
            </a:r>
            <a:r>
              <a:rPr sz="1050" b="1" spc="-10" dirty="0">
                <a:latin typeface="Meiryo UI"/>
                <a:cs typeface="Meiryo UI"/>
              </a:rPr>
              <a:t>HTV-</a:t>
            </a:r>
            <a:r>
              <a:rPr sz="1050" b="1" spc="-50" dirty="0">
                <a:latin typeface="Meiryo UI"/>
                <a:cs typeface="Meiryo UI"/>
              </a:rPr>
              <a:t>X</a:t>
            </a:r>
            <a:endParaRPr sz="1050" dirty="0">
              <a:latin typeface="Meiryo UI"/>
              <a:cs typeface="Meiryo UI"/>
            </a:endParaRPr>
          </a:p>
          <a:p>
            <a:pPr marL="12700">
              <a:spcBef>
                <a:spcPts val="229"/>
              </a:spcBef>
            </a:pPr>
            <a:r>
              <a:rPr sz="1000" spc="-15" dirty="0">
                <a:latin typeface="Meiryo UI"/>
                <a:cs typeface="Meiryo UI"/>
              </a:rPr>
              <a:t>国際宇宙ステーション</a:t>
            </a:r>
            <a:endParaRPr sz="1000" dirty="0">
              <a:latin typeface="Meiryo UI"/>
              <a:cs typeface="Meiryo UI"/>
            </a:endParaRPr>
          </a:p>
          <a:p>
            <a:pPr marL="12700" marR="5080" algn="just"/>
            <a:r>
              <a:rPr sz="1000" spc="-10" dirty="0">
                <a:latin typeface="Meiryo UI"/>
                <a:cs typeface="Meiryo UI"/>
              </a:rPr>
              <a:t>（ISS）</a:t>
            </a:r>
            <a:r>
              <a:rPr sz="1000" spc="-20" dirty="0">
                <a:latin typeface="Meiryo UI"/>
                <a:cs typeface="Meiryo UI"/>
              </a:rPr>
              <a:t>への物資補給に</a:t>
            </a:r>
            <a:r>
              <a:rPr sz="1000" spc="-25" dirty="0">
                <a:latin typeface="Meiryo UI"/>
                <a:cs typeface="Meiryo UI"/>
              </a:rPr>
              <a:t>加え、軌道上技術実証や</a:t>
            </a:r>
            <a:r>
              <a:rPr sz="1000" spc="-20" dirty="0">
                <a:latin typeface="Meiryo UI"/>
                <a:cs typeface="Meiryo UI"/>
              </a:rPr>
              <a:t>実験利用</a:t>
            </a:r>
            <a:endParaRPr sz="1000" dirty="0">
              <a:latin typeface="Meiryo UI"/>
              <a:cs typeface="Meiryo UI"/>
            </a:endParaRPr>
          </a:p>
        </p:txBody>
      </p:sp>
      <p:sp>
        <p:nvSpPr>
          <p:cNvPr id="14" name="object 14"/>
          <p:cNvSpPr txBox="1"/>
          <p:nvPr/>
        </p:nvSpPr>
        <p:spPr>
          <a:xfrm>
            <a:off x="609129" y="3557930"/>
            <a:ext cx="2229332" cy="539891"/>
          </a:xfrm>
          <a:prstGeom prst="rect">
            <a:avLst/>
          </a:prstGeom>
        </p:spPr>
        <p:txBody>
          <a:bodyPr vert="horz" wrap="square" lIns="0" tIns="44450" rIns="0" bIns="0" rtlCol="0">
            <a:spAutoFit/>
          </a:bodyPr>
          <a:lstStyle/>
          <a:p>
            <a:pPr marL="12700" algn="just">
              <a:spcBef>
                <a:spcPts val="350"/>
              </a:spcBef>
            </a:pPr>
            <a:r>
              <a:rPr sz="1050" b="1" spc="-10" dirty="0">
                <a:latin typeface="Meiryo UI"/>
                <a:cs typeface="Meiryo UI"/>
              </a:rPr>
              <a:t>月極域探査機 </a:t>
            </a:r>
            <a:r>
              <a:rPr sz="1050" b="1" spc="-20" dirty="0">
                <a:latin typeface="Meiryo UI"/>
                <a:cs typeface="Meiryo UI"/>
              </a:rPr>
              <a:t>LUPEX</a:t>
            </a:r>
            <a:endParaRPr sz="1050" dirty="0">
              <a:latin typeface="Meiryo UI"/>
              <a:cs typeface="Meiryo UI"/>
            </a:endParaRPr>
          </a:p>
          <a:p>
            <a:pPr marL="12700" marR="5080" algn="just">
              <a:spcBef>
                <a:spcPts val="229"/>
              </a:spcBef>
            </a:pPr>
            <a:r>
              <a:rPr sz="1000" spc="-20" dirty="0" err="1">
                <a:latin typeface="Meiryo UI"/>
                <a:cs typeface="Meiryo UI"/>
              </a:rPr>
              <a:t>月の水資源の利用可能性</a:t>
            </a:r>
            <a:r>
              <a:rPr sz="1000" spc="-25" dirty="0" err="1">
                <a:latin typeface="Meiryo UI"/>
                <a:cs typeface="Meiryo UI"/>
              </a:rPr>
              <a:t>の調査、重力天体表面探</a:t>
            </a:r>
            <a:r>
              <a:rPr sz="1000" spc="-20" dirty="0" err="1">
                <a:latin typeface="Meiryo UI"/>
                <a:cs typeface="Meiryo UI"/>
              </a:rPr>
              <a:t>査技術実証</a:t>
            </a:r>
            <a:r>
              <a:rPr lang="ja-JP" altLang="en-US" sz="1000" spc="-20" dirty="0">
                <a:latin typeface="Meiryo UI"/>
                <a:cs typeface="Meiryo UI"/>
              </a:rPr>
              <a:t>、</a:t>
            </a:r>
            <a:r>
              <a:rPr sz="1000" spc="-25" dirty="0" err="1">
                <a:latin typeface="Meiryo UI"/>
                <a:cs typeface="Meiryo UI"/>
              </a:rPr>
              <a:t>主に日印の協力</a:t>
            </a:r>
            <a:endParaRPr sz="1000" dirty="0">
              <a:latin typeface="Meiryo UI"/>
              <a:cs typeface="Meiryo UI"/>
            </a:endParaRPr>
          </a:p>
        </p:txBody>
      </p:sp>
      <p:grpSp>
        <p:nvGrpSpPr>
          <p:cNvPr id="15" name="object 15"/>
          <p:cNvGrpSpPr/>
          <p:nvPr/>
        </p:nvGrpSpPr>
        <p:grpSpPr>
          <a:xfrm>
            <a:off x="594261" y="4763661"/>
            <a:ext cx="10959026" cy="1332443"/>
            <a:chOff x="-582076" y="4395579"/>
            <a:chExt cx="10959026" cy="1332443"/>
          </a:xfrm>
        </p:grpSpPr>
        <p:pic>
          <p:nvPicPr>
            <p:cNvPr id="18" name="object 18"/>
            <p:cNvPicPr/>
            <p:nvPr/>
          </p:nvPicPr>
          <p:blipFill>
            <a:blip r:embed="rId5" cstate="print"/>
            <a:stretch>
              <a:fillRect/>
            </a:stretch>
          </p:blipFill>
          <p:spPr>
            <a:xfrm>
              <a:off x="-582076" y="4395579"/>
              <a:ext cx="2173135" cy="1332443"/>
            </a:xfrm>
            <a:prstGeom prst="rect">
              <a:avLst/>
            </a:prstGeom>
          </p:spPr>
        </p:pic>
        <p:pic>
          <p:nvPicPr>
            <p:cNvPr id="20" name="object 20"/>
            <p:cNvPicPr/>
            <p:nvPr/>
          </p:nvPicPr>
          <p:blipFill>
            <a:blip r:embed="rId6" cstate="print"/>
            <a:stretch>
              <a:fillRect/>
            </a:stretch>
          </p:blipFill>
          <p:spPr>
            <a:xfrm>
              <a:off x="8299805" y="4395579"/>
              <a:ext cx="2077145" cy="1332443"/>
            </a:xfrm>
            <a:prstGeom prst="rect">
              <a:avLst/>
            </a:prstGeom>
          </p:spPr>
        </p:pic>
      </p:grpSp>
      <p:sp>
        <p:nvSpPr>
          <p:cNvPr id="21" name="object 21"/>
          <p:cNvSpPr txBox="1"/>
          <p:nvPr/>
        </p:nvSpPr>
        <p:spPr>
          <a:xfrm>
            <a:off x="10470357" y="2111379"/>
            <a:ext cx="379730" cy="136576"/>
          </a:xfrm>
          <a:prstGeom prst="rect">
            <a:avLst/>
          </a:prstGeom>
        </p:spPr>
        <p:txBody>
          <a:bodyPr vert="horz" wrap="square" lIns="0" tIns="13335" rIns="0" bIns="0" rtlCol="0">
            <a:spAutoFit/>
          </a:bodyPr>
          <a:lstStyle/>
          <a:p>
            <a:pPr marL="12700">
              <a:spcBef>
                <a:spcPts val="105"/>
              </a:spcBef>
            </a:pPr>
            <a:r>
              <a:rPr sz="800" spc="-10" dirty="0">
                <a:solidFill>
                  <a:srgbClr val="FFFFFF"/>
                </a:solidFill>
                <a:latin typeface="Meiryo UI"/>
                <a:cs typeface="Meiryo UI"/>
              </a:rPr>
              <a:t>©JAXA</a:t>
            </a:r>
            <a:endParaRPr sz="800">
              <a:latin typeface="Meiryo UI"/>
              <a:cs typeface="Meiryo UI"/>
            </a:endParaRPr>
          </a:p>
        </p:txBody>
      </p:sp>
      <p:sp>
        <p:nvSpPr>
          <p:cNvPr id="22" name="object 22"/>
          <p:cNvSpPr txBox="1"/>
          <p:nvPr/>
        </p:nvSpPr>
        <p:spPr>
          <a:xfrm>
            <a:off x="2397801" y="2141398"/>
            <a:ext cx="379730" cy="136576"/>
          </a:xfrm>
          <a:prstGeom prst="rect">
            <a:avLst/>
          </a:prstGeom>
        </p:spPr>
        <p:txBody>
          <a:bodyPr vert="horz" wrap="square" lIns="0" tIns="13335" rIns="0" bIns="0" rtlCol="0">
            <a:spAutoFit/>
          </a:bodyPr>
          <a:lstStyle/>
          <a:p>
            <a:pPr marL="12700">
              <a:spcBef>
                <a:spcPts val="105"/>
              </a:spcBef>
            </a:pPr>
            <a:r>
              <a:rPr sz="800" spc="-10" dirty="0">
                <a:solidFill>
                  <a:srgbClr val="FFFFFF"/>
                </a:solidFill>
                <a:latin typeface="Meiryo UI"/>
                <a:cs typeface="Meiryo UI"/>
              </a:rPr>
              <a:t>©JAXA</a:t>
            </a:r>
            <a:endParaRPr sz="800">
              <a:latin typeface="Meiryo UI"/>
              <a:cs typeface="Meiryo UI"/>
            </a:endParaRPr>
          </a:p>
        </p:txBody>
      </p:sp>
      <p:sp>
        <p:nvSpPr>
          <p:cNvPr id="23" name="object 23"/>
          <p:cNvSpPr txBox="1"/>
          <p:nvPr/>
        </p:nvSpPr>
        <p:spPr>
          <a:xfrm>
            <a:off x="594261" y="5938493"/>
            <a:ext cx="2693551" cy="786130"/>
          </a:xfrm>
          <a:prstGeom prst="rect">
            <a:avLst/>
          </a:prstGeom>
        </p:spPr>
        <p:txBody>
          <a:bodyPr vert="horz" wrap="square" lIns="0" tIns="12700" rIns="0" bIns="0" rtlCol="0">
            <a:spAutoFit/>
          </a:bodyPr>
          <a:lstStyle/>
          <a:p>
            <a:pPr marL="1118870">
              <a:spcBef>
                <a:spcPts val="100"/>
              </a:spcBef>
            </a:pPr>
            <a:r>
              <a:rPr sz="800" spc="-10" dirty="0">
                <a:solidFill>
                  <a:srgbClr val="FFFFFF"/>
                </a:solidFill>
                <a:latin typeface="Meiryo UI"/>
                <a:cs typeface="Meiryo UI"/>
              </a:rPr>
              <a:t>©JAXA</a:t>
            </a:r>
            <a:endParaRPr sz="800" dirty="0">
              <a:latin typeface="Meiryo UI"/>
              <a:cs typeface="Meiryo UI"/>
            </a:endParaRPr>
          </a:p>
          <a:p>
            <a:pPr marL="12700">
              <a:spcBef>
                <a:spcPts val="894"/>
              </a:spcBef>
            </a:pPr>
            <a:r>
              <a:rPr sz="1050" b="1" spc="-10" dirty="0">
                <a:latin typeface="Meiryo UI"/>
                <a:cs typeface="Meiryo UI"/>
              </a:rPr>
              <a:t>小型月着陸実証機 </a:t>
            </a:r>
            <a:r>
              <a:rPr sz="1050" b="1" spc="-20" dirty="0">
                <a:latin typeface="Meiryo UI"/>
                <a:cs typeface="Meiryo UI"/>
              </a:rPr>
              <a:t>SLIM</a:t>
            </a:r>
            <a:endParaRPr sz="1050" dirty="0">
              <a:latin typeface="Meiryo UI"/>
              <a:cs typeface="Meiryo UI"/>
            </a:endParaRPr>
          </a:p>
          <a:p>
            <a:pPr marL="12700">
              <a:spcBef>
                <a:spcPts val="229"/>
              </a:spcBef>
            </a:pPr>
            <a:r>
              <a:rPr sz="1000" spc="-25" dirty="0">
                <a:latin typeface="Meiryo UI"/>
                <a:cs typeface="Meiryo UI"/>
              </a:rPr>
              <a:t>月面へのピンポイント高精度着陸の実証</a:t>
            </a:r>
            <a:endParaRPr sz="1000" dirty="0">
              <a:latin typeface="Meiryo UI"/>
              <a:cs typeface="Meiryo UI"/>
            </a:endParaRPr>
          </a:p>
          <a:p>
            <a:pPr marL="12700">
              <a:spcBef>
                <a:spcPts val="240"/>
              </a:spcBef>
            </a:pPr>
            <a:r>
              <a:rPr sz="1000" spc="-20" dirty="0">
                <a:latin typeface="Meiryo UI"/>
                <a:cs typeface="Meiryo UI"/>
              </a:rPr>
              <a:t>2024</a:t>
            </a:r>
            <a:r>
              <a:rPr sz="1000" spc="-10" dirty="0">
                <a:latin typeface="Meiryo UI"/>
                <a:cs typeface="Meiryo UI"/>
              </a:rPr>
              <a:t>年1</a:t>
            </a:r>
            <a:r>
              <a:rPr sz="1000" spc="-25" dirty="0">
                <a:latin typeface="Meiryo UI"/>
                <a:cs typeface="Meiryo UI"/>
              </a:rPr>
              <a:t>月ピンポイント着陸成功</a:t>
            </a:r>
            <a:endParaRPr sz="1000" dirty="0">
              <a:latin typeface="Meiryo UI"/>
              <a:cs typeface="Meiryo UI"/>
            </a:endParaRPr>
          </a:p>
        </p:txBody>
      </p:sp>
      <p:sp>
        <p:nvSpPr>
          <p:cNvPr id="24" name="object 24"/>
          <p:cNvSpPr txBox="1"/>
          <p:nvPr/>
        </p:nvSpPr>
        <p:spPr>
          <a:xfrm>
            <a:off x="10920915" y="4956897"/>
            <a:ext cx="547370" cy="135935"/>
          </a:xfrm>
          <a:prstGeom prst="rect">
            <a:avLst/>
          </a:prstGeom>
        </p:spPr>
        <p:txBody>
          <a:bodyPr vert="horz" wrap="square" lIns="0" tIns="12700" rIns="0" bIns="0" rtlCol="0">
            <a:spAutoFit/>
          </a:bodyPr>
          <a:lstStyle/>
          <a:p>
            <a:pPr marL="12700">
              <a:spcBef>
                <a:spcPts val="100"/>
              </a:spcBef>
            </a:pPr>
            <a:r>
              <a:rPr sz="800" spc="-10" dirty="0">
                <a:solidFill>
                  <a:srgbClr val="FFFFFF"/>
                </a:solidFill>
                <a:latin typeface="Meiryo UI"/>
                <a:cs typeface="Meiryo UI"/>
              </a:rPr>
              <a:t>©TOYOTA</a:t>
            </a:r>
            <a:endParaRPr sz="800" dirty="0">
              <a:latin typeface="Meiryo UI"/>
              <a:cs typeface="Meiryo UI"/>
            </a:endParaRPr>
          </a:p>
        </p:txBody>
      </p:sp>
      <p:sp>
        <p:nvSpPr>
          <p:cNvPr id="25" name="object 25"/>
          <p:cNvSpPr txBox="1"/>
          <p:nvPr/>
        </p:nvSpPr>
        <p:spPr>
          <a:xfrm>
            <a:off x="9592151" y="6338620"/>
            <a:ext cx="2136141" cy="386003"/>
          </a:xfrm>
          <a:prstGeom prst="rect">
            <a:avLst/>
          </a:prstGeom>
        </p:spPr>
        <p:txBody>
          <a:bodyPr vert="horz" wrap="square" lIns="0" tIns="44450" rIns="0" bIns="0" rtlCol="0">
            <a:spAutoFit/>
          </a:bodyPr>
          <a:lstStyle/>
          <a:p>
            <a:pPr marL="12700">
              <a:spcBef>
                <a:spcPts val="350"/>
              </a:spcBef>
            </a:pPr>
            <a:r>
              <a:rPr sz="1050" b="1" spc="-15" dirty="0">
                <a:latin typeface="Meiryo UI"/>
                <a:cs typeface="Meiryo UI"/>
              </a:rPr>
              <a:t>有人与圧ローバ</a:t>
            </a:r>
            <a:endParaRPr sz="1050" dirty="0">
              <a:latin typeface="Meiryo UI"/>
              <a:cs typeface="Meiryo UI"/>
            </a:endParaRPr>
          </a:p>
          <a:p>
            <a:pPr marL="12700" marR="5080">
              <a:spcBef>
                <a:spcPts val="229"/>
              </a:spcBef>
            </a:pPr>
            <a:r>
              <a:rPr sz="1000" spc="-25" dirty="0">
                <a:latin typeface="Meiryo UI"/>
                <a:cs typeface="Meiryo UI"/>
              </a:rPr>
              <a:t>宇宙服無しで搭乗可能な月</a:t>
            </a:r>
            <a:r>
              <a:rPr sz="1000" spc="-20" dirty="0">
                <a:latin typeface="Meiryo UI"/>
                <a:cs typeface="Meiryo UI"/>
              </a:rPr>
              <a:t>面探査車</a:t>
            </a:r>
            <a:endParaRPr sz="1000" dirty="0">
              <a:latin typeface="Meiryo UI"/>
              <a:cs typeface="Meiryo U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A5F203-247A-6107-82D8-4A6AF3CE121B}"/>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063C861F-ABB6-F003-35E6-1BFB798501DA}"/>
              </a:ext>
            </a:extLst>
          </p:cNvPr>
          <p:cNvSpPr txBox="1"/>
          <p:nvPr/>
        </p:nvSpPr>
        <p:spPr>
          <a:xfrm>
            <a:off x="1110343" y="2767280"/>
            <a:ext cx="9971314" cy="1323439"/>
          </a:xfrm>
          <a:prstGeom prst="rect">
            <a:avLst/>
          </a:prstGeom>
          <a:noFill/>
        </p:spPr>
        <p:txBody>
          <a:bodyPr wrap="square" rtlCol="0">
            <a:spAutoFit/>
          </a:bodyPr>
          <a:lstStyle/>
          <a:p>
            <a:pPr algn="ctr"/>
            <a:r>
              <a:rPr kumimoji="1" lang="ja-JP" altLang="en-US" sz="8000" b="1" dirty="0">
                <a:latin typeface="BIZ UDP明朝 Medium" panose="02020500000000000000" pitchFamily="18" charset="-128"/>
                <a:ea typeface="BIZ UDP明朝 Medium" panose="02020500000000000000" pitchFamily="18" charset="-128"/>
              </a:rPr>
              <a:t>月面探査</a:t>
            </a:r>
          </a:p>
        </p:txBody>
      </p:sp>
    </p:spTree>
    <p:extLst>
      <p:ext uri="{BB962C8B-B14F-4D97-AF65-F5344CB8AC3E}">
        <p14:creationId xmlns:p14="http://schemas.microsoft.com/office/powerpoint/2010/main" val="1157636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object 5"/>
          <p:cNvSpPr txBox="1"/>
          <p:nvPr/>
        </p:nvSpPr>
        <p:spPr>
          <a:xfrm>
            <a:off x="555447" y="5844336"/>
            <a:ext cx="1642110" cy="239395"/>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FFFFFF"/>
                </a:solidFill>
                <a:latin typeface="Arial"/>
                <a:cs typeface="Arial"/>
              </a:rPr>
              <a:t>Spacecraft</a:t>
            </a:r>
            <a:r>
              <a:rPr sz="1400" b="1" dirty="0">
                <a:solidFill>
                  <a:srgbClr val="FFFFFF"/>
                </a:solidFill>
                <a:latin typeface="Arial"/>
                <a:cs typeface="Arial"/>
              </a:rPr>
              <a:t> </a:t>
            </a:r>
            <a:r>
              <a:rPr sz="1400" b="1" spc="-10" dirty="0">
                <a:solidFill>
                  <a:srgbClr val="FFFFFF"/>
                </a:solidFill>
                <a:latin typeface="Arial"/>
                <a:cs typeface="Arial"/>
              </a:rPr>
              <a:t>Adapter</a:t>
            </a:r>
            <a:endParaRPr sz="1400">
              <a:latin typeface="Arial"/>
              <a:cs typeface="Arial"/>
            </a:endParaRPr>
          </a:p>
        </p:txBody>
      </p:sp>
      <p:sp>
        <p:nvSpPr>
          <p:cNvPr id="6" name="object 6"/>
          <p:cNvSpPr txBox="1"/>
          <p:nvPr/>
        </p:nvSpPr>
        <p:spPr>
          <a:xfrm>
            <a:off x="3505580" y="5862929"/>
            <a:ext cx="3072130" cy="66611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Arial"/>
                <a:cs typeface="Arial"/>
              </a:rPr>
              <a:t>Service</a:t>
            </a:r>
            <a:r>
              <a:rPr sz="1400" b="1" spc="-45" dirty="0">
                <a:solidFill>
                  <a:srgbClr val="FFFFFF"/>
                </a:solidFill>
                <a:latin typeface="Arial"/>
                <a:cs typeface="Arial"/>
              </a:rPr>
              <a:t> </a:t>
            </a:r>
            <a:r>
              <a:rPr sz="1400" b="1" dirty="0">
                <a:solidFill>
                  <a:srgbClr val="FFFFFF"/>
                </a:solidFill>
                <a:latin typeface="Arial"/>
                <a:cs typeface="Arial"/>
              </a:rPr>
              <a:t>Module</a:t>
            </a:r>
            <a:r>
              <a:rPr sz="1400" b="1" spc="-75" dirty="0">
                <a:solidFill>
                  <a:srgbClr val="FFFFFF"/>
                </a:solidFill>
                <a:latin typeface="Arial"/>
                <a:cs typeface="Arial"/>
              </a:rPr>
              <a:t> </a:t>
            </a:r>
            <a:r>
              <a:rPr sz="1400" b="1" spc="-20" dirty="0">
                <a:solidFill>
                  <a:srgbClr val="FFFFFF"/>
                </a:solidFill>
                <a:latin typeface="Arial"/>
                <a:cs typeface="Arial"/>
              </a:rPr>
              <a:t>(SM)</a:t>
            </a:r>
            <a:endParaRPr sz="1400">
              <a:latin typeface="Arial"/>
              <a:cs typeface="Arial"/>
            </a:endParaRPr>
          </a:p>
          <a:p>
            <a:pPr marL="12700" marR="5080">
              <a:lnSpc>
                <a:spcPct val="100000"/>
              </a:lnSpc>
            </a:pPr>
            <a:r>
              <a:rPr sz="1400" i="1" dirty="0">
                <a:solidFill>
                  <a:srgbClr val="FFFFFF"/>
                </a:solidFill>
                <a:latin typeface="Arial"/>
                <a:cs typeface="Arial"/>
              </a:rPr>
              <a:t>Includes</a:t>
            </a:r>
            <a:r>
              <a:rPr sz="1400" i="1" spc="-50" dirty="0">
                <a:solidFill>
                  <a:srgbClr val="FFFFFF"/>
                </a:solidFill>
                <a:latin typeface="Arial"/>
                <a:cs typeface="Arial"/>
              </a:rPr>
              <a:t> </a:t>
            </a:r>
            <a:r>
              <a:rPr sz="1400" i="1" dirty="0">
                <a:solidFill>
                  <a:srgbClr val="FFFFFF"/>
                </a:solidFill>
                <a:latin typeface="Arial"/>
                <a:cs typeface="Arial"/>
              </a:rPr>
              <a:t>the</a:t>
            </a:r>
            <a:r>
              <a:rPr sz="1400" i="1" spc="-40" dirty="0">
                <a:solidFill>
                  <a:srgbClr val="FFFFFF"/>
                </a:solidFill>
                <a:latin typeface="Arial"/>
                <a:cs typeface="Arial"/>
              </a:rPr>
              <a:t> </a:t>
            </a:r>
            <a:r>
              <a:rPr sz="1400" i="1" dirty="0">
                <a:solidFill>
                  <a:srgbClr val="FFFFFF"/>
                </a:solidFill>
                <a:latin typeface="Arial"/>
                <a:cs typeface="Arial"/>
              </a:rPr>
              <a:t>European</a:t>
            </a:r>
            <a:r>
              <a:rPr sz="1400" i="1" spc="-45" dirty="0">
                <a:solidFill>
                  <a:srgbClr val="FFFFFF"/>
                </a:solidFill>
                <a:latin typeface="Arial"/>
                <a:cs typeface="Arial"/>
              </a:rPr>
              <a:t> </a:t>
            </a:r>
            <a:r>
              <a:rPr sz="1400" i="1" dirty="0">
                <a:solidFill>
                  <a:srgbClr val="FFFFFF"/>
                </a:solidFill>
                <a:latin typeface="Arial"/>
                <a:cs typeface="Arial"/>
              </a:rPr>
              <a:t>Service</a:t>
            </a:r>
            <a:r>
              <a:rPr sz="1400" i="1" spc="-40" dirty="0">
                <a:solidFill>
                  <a:srgbClr val="FFFFFF"/>
                </a:solidFill>
                <a:latin typeface="Arial"/>
                <a:cs typeface="Arial"/>
              </a:rPr>
              <a:t> </a:t>
            </a:r>
            <a:r>
              <a:rPr sz="1400" i="1" spc="-10" dirty="0">
                <a:solidFill>
                  <a:srgbClr val="FFFFFF"/>
                </a:solidFill>
                <a:latin typeface="Arial"/>
                <a:cs typeface="Arial"/>
              </a:rPr>
              <a:t>Module </a:t>
            </a:r>
            <a:r>
              <a:rPr sz="1400" i="1" dirty="0">
                <a:solidFill>
                  <a:srgbClr val="FFFFFF"/>
                </a:solidFill>
                <a:latin typeface="Arial"/>
                <a:cs typeface="Arial"/>
              </a:rPr>
              <a:t>and</a:t>
            </a:r>
            <a:r>
              <a:rPr sz="1400" i="1" spc="-35" dirty="0">
                <a:solidFill>
                  <a:srgbClr val="FFFFFF"/>
                </a:solidFill>
                <a:latin typeface="Arial"/>
                <a:cs typeface="Arial"/>
              </a:rPr>
              <a:t> </a:t>
            </a:r>
            <a:r>
              <a:rPr sz="1400" i="1" dirty="0">
                <a:solidFill>
                  <a:srgbClr val="FFFFFF"/>
                </a:solidFill>
                <a:latin typeface="Arial"/>
                <a:cs typeface="Arial"/>
              </a:rPr>
              <a:t>the</a:t>
            </a:r>
            <a:r>
              <a:rPr sz="1400" i="1" spc="-30" dirty="0">
                <a:solidFill>
                  <a:srgbClr val="FFFFFF"/>
                </a:solidFill>
                <a:latin typeface="Arial"/>
                <a:cs typeface="Arial"/>
              </a:rPr>
              <a:t> </a:t>
            </a:r>
            <a:r>
              <a:rPr sz="1400" i="1" dirty="0">
                <a:solidFill>
                  <a:srgbClr val="FFFFFF"/>
                </a:solidFill>
                <a:latin typeface="Arial"/>
                <a:cs typeface="Arial"/>
              </a:rPr>
              <a:t>NASA</a:t>
            </a:r>
            <a:r>
              <a:rPr sz="1400" i="1" spc="-65" dirty="0">
                <a:solidFill>
                  <a:srgbClr val="FFFFFF"/>
                </a:solidFill>
                <a:latin typeface="Arial"/>
                <a:cs typeface="Arial"/>
              </a:rPr>
              <a:t> </a:t>
            </a:r>
            <a:r>
              <a:rPr sz="1400" i="1" dirty="0">
                <a:solidFill>
                  <a:srgbClr val="FFFFFF"/>
                </a:solidFill>
                <a:latin typeface="Arial"/>
                <a:cs typeface="Arial"/>
              </a:rPr>
              <a:t>Crew</a:t>
            </a:r>
            <a:r>
              <a:rPr sz="1400" i="1" spc="-15" dirty="0">
                <a:solidFill>
                  <a:srgbClr val="FFFFFF"/>
                </a:solidFill>
                <a:latin typeface="Arial"/>
                <a:cs typeface="Arial"/>
              </a:rPr>
              <a:t> </a:t>
            </a:r>
            <a:r>
              <a:rPr sz="1400" i="1" spc="-10" dirty="0">
                <a:solidFill>
                  <a:srgbClr val="FFFFFF"/>
                </a:solidFill>
                <a:latin typeface="Arial"/>
                <a:cs typeface="Arial"/>
              </a:rPr>
              <a:t>Module</a:t>
            </a:r>
            <a:r>
              <a:rPr sz="1400" i="1" spc="-80" dirty="0">
                <a:solidFill>
                  <a:srgbClr val="FFFFFF"/>
                </a:solidFill>
                <a:latin typeface="Arial"/>
                <a:cs typeface="Arial"/>
              </a:rPr>
              <a:t> </a:t>
            </a:r>
            <a:r>
              <a:rPr sz="1400" i="1" spc="-10" dirty="0">
                <a:solidFill>
                  <a:srgbClr val="FFFFFF"/>
                </a:solidFill>
                <a:latin typeface="Arial"/>
                <a:cs typeface="Arial"/>
              </a:rPr>
              <a:t>Adapter</a:t>
            </a:r>
            <a:endParaRPr sz="1400">
              <a:latin typeface="Arial"/>
              <a:cs typeface="Arial"/>
            </a:endParaRPr>
          </a:p>
        </p:txBody>
      </p:sp>
      <p:sp>
        <p:nvSpPr>
          <p:cNvPr id="7" name="object 7"/>
          <p:cNvSpPr txBox="1"/>
          <p:nvPr/>
        </p:nvSpPr>
        <p:spPr>
          <a:xfrm>
            <a:off x="6027546" y="2235454"/>
            <a:ext cx="1574800"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FFFFFF"/>
                </a:solidFill>
                <a:latin typeface="Arial"/>
                <a:cs typeface="Arial"/>
              </a:rPr>
              <a:t>Crew</a:t>
            </a:r>
            <a:r>
              <a:rPr sz="1400" b="1" spc="-35" dirty="0">
                <a:solidFill>
                  <a:srgbClr val="FFFFFF"/>
                </a:solidFill>
                <a:latin typeface="Arial"/>
                <a:cs typeface="Arial"/>
              </a:rPr>
              <a:t> </a:t>
            </a:r>
            <a:r>
              <a:rPr sz="1400" b="1" dirty="0">
                <a:solidFill>
                  <a:srgbClr val="FFFFFF"/>
                </a:solidFill>
                <a:latin typeface="Arial"/>
                <a:cs typeface="Arial"/>
              </a:rPr>
              <a:t>Module</a:t>
            </a:r>
            <a:r>
              <a:rPr sz="1400" b="1" spc="-65" dirty="0">
                <a:solidFill>
                  <a:srgbClr val="FFFFFF"/>
                </a:solidFill>
                <a:latin typeface="Arial"/>
                <a:cs typeface="Arial"/>
              </a:rPr>
              <a:t> </a:t>
            </a:r>
            <a:r>
              <a:rPr sz="1400" b="1" spc="-20" dirty="0">
                <a:solidFill>
                  <a:srgbClr val="FFFFFF"/>
                </a:solidFill>
                <a:latin typeface="Arial"/>
                <a:cs typeface="Arial"/>
              </a:rPr>
              <a:t>(CM)</a:t>
            </a:r>
            <a:endParaRPr sz="1400">
              <a:latin typeface="Arial"/>
              <a:cs typeface="Arial"/>
            </a:endParaRPr>
          </a:p>
        </p:txBody>
      </p:sp>
      <p:sp>
        <p:nvSpPr>
          <p:cNvPr id="12" name="object 12"/>
          <p:cNvSpPr txBox="1"/>
          <p:nvPr/>
        </p:nvSpPr>
        <p:spPr>
          <a:xfrm>
            <a:off x="9249536" y="4042917"/>
            <a:ext cx="448309" cy="391795"/>
          </a:xfrm>
          <a:prstGeom prst="rect">
            <a:avLst/>
          </a:prstGeom>
        </p:spPr>
        <p:txBody>
          <a:bodyPr vert="horz" wrap="square" lIns="0" tIns="12700" rIns="0" bIns="0" rtlCol="0">
            <a:spAutoFit/>
          </a:bodyPr>
          <a:lstStyle/>
          <a:p>
            <a:pPr marL="33655">
              <a:lnSpc>
                <a:spcPct val="100000"/>
              </a:lnSpc>
              <a:spcBef>
                <a:spcPts val="100"/>
              </a:spcBef>
            </a:pPr>
            <a:r>
              <a:rPr sz="1200" b="1" spc="-10" dirty="0">
                <a:solidFill>
                  <a:srgbClr val="FFFFFF"/>
                </a:solidFill>
                <a:latin typeface="Arial"/>
                <a:cs typeface="Arial"/>
              </a:rPr>
              <a:t>Abort</a:t>
            </a:r>
            <a:endParaRPr sz="1200">
              <a:latin typeface="Arial"/>
              <a:cs typeface="Arial"/>
            </a:endParaRPr>
          </a:p>
          <a:p>
            <a:pPr marL="12700">
              <a:lnSpc>
                <a:spcPct val="100000"/>
              </a:lnSpc>
            </a:pPr>
            <a:r>
              <a:rPr sz="1200" b="1" spc="-10" dirty="0">
                <a:solidFill>
                  <a:srgbClr val="FFFFFF"/>
                </a:solidFill>
                <a:latin typeface="Arial"/>
                <a:cs typeface="Arial"/>
              </a:rPr>
              <a:t>Motor</a:t>
            </a:r>
            <a:endParaRPr sz="1200">
              <a:latin typeface="Arial"/>
              <a:cs typeface="Arial"/>
            </a:endParaRPr>
          </a:p>
        </p:txBody>
      </p:sp>
      <p:sp>
        <p:nvSpPr>
          <p:cNvPr id="13" name="object 13"/>
          <p:cNvSpPr txBox="1"/>
          <p:nvPr/>
        </p:nvSpPr>
        <p:spPr>
          <a:xfrm>
            <a:off x="10152633" y="4032961"/>
            <a:ext cx="610870" cy="391795"/>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FFFFFF"/>
                </a:solidFill>
                <a:latin typeface="Arial"/>
                <a:cs typeface="Arial"/>
              </a:rPr>
              <a:t>Jettison</a:t>
            </a:r>
            <a:endParaRPr sz="1200">
              <a:latin typeface="Arial"/>
              <a:cs typeface="Arial"/>
            </a:endParaRPr>
          </a:p>
          <a:p>
            <a:pPr marL="12700">
              <a:lnSpc>
                <a:spcPct val="100000"/>
              </a:lnSpc>
              <a:spcBef>
                <a:spcPts val="5"/>
              </a:spcBef>
            </a:pPr>
            <a:r>
              <a:rPr sz="1200" b="1" spc="-10" dirty="0">
                <a:solidFill>
                  <a:srgbClr val="FFFFFF"/>
                </a:solidFill>
                <a:latin typeface="Arial"/>
                <a:cs typeface="Arial"/>
              </a:rPr>
              <a:t>Motor</a:t>
            </a:r>
            <a:endParaRPr sz="1200">
              <a:latin typeface="Arial"/>
              <a:cs typeface="Arial"/>
            </a:endParaRPr>
          </a:p>
        </p:txBody>
      </p:sp>
      <p:sp>
        <p:nvSpPr>
          <p:cNvPr id="14" name="object 14"/>
          <p:cNvSpPr txBox="1"/>
          <p:nvPr/>
        </p:nvSpPr>
        <p:spPr>
          <a:xfrm>
            <a:off x="11182350" y="4042917"/>
            <a:ext cx="595630" cy="574675"/>
          </a:xfrm>
          <a:prstGeom prst="rect">
            <a:avLst/>
          </a:prstGeom>
        </p:spPr>
        <p:txBody>
          <a:bodyPr vert="horz" wrap="square" lIns="0" tIns="12700" rIns="0" bIns="0" rtlCol="0">
            <a:spAutoFit/>
          </a:bodyPr>
          <a:lstStyle/>
          <a:p>
            <a:pPr marL="12700" marR="5080" algn="just">
              <a:lnSpc>
                <a:spcPct val="100000"/>
              </a:lnSpc>
              <a:spcBef>
                <a:spcPts val="100"/>
              </a:spcBef>
            </a:pPr>
            <a:r>
              <a:rPr sz="1200" b="1" spc="-20" dirty="0">
                <a:solidFill>
                  <a:srgbClr val="FFFFFF"/>
                </a:solidFill>
                <a:latin typeface="Arial"/>
                <a:cs typeface="Arial"/>
              </a:rPr>
              <a:t>Attitude </a:t>
            </a:r>
            <a:r>
              <a:rPr sz="1200" b="1" spc="-10" dirty="0">
                <a:solidFill>
                  <a:srgbClr val="FFFFFF"/>
                </a:solidFill>
                <a:latin typeface="Arial"/>
                <a:cs typeface="Arial"/>
              </a:rPr>
              <a:t>Control Motor</a:t>
            </a:r>
            <a:endParaRPr sz="1200">
              <a:latin typeface="Arial"/>
              <a:cs typeface="Arial"/>
            </a:endParaRPr>
          </a:p>
        </p:txBody>
      </p:sp>
      <p:sp>
        <p:nvSpPr>
          <p:cNvPr id="15" name="object 15"/>
          <p:cNvSpPr/>
          <p:nvPr/>
        </p:nvSpPr>
        <p:spPr>
          <a:xfrm>
            <a:off x="9616440" y="4471415"/>
            <a:ext cx="1684020" cy="1702435"/>
          </a:xfrm>
          <a:custGeom>
            <a:avLst/>
            <a:gdLst/>
            <a:ahLst/>
            <a:cxnLst/>
            <a:rect l="l" t="t" r="r" b="b"/>
            <a:pathLst>
              <a:path w="1684020" h="1702435">
                <a:moveTo>
                  <a:pt x="76200" y="862711"/>
                </a:moveTo>
                <a:lnTo>
                  <a:pt x="44450" y="862711"/>
                </a:lnTo>
                <a:lnTo>
                  <a:pt x="44450" y="0"/>
                </a:lnTo>
                <a:lnTo>
                  <a:pt x="31750" y="0"/>
                </a:lnTo>
                <a:lnTo>
                  <a:pt x="31750" y="862711"/>
                </a:lnTo>
                <a:lnTo>
                  <a:pt x="0" y="862711"/>
                </a:lnTo>
                <a:lnTo>
                  <a:pt x="38100" y="938911"/>
                </a:lnTo>
                <a:lnTo>
                  <a:pt x="69850" y="875411"/>
                </a:lnTo>
                <a:lnTo>
                  <a:pt x="76200" y="862711"/>
                </a:lnTo>
                <a:close/>
              </a:path>
              <a:path w="1684020" h="1702435">
                <a:moveTo>
                  <a:pt x="598932" y="1243774"/>
                </a:moveTo>
                <a:lnTo>
                  <a:pt x="567182" y="1243774"/>
                </a:lnTo>
                <a:lnTo>
                  <a:pt x="567182" y="0"/>
                </a:lnTo>
                <a:lnTo>
                  <a:pt x="554482" y="0"/>
                </a:lnTo>
                <a:lnTo>
                  <a:pt x="554482" y="1243774"/>
                </a:lnTo>
                <a:lnTo>
                  <a:pt x="522732" y="1243774"/>
                </a:lnTo>
                <a:lnTo>
                  <a:pt x="560832" y="1319974"/>
                </a:lnTo>
                <a:lnTo>
                  <a:pt x="592582" y="1256474"/>
                </a:lnTo>
                <a:lnTo>
                  <a:pt x="598932" y="1243774"/>
                </a:lnTo>
                <a:close/>
              </a:path>
              <a:path w="1684020" h="1702435">
                <a:moveTo>
                  <a:pt x="1684020" y="1625676"/>
                </a:moveTo>
                <a:lnTo>
                  <a:pt x="1652270" y="1625676"/>
                </a:lnTo>
                <a:lnTo>
                  <a:pt x="1652270" y="252984"/>
                </a:lnTo>
                <a:lnTo>
                  <a:pt x="1639570" y="252984"/>
                </a:lnTo>
                <a:lnTo>
                  <a:pt x="1639570" y="1625676"/>
                </a:lnTo>
                <a:lnTo>
                  <a:pt x="1607820" y="1625676"/>
                </a:lnTo>
                <a:lnTo>
                  <a:pt x="1645920" y="1701876"/>
                </a:lnTo>
                <a:lnTo>
                  <a:pt x="1677670" y="1638376"/>
                </a:lnTo>
                <a:lnTo>
                  <a:pt x="1684020" y="1625676"/>
                </a:lnTo>
                <a:close/>
              </a:path>
            </a:pathLst>
          </a:custGeom>
          <a:solidFill>
            <a:srgbClr val="FFFFFF"/>
          </a:solidFill>
        </p:spPr>
        <p:txBody>
          <a:bodyPr wrap="square" lIns="0" tIns="0" rIns="0" bIns="0" rtlCol="0"/>
          <a:lstStyle/>
          <a:p>
            <a:endParaRPr/>
          </a:p>
        </p:txBody>
      </p:sp>
      <p:sp>
        <p:nvSpPr>
          <p:cNvPr id="16" name="object 16"/>
          <p:cNvSpPr txBox="1"/>
          <p:nvPr/>
        </p:nvSpPr>
        <p:spPr>
          <a:xfrm>
            <a:off x="1265047" y="227457"/>
            <a:ext cx="805815" cy="756920"/>
          </a:xfrm>
          <a:prstGeom prst="rect">
            <a:avLst/>
          </a:prstGeom>
        </p:spPr>
        <p:txBody>
          <a:bodyPr vert="horz" wrap="square" lIns="0" tIns="12700" rIns="0" bIns="0" rtlCol="0">
            <a:spAutoFit/>
          </a:bodyPr>
          <a:lstStyle/>
          <a:p>
            <a:pPr marL="12700" marR="5080">
              <a:lnSpc>
                <a:spcPct val="100000"/>
              </a:lnSpc>
              <a:spcBef>
                <a:spcPts val="100"/>
              </a:spcBef>
            </a:pPr>
            <a:r>
              <a:rPr sz="1200" b="1" spc="-10" dirty="0">
                <a:solidFill>
                  <a:srgbClr val="FFFFFF"/>
                </a:solidFill>
                <a:latin typeface="Arial"/>
                <a:cs typeface="Arial"/>
              </a:rPr>
              <a:t>Spacecraft Adapter Jettison Panels</a:t>
            </a:r>
            <a:endParaRPr sz="1200">
              <a:latin typeface="Arial"/>
              <a:cs typeface="Arial"/>
            </a:endParaRPr>
          </a:p>
        </p:txBody>
      </p:sp>
      <p:sp>
        <p:nvSpPr>
          <p:cNvPr id="17" name="object 17"/>
          <p:cNvSpPr txBox="1"/>
          <p:nvPr/>
        </p:nvSpPr>
        <p:spPr>
          <a:xfrm>
            <a:off x="8148319" y="2235454"/>
            <a:ext cx="1846580"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Arial"/>
                <a:cs typeface="Arial"/>
              </a:rPr>
              <a:t>Launch</a:t>
            </a:r>
            <a:r>
              <a:rPr sz="1400" b="1" spc="-90" dirty="0">
                <a:solidFill>
                  <a:srgbClr val="FFFFFF"/>
                </a:solidFill>
                <a:latin typeface="Arial"/>
                <a:cs typeface="Arial"/>
              </a:rPr>
              <a:t> </a:t>
            </a:r>
            <a:r>
              <a:rPr sz="1400" b="1" dirty="0">
                <a:solidFill>
                  <a:srgbClr val="FFFFFF"/>
                </a:solidFill>
                <a:latin typeface="Arial"/>
                <a:cs typeface="Arial"/>
              </a:rPr>
              <a:t>Abort</a:t>
            </a:r>
            <a:r>
              <a:rPr sz="1400" b="1" spc="-10" dirty="0">
                <a:solidFill>
                  <a:srgbClr val="FFFFFF"/>
                </a:solidFill>
                <a:latin typeface="Arial"/>
                <a:cs typeface="Arial"/>
              </a:rPr>
              <a:t> System</a:t>
            </a:r>
            <a:endParaRPr sz="1400">
              <a:latin typeface="Arial"/>
              <a:cs typeface="Arial"/>
            </a:endParaRPr>
          </a:p>
        </p:txBody>
      </p:sp>
      <p:pic>
        <p:nvPicPr>
          <p:cNvPr id="18" name="object 4"/>
          <p:cNvPicPr/>
          <p:nvPr/>
        </p:nvPicPr>
        <p:blipFill>
          <a:blip r:embed="rId2" cstate="print"/>
          <a:stretch>
            <a:fillRect/>
          </a:stretch>
        </p:blipFill>
        <p:spPr>
          <a:xfrm>
            <a:off x="0" y="80770"/>
            <a:ext cx="12192000" cy="677722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17728" y="-24638"/>
            <a:ext cx="3044190" cy="1415415"/>
          </a:xfrm>
          <a:prstGeom prst="rect">
            <a:avLst/>
          </a:prstGeom>
        </p:spPr>
        <p:txBody>
          <a:bodyPr vert="horz" wrap="square" lIns="0" tIns="95885" rIns="0" bIns="0" rtlCol="0">
            <a:spAutoFit/>
          </a:bodyPr>
          <a:lstStyle/>
          <a:p>
            <a:pPr marL="12700" marR="5080">
              <a:lnSpc>
                <a:spcPts val="5180"/>
              </a:lnSpc>
              <a:spcBef>
                <a:spcPts val="755"/>
              </a:spcBef>
            </a:pPr>
            <a:r>
              <a:rPr sz="4800" b="0" dirty="0">
                <a:latin typeface="Calibri Light"/>
                <a:cs typeface="Calibri Light"/>
              </a:rPr>
              <a:t>THE</a:t>
            </a:r>
            <a:r>
              <a:rPr sz="4800" b="0" spc="-270" dirty="0">
                <a:latin typeface="Calibri Light"/>
                <a:cs typeface="Calibri Light"/>
              </a:rPr>
              <a:t> </a:t>
            </a:r>
            <a:r>
              <a:rPr sz="4800" b="0" spc="-10" dirty="0">
                <a:latin typeface="Calibri Light"/>
                <a:cs typeface="Calibri Light"/>
              </a:rPr>
              <a:t>ORION </a:t>
            </a:r>
            <a:r>
              <a:rPr sz="4800" b="0" spc="-95" dirty="0">
                <a:latin typeface="Calibri Light"/>
                <a:cs typeface="Calibri Light"/>
              </a:rPr>
              <a:t>SPACECRAFT</a:t>
            </a:r>
            <a:endParaRPr sz="4800">
              <a:latin typeface="Calibri Light"/>
              <a:cs typeface="Calibri Light"/>
            </a:endParaRPr>
          </a:p>
        </p:txBody>
      </p:sp>
      <p:pic>
        <p:nvPicPr>
          <p:cNvPr id="3" name="object 3"/>
          <p:cNvPicPr/>
          <p:nvPr/>
        </p:nvPicPr>
        <p:blipFill>
          <a:blip r:embed="rId2" cstate="print"/>
          <a:stretch>
            <a:fillRect/>
          </a:stretch>
        </p:blipFill>
        <p:spPr>
          <a:xfrm>
            <a:off x="4195571" y="0"/>
            <a:ext cx="7996428" cy="5996940"/>
          </a:xfrm>
          <a:prstGeom prst="rect">
            <a:avLst/>
          </a:prstGeom>
        </p:spPr>
      </p:pic>
      <p:sp>
        <p:nvSpPr>
          <p:cNvPr id="4" name="object 4"/>
          <p:cNvSpPr txBox="1"/>
          <p:nvPr/>
        </p:nvSpPr>
        <p:spPr>
          <a:xfrm>
            <a:off x="7098283" y="5674258"/>
            <a:ext cx="21621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On-</a:t>
            </a:r>
            <a:r>
              <a:rPr sz="1800" dirty="0">
                <a:solidFill>
                  <a:srgbClr val="FFFFFF"/>
                </a:solidFill>
                <a:latin typeface="Calibri"/>
                <a:cs typeface="Calibri"/>
              </a:rPr>
              <a:t>Orbit </a:t>
            </a:r>
            <a:r>
              <a:rPr sz="1800" spc="-10" dirty="0">
                <a:solidFill>
                  <a:srgbClr val="FFFFFF"/>
                </a:solidFill>
                <a:latin typeface="Calibri"/>
                <a:cs typeface="Calibri"/>
              </a:rPr>
              <a:t>Configuration</a:t>
            </a:r>
            <a:endParaRPr sz="1800">
              <a:latin typeface="Calibri"/>
              <a:cs typeface="Calibri"/>
            </a:endParaRPr>
          </a:p>
        </p:txBody>
      </p:sp>
      <p:pic>
        <p:nvPicPr>
          <p:cNvPr id="5" name="object 5"/>
          <p:cNvPicPr/>
          <p:nvPr/>
        </p:nvPicPr>
        <p:blipFill>
          <a:blip r:embed="rId3" cstate="print"/>
          <a:stretch>
            <a:fillRect/>
          </a:stretch>
        </p:blipFill>
        <p:spPr>
          <a:xfrm>
            <a:off x="597408" y="0"/>
            <a:ext cx="4498847" cy="6857998"/>
          </a:xfrm>
          <a:prstGeom prst="rect">
            <a:avLst/>
          </a:prstGeom>
        </p:spPr>
      </p:pic>
      <p:sp>
        <p:nvSpPr>
          <p:cNvPr id="6" name="object 6"/>
          <p:cNvSpPr txBox="1"/>
          <p:nvPr/>
        </p:nvSpPr>
        <p:spPr>
          <a:xfrm>
            <a:off x="2241042" y="1570736"/>
            <a:ext cx="1128395" cy="51308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Calibri"/>
                <a:cs typeface="Calibri"/>
              </a:rPr>
              <a:t>Launch</a:t>
            </a:r>
            <a:r>
              <a:rPr sz="1600" spc="-35" dirty="0">
                <a:solidFill>
                  <a:srgbClr val="FFFFFF"/>
                </a:solidFill>
                <a:latin typeface="Calibri"/>
                <a:cs typeface="Calibri"/>
              </a:rPr>
              <a:t> </a:t>
            </a:r>
            <a:r>
              <a:rPr sz="1600" spc="-10" dirty="0">
                <a:solidFill>
                  <a:srgbClr val="FFFFFF"/>
                </a:solidFill>
                <a:latin typeface="Calibri"/>
                <a:cs typeface="Calibri"/>
              </a:rPr>
              <a:t>Abort</a:t>
            </a:r>
            <a:endParaRPr sz="1600">
              <a:latin typeface="Calibri"/>
              <a:cs typeface="Calibri"/>
            </a:endParaRPr>
          </a:p>
          <a:p>
            <a:pPr marL="12700">
              <a:lnSpc>
                <a:spcPct val="100000"/>
              </a:lnSpc>
            </a:pPr>
            <a:r>
              <a:rPr sz="1600" spc="-10" dirty="0">
                <a:solidFill>
                  <a:srgbClr val="FFFFFF"/>
                </a:solidFill>
                <a:latin typeface="Calibri"/>
                <a:cs typeface="Calibri"/>
              </a:rPr>
              <a:t>System</a:t>
            </a:r>
            <a:endParaRPr sz="1600">
              <a:latin typeface="Calibri"/>
              <a:cs typeface="Calibri"/>
            </a:endParaRPr>
          </a:p>
        </p:txBody>
      </p:sp>
      <p:sp>
        <p:nvSpPr>
          <p:cNvPr id="7" name="object 7"/>
          <p:cNvSpPr txBox="1"/>
          <p:nvPr/>
        </p:nvSpPr>
        <p:spPr>
          <a:xfrm>
            <a:off x="1053185" y="3445002"/>
            <a:ext cx="113665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Calibri"/>
                <a:cs typeface="Calibri"/>
              </a:rPr>
              <a:t>Crew</a:t>
            </a:r>
            <a:r>
              <a:rPr sz="1600" spc="-50" dirty="0">
                <a:solidFill>
                  <a:srgbClr val="FFFFFF"/>
                </a:solidFill>
                <a:latin typeface="Calibri"/>
                <a:cs typeface="Calibri"/>
              </a:rPr>
              <a:t> </a:t>
            </a:r>
            <a:r>
              <a:rPr sz="1600" spc="-10" dirty="0">
                <a:solidFill>
                  <a:srgbClr val="FFFFFF"/>
                </a:solidFill>
                <a:latin typeface="Calibri"/>
                <a:cs typeface="Calibri"/>
              </a:rPr>
              <a:t>Module</a:t>
            </a:r>
            <a:endParaRPr sz="1600">
              <a:latin typeface="Calibri"/>
              <a:cs typeface="Calibri"/>
            </a:endParaRPr>
          </a:p>
        </p:txBody>
      </p:sp>
      <p:sp>
        <p:nvSpPr>
          <p:cNvPr id="8" name="object 8"/>
          <p:cNvSpPr txBox="1"/>
          <p:nvPr/>
        </p:nvSpPr>
        <p:spPr>
          <a:xfrm>
            <a:off x="745947" y="5168341"/>
            <a:ext cx="130810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Calibri"/>
                <a:cs typeface="Calibri"/>
              </a:rPr>
              <a:t>Service</a:t>
            </a:r>
            <a:r>
              <a:rPr sz="1600" spc="-30" dirty="0">
                <a:solidFill>
                  <a:srgbClr val="FFFFFF"/>
                </a:solidFill>
                <a:latin typeface="Calibri"/>
                <a:cs typeface="Calibri"/>
              </a:rPr>
              <a:t> </a:t>
            </a:r>
            <a:r>
              <a:rPr sz="1600" spc="-10" dirty="0">
                <a:solidFill>
                  <a:srgbClr val="FFFFFF"/>
                </a:solidFill>
                <a:latin typeface="Calibri"/>
                <a:cs typeface="Calibri"/>
              </a:rPr>
              <a:t>Module</a:t>
            </a:r>
            <a:endParaRPr sz="16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83379" y="4607052"/>
            <a:ext cx="3020568" cy="2250948"/>
          </a:xfrm>
          <a:prstGeom prst="rect">
            <a:avLst/>
          </a:prstGeom>
        </p:spPr>
      </p:pic>
      <p:grpSp>
        <p:nvGrpSpPr>
          <p:cNvPr id="4" name="object 4"/>
          <p:cNvGrpSpPr/>
          <p:nvPr/>
        </p:nvGrpSpPr>
        <p:grpSpPr>
          <a:xfrm>
            <a:off x="0" y="621791"/>
            <a:ext cx="12192000" cy="6236335"/>
            <a:chOff x="0" y="621791"/>
            <a:chExt cx="12192000" cy="6236335"/>
          </a:xfrm>
        </p:grpSpPr>
        <p:pic>
          <p:nvPicPr>
            <p:cNvPr id="5" name="object 5"/>
            <p:cNvPicPr/>
            <p:nvPr/>
          </p:nvPicPr>
          <p:blipFill>
            <a:blip r:embed="rId3" cstate="print"/>
            <a:stretch>
              <a:fillRect/>
            </a:stretch>
          </p:blipFill>
          <p:spPr>
            <a:xfrm>
              <a:off x="0" y="1480692"/>
              <a:ext cx="4876800" cy="5377306"/>
            </a:xfrm>
            <a:prstGeom prst="rect">
              <a:avLst/>
            </a:prstGeom>
          </p:spPr>
        </p:pic>
        <p:pic>
          <p:nvPicPr>
            <p:cNvPr id="6" name="object 6"/>
            <p:cNvPicPr/>
            <p:nvPr/>
          </p:nvPicPr>
          <p:blipFill>
            <a:blip r:embed="rId4" cstate="print"/>
            <a:stretch>
              <a:fillRect/>
            </a:stretch>
          </p:blipFill>
          <p:spPr>
            <a:xfrm>
              <a:off x="7225283" y="1670303"/>
              <a:ext cx="4966716" cy="5187696"/>
            </a:xfrm>
            <a:prstGeom prst="rect">
              <a:avLst/>
            </a:prstGeom>
          </p:spPr>
        </p:pic>
        <p:sp>
          <p:nvSpPr>
            <p:cNvPr id="7" name="object 7"/>
            <p:cNvSpPr/>
            <p:nvPr/>
          </p:nvSpPr>
          <p:spPr>
            <a:xfrm>
              <a:off x="7200772" y="621791"/>
              <a:ext cx="6350" cy="6236335"/>
            </a:xfrm>
            <a:custGeom>
              <a:avLst/>
              <a:gdLst/>
              <a:ahLst/>
              <a:cxnLst/>
              <a:rect l="l" t="t" r="r" b="b"/>
              <a:pathLst>
                <a:path w="6350" h="6236334">
                  <a:moveTo>
                    <a:pt x="6350" y="0"/>
                  </a:moveTo>
                  <a:lnTo>
                    <a:pt x="0" y="0"/>
                  </a:lnTo>
                  <a:lnTo>
                    <a:pt x="0" y="6236208"/>
                  </a:lnTo>
                  <a:lnTo>
                    <a:pt x="6350" y="6236208"/>
                  </a:lnTo>
                  <a:lnTo>
                    <a:pt x="6350" y="0"/>
                  </a:lnTo>
                  <a:close/>
                </a:path>
              </a:pathLst>
            </a:custGeom>
            <a:solidFill>
              <a:srgbClr val="D9D9D9"/>
            </a:solidFill>
          </p:spPr>
          <p:txBody>
            <a:bodyPr wrap="square" lIns="0" tIns="0" rIns="0" bIns="0" rtlCol="0"/>
            <a:lstStyle/>
            <a:p>
              <a:endParaRPr/>
            </a:p>
          </p:txBody>
        </p:sp>
        <p:pic>
          <p:nvPicPr>
            <p:cNvPr id="8" name="object 8"/>
            <p:cNvPicPr/>
            <p:nvPr/>
          </p:nvPicPr>
          <p:blipFill>
            <a:blip r:embed="rId5" cstate="print"/>
            <a:stretch>
              <a:fillRect/>
            </a:stretch>
          </p:blipFill>
          <p:spPr>
            <a:xfrm>
              <a:off x="138684" y="5082539"/>
              <a:ext cx="1624584" cy="1623060"/>
            </a:xfrm>
            <a:prstGeom prst="rect">
              <a:avLst/>
            </a:prstGeom>
          </p:spPr>
        </p:pic>
      </p:grpSp>
      <p:sp>
        <p:nvSpPr>
          <p:cNvPr id="9" name="object 9"/>
          <p:cNvSpPr txBox="1"/>
          <p:nvPr/>
        </p:nvSpPr>
        <p:spPr>
          <a:xfrm>
            <a:off x="631430" y="5911509"/>
            <a:ext cx="639445" cy="513080"/>
          </a:xfrm>
          <a:prstGeom prst="rect">
            <a:avLst/>
          </a:prstGeom>
        </p:spPr>
        <p:txBody>
          <a:bodyPr vert="horz" wrap="square" lIns="0" tIns="12065" rIns="0" bIns="0" rtlCol="0">
            <a:spAutoFit/>
          </a:bodyPr>
          <a:lstStyle/>
          <a:p>
            <a:pPr marL="12700">
              <a:lnSpc>
                <a:spcPct val="100000"/>
              </a:lnSpc>
              <a:spcBef>
                <a:spcPts val="95"/>
              </a:spcBef>
            </a:pPr>
            <a:r>
              <a:rPr sz="1600" spc="-10" dirty="0">
                <a:latin typeface="Yu Gothic Medium"/>
                <a:cs typeface="Yu Gothic Medium"/>
              </a:rPr>
              <a:t>2023.9</a:t>
            </a:r>
            <a:endParaRPr sz="1600">
              <a:latin typeface="Yu Gothic Medium"/>
              <a:cs typeface="Yu Gothic Medium"/>
            </a:endParaRPr>
          </a:p>
          <a:p>
            <a:pPr marL="17145">
              <a:lnSpc>
                <a:spcPct val="100000"/>
              </a:lnSpc>
            </a:pPr>
            <a:r>
              <a:rPr sz="1600" spc="-45" dirty="0">
                <a:latin typeface="Yu Gothic Medium"/>
                <a:cs typeface="Yu Gothic Medium"/>
              </a:rPr>
              <a:t>打上げ</a:t>
            </a:r>
            <a:endParaRPr sz="1600">
              <a:latin typeface="Yu Gothic Medium"/>
              <a:cs typeface="Yu Gothic Medium"/>
            </a:endParaRPr>
          </a:p>
        </p:txBody>
      </p:sp>
      <p:grpSp>
        <p:nvGrpSpPr>
          <p:cNvPr id="10" name="object 10"/>
          <p:cNvGrpSpPr/>
          <p:nvPr/>
        </p:nvGrpSpPr>
        <p:grpSpPr>
          <a:xfrm>
            <a:off x="4899659" y="1328927"/>
            <a:ext cx="3873867" cy="2223516"/>
            <a:chOff x="4899659" y="1328927"/>
            <a:chExt cx="3873867" cy="2223516"/>
          </a:xfrm>
        </p:grpSpPr>
        <p:pic>
          <p:nvPicPr>
            <p:cNvPr id="11" name="object 11"/>
            <p:cNvPicPr/>
            <p:nvPr/>
          </p:nvPicPr>
          <p:blipFill>
            <a:blip r:embed="rId6" cstate="print"/>
            <a:stretch>
              <a:fillRect/>
            </a:stretch>
          </p:blipFill>
          <p:spPr>
            <a:xfrm>
              <a:off x="7487411" y="1328927"/>
              <a:ext cx="633971" cy="606539"/>
            </a:xfrm>
            <a:prstGeom prst="rect">
              <a:avLst/>
            </a:prstGeom>
          </p:spPr>
        </p:pic>
        <p:pic>
          <p:nvPicPr>
            <p:cNvPr id="12" name="object 12"/>
            <p:cNvPicPr/>
            <p:nvPr/>
          </p:nvPicPr>
          <p:blipFill>
            <a:blip r:embed="rId7" cstate="print"/>
            <a:stretch>
              <a:fillRect/>
            </a:stretch>
          </p:blipFill>
          <p:spPr>
            <a:xfrm>
              <a:off x="8139543" y="1460206"/>
              <a:ext cx="633983" cy="379475"/>
            </a:xfrm>
            <a:prstGeom prst="rect">
              <a:avLst/>
            </a:prstGeom>
          </p:spPr>
        </p:pic>
        <p:pic>
          <p:nvPicPr>
            <p:cNvPr id="13" name="object 13"/>
            <p:cNvPicPr/>
            <p:nvPr/>
          </p:nvPicPr>
          <p:blipFill>
            <a:blip r:embed="rId8" cstate="print"/>
            <a:stretch>
              <a:fillRect/>
            </a:stretch>
          </p:blipFill>
          <p:spPr>
            <a:xfrm>
              <a:off x="4899659" y="2375915"/>
              <a:ext cx="1141476" cy="566927"/>
            </a:xfrm>
            <a:prstGeom prst="rect">
              <a:avLst/>
            </a:prstGeom>
          </p:spPr>
        </p:pic>
        <p:pic>
          <p:nvPicPr>
            <p:cNvPr id="14" name="object 14"/>
            <p:cNvPicPr/>
            <p:nvPr/>
          </p:nvPicPr>
          <p:blipFill>
            <a:blip r:embed="rId9" cstate="print"/>
            <a:stretch>
              <a:fillRect/>
            </a:stretch>
          </p:blipFill>
          <p:spPr>
            <a:xfrm>
              <a:off x="4899659" y="2680715"/>
              <a:ext cx="1101852" cy="566927"/>
            </a:xfrm>
            <a:prstGeom prst="rect">
              <a:avLst/>
            </a:prstGeom>
          </p:spPr>
        </p:pic>
        <p:pic>
          <p:nvPicPr>
            <p:cNvPr id="15" name="object 15"/>
            <p:cNvPicPr/>
            <p:nvPr/>
          </p:nvPicPr>
          <p:blipFill>
            <a:blip r:embed="rId10" cstate="print"/>
            <a:stretch>
              <a:fillRect/>
            </a:stretch>
          </p:blipFill>
          <p:spPr>
            <a:xfrm>
              <a:off x="4899659" y="2985516"/>
              <a:ext cx="2119884" cy="566927"/>
            </a:xfrm>
            <a:prstGeom prst="rect">
              <a:avLst/>
            </a:prstGeom>
          </p:spPr>
        </p:pic>
      </p:grpSp>
      <p:sp>
        <p:nvSpPr>
          <p:cNvPr id="18" name="object 18"/>
          <p:cNvSpPr txBox="1">
            <a:spLocks noGrp="1"/>
          </p:cNvSpPr>
          <p:nvPr>
            <p:ph type="title"/>
          </p:nvPr>
        </p:nvSpPr>
        <p:spPr>
          <a:xfrm>
            <a:off x="1" y="-29655"/>
            <a:ext cx="12169392" cy="566181"/>
          </a:xfrm>
          <a:prstGeom prst="rect">
            <a:avLst/>
          </a:prstGeom>
        </p:spPr>
        <p:txBody>
          <a:bodyPr vert="horz" wrap="square" lIns="0" tIns="12065" rIns="0" bIns="0" rtlCol="0">
            <a:spAutoFit/>
          </a:bodyPr>
          <a:lstStyle/>
          <a:p>
            <a:pPr marL="12700" algn="ctr">
              <a:lnSpc>
                <a:spcPct val="100000"/>
              </a:lnSpc>
              <a:spcBef>
                <a:spcPts val="95"/>
              </a:spcBef>
              <a:tabLst>
                <a:tab pos="701040" algn="l"/>
              </a:tabLst>
            </a:pPr>
            <a:r>
              <a:rPr sz="3600" spc="-40" dirty="0" err="1">
                <a:latin typeface="BIZ UDP明朝 Medium" panose="02020500000000000000" pitchFamily="18" charset="-128"/>
                <a:ea typeface="BIZ UDP明朝 Medium" panose="02020500000000000000" pitchFamily="18" charset="-128"/>
              </a:rPr>
              <a:t>月面無人探査</a:t>
            </a:r>
            <a:endParaRPr sz="3600" spc="-40" dirty="0">
              <a:latin typeface="BIZ UDP明朝 Medium" panose="02020500000000000000" pitchFamily="18" charset="-128"/>
              <a:ea typeface="BIZ UDP明朝 Medium" panose="02020500000000000000" pitchFamily="18" charset="-128"/>
            </a:endParaRPr>
          </a:p>
        </p:txBody>
      </p:sp>
      <p:sp>
        <p:nvSpPr>
          <p:cNvPr id="19" name="object 19"/>
          <p:cNvSpPr txBox="1"/>
          <p:nvPr/>
        </p:nvSpPr>
        <p:spPr>
          <a:xfrm>
            <a:off x="5046141" y="2424392"/>
            <a:ext cx="1807210" cy="940435"/>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FFFFFF"/>
                </a:solidFill>
                <a:latin typeface="Yu Gothic"/>
                <a:cs typeface="Yu Gothic"/>
              </a:rPr>
              <a:t>2024.1</a:t>
            </a:r>
            <a:endParaRPr sz="2000" dirty="0">
              <a:latin typeface="Yu Gothic"/>
              <a:cs typeface="Yu Gothic"/>
            </a:endParaRPr>
          </a:p>
          <a:p>
            <a:pPr marL="12700">
              <a:lnSpc>
                <a:spcPct val="100000"/>
              </a:lnSpc>
            </a:pPr>
            <a:r>
              <a:rPr sz="2000" b="1" spc="-20" dirty="0">
                <a:solidFill>
                  <a:srgbClr val="FFFFFF"/>
                </a:solidFill>
                <a:latin typeface="Yu Gothic"/>
                <a:cs typeface="Yu Gothic"/>
              </a:rPr>
              <a:t>日本初</a:t>
            </a:r>
            <a:endParaRPr sz="2000" dirty="0">
              <a:latin typeface="Yu Gothic"/>
              <a:cs typeface="Yu Gothic"/>
            </a:endParaRPr>
          </a:p>
          <a:p>
            <a:pPr marL="12700">
              <a:lnSpc>
                <a:spcPct val="100000"/>
              </a:lnSpc>
            </a:pPr>
            <a:r>
              <a:rPr sz="2000" b="1" spc="-10" dirty="0">
                <a:solidFill>
                  <a:srgbClr val="FFFFFF"/>
                </a:solidFill>
                <a:latin typeface="Yu Gothic"/>
                <a:cs typeface="Yu Gothic"/>
              </a:rPr>
              <a:t>月面着陸に成功</a:t>
            </a:r>
            <a:endParaRPr sz="2000" dirty="0">
              <a:latin typeface="Yu Gothic"/>
              <a:cs typeface="Yu Gothic"/>
            </a:endParaRPr>
          </a:p>
        </p:txBody>
      </p:sp>
      <p:grpSp>
        <p:nvGrpSpPr>
          <p:cNvPr id="20" name="object 20"/>
          <p:cNvGrpSpPr/>
          <p:nvPr/>
        </p:nvGrpSpPr>
        <p:grpSpPr>
          <a:xfrm>
            <a:off x="4899659" y="3595115"/>
            <a:ext cx="2266315" cy="1176655"/>
            <a:chOff x="4899659" y="3595115"/>
            <a:chExt cx="2266315" cy="1176655"/>
          </a:xfrm>
        </p:grpSpPr>
        <p:pic>
          <p:nvPicPr>
            <p:cNvPr id="21" name="object 21"/>
            <p:cNvPicPr/>
            <p:nvPr/>
          </p:nvPicPr>
          <p:blipFill>
            <a:blip r:embed="rId11" cstate="print"/>
            <a:stretch>
              <a:fillRect/>
            </a:stretch>
          </p:blipFill>
          <p:spPr>
            <a:xfrm>
              <a:off x="4899659" y="3595115"/>
              <a:ext cx="1141476" cy="566927"/>
            </a:xfrm>
            <a:prstGeom prst="rect">
              <a:avLst/>
            </a:prstGeom>
          </p:spPr>
        </p:pic>
        <p:pic>
          <p:nvPicPr>
            <p:cNvPr id="22" name="object 22"/>
            <p:cNvPicPr/>
            <p:nvPr/>
          </p:nvPicPr>
          <p:blipFill>
            <a:blip r:embed="rId12" cstate="print"/>
            <a:stretch>
              <a:fillRect/>
            </a:stretch>
          </p:blipFill>
          <p:spPr>
            <a:xfrm>
              <a:off x="5702807" y="3595115"/>
              <a:ext cx="1101852" cy="566927"/>
            </a:xfrm>
            <a:prstGeom prst="rect">
              <a:avLst/>
            </a:prstGeom>
          </p:spPr>
        </p:pic>
        <p:pic>
          <p:nvPicPr>
            <p:cNvPr id="23" name="object 23"/>
            <p:cNvPicPr/>
            <p:nvPr/>
          </p:nvPicPr>
          <p:blipFill>
            <a:blip r:embed="rId13" cstate="print"/>
            <a:stretch>
              <a:fillRect/>
            </a:stretch>
          </p:blipFill>
          <p:spPr>
            <a:xfrm>
              <a:off x="4899659" y="3899915"/>
              <a:ext cx="484632" cy="566928"/>
            </a:xfrm>
            <a:prstGeom prst="rect">
              <a:avLst/>
            </a:prstGeom>
          </p:spPr>
        </p:pic>
        <p:pic>
          <p:nvPicPr>
            <p:cNvPr id="24" name="object 24"/>
            <p:cNvPicPr/>
            <p:nvPr/>
          </p:nvPicPr>
          <p:blipFill>
            <a:blip r:embed="rId14" cstate="print"/>
            <a:stretch>
              <a:fillRect/>
            </a:stretch>
          </p:blipFill>
          <p:spPr>
            <a:xfrm>
              <a:off x="5045963" y="3899915"/>
              <a:ext cx="2119884" cy="566927"/>
            </a:xfrm>
            <a:prstGeom prst="rect">
              <a:avLst/>
            </a:prstGeom>
          </p:spPr>
        </p:pic>
        <p:pic>
          <p:nvPicPr>
            <p:cNvPr id="25" name="object 25"/>
            <p:cNvPicPr/>
            <p:nvPr/>
          </p:nvPicPr>
          <p:blipFill>
            <a:blip r:embed="rId15" cstate="print"/>
            <a:stretch>
              <a:fillRect/>
            </a:stretch>
          </p:blipFill>
          <p:spPr>
            <a:xfrm>
              <a:off x="4899659" y="4204715"/>
              <a:ext cx="1610867" cy="566927"/>
            </a:xfrm>
            <a:prstGeom prst="rect">
              <a:avLst/>
            </a:prstGeom>
          </p:spPr>
        </p:pic>
      </p:grpSp>
      <p:sp>
        <p:nvSpPr>
          <p:cNvPr id="26" name="object 26"/>
          <p:cNvSpPr txBox="1"/>
          <p:nvPr/>
        </p:nvSpPr>
        <p:spPr>
          <a:xfrm>
            <a:off x="5046141" y="3643591"/>
            <a:ext cx="1953260" cy="940435"/>
          </a:xfrm>
          <a:prstGeom prst="rect">
            <a:avLst/>
          </a:prstGeom>
        </p:spPr>
        <p:txBody>
          <a:bodyPr vert="horz" wrap="square" lIns="0" tIns="12700" rIns="0" bIns="0" rtlCol="0">
            <a:spAutoFit/>
          </a:bodyPr>
          <a:lstStyle/>
          <a:p>
            <a:pPr marL="12700">
              <a:lnSpc>
                <a:spcPct val="100000"/>
              </a:lnSpc>
              <a:spcBef>
                <a:spcPts val="100"/>
              </a:spcBef>
            </a:pPr>
            <a:r>
              <a:rPr sz="2000" b="1" spc="-20" dirty="0">
                <a:solidFill>
                  <a:srgbClr val="FFFFFF"/>
                </a:solidFill>
                <a:latin typeface="Yu Gothic"/>
                <a:cs typeface="Yu Gothic"/>
              </a:rPr>
              <a:t>2024.3までに</a:t>
            </a:r>
            <a:endParaRPr sz="2000">
              <a:latin typeface="Yu Gothic"/>
              <a:cs typeface="Yu Gothic"/>
            </a:endParaRPr>
          </a:p>
          <a:p>
            <a:pPr marL="12700" marR="5080">
              <a:lnSpc>
                <a:spcPct val="100000"/>
              </a:lnSpc>
            </a:pPr>
            <a:r>
              <a:rPr sz="2000" b="1" spc="-20" dirty="0">
                <a:solidFill>
                  <a:srgbClr val="FFFFFF"/>
                </a:solidFill>
                <a:latin typeface="Yu Gothic"/>
                <a:cs typeface="Yu Gothic"/>
              </a:rPr>
              <a:t>2</a:t>
            </a:r>
            <a:r>
              <a:rPr sz="2000" b="1" spc="-10" dirty="0">
                <a:solidFill>
                  <a:srgbClr val="FFFFFF"/>
                </a:solidFill>
                <a:latin typeface="Yu Gothic"/>
                <a:cs typeface="Yu Gothic"/>
              </a:rPr>
              <a:t>度の越夜に成功現在休眠中</a:t>
            </a:r>
            <a:endParaRPr sz="2000">
              <a:latin typeface="Yu Gothic"/>
              <a:cs typeface="Yu Gothic"/>
            </a:endParaRPr>
          </a:p>
        </p:txBody>
      </p:sp>
      <p:grpSp>
        <p:nvGrpSpPr>
          <p:cNvPr id="27" name="object 27"/>
          <p:cNvGrpSpPr/>
          <p:nvPr/>
        </p:nvGrpSpPr>
        <p:grpSpPr>
          <a:xfrm>
            <a:off x="0" y="783336"/>
            <a:ext cx="4034154" cy="643255"/>
            <a:chOff x="0" y="783336"/>
            <a:chExt cx="4034154" cy="643255"/>
          </a:xfrm>
        </p:grpSpPr>
        <p:sp>
          <p:nvSpPr>
            <p:cNvPr id="28" name="object 28"/>
            <p:cNvSpPr/>
            <p:nvPr/>
          </p:nvSpPr>
          <p:spPr>
            <a:xfrm>
              <a:off x="10667" y="830580"/>
              <a:ext cx="4023360" cy="462280"/>
            </a:xfrm>
            <a:custGeom>
              <a:avLst/>
              <a:gdLst/>
              <a:ahLst/>
              <a:cxnLst/>
              <a:rect l="l" t="t" r="r" b="b"/>
              <a:pathLst>
                <a:path w="4023360" h="462280">
                  <a:moveTo>
                    <a:pt x="4023360" y="0"/>
                  </a:moveTo>
                  <a:lnTo>
                    <a:pt x="0" y="0"/>
                  </a:lnTo>
                  <a:lnTo>
                    <a:pt x="0" y="461772"/>
                  </a:lnTo>
                  <a:lnTo>
                    <a:pt x="4023360" y="461772"/>
                  </a:lnTo>
                  <a:lnTo>
                    <a:pt x="4023360" y="0"/>
                  </a:lnTo>
                  <a:close/>
                </a:path>
              </a:pathLst>
            </a:custGeom>
            <a:solidFill>
              <a:srgbClr val="938953">
                <a:alpha val="56079"/>
              </a:srgbClr>
            </a:solidFill>
          </p:spPr>
          <p:txBody>
            <a:bodyPr wrap="square" lIns="0" tIns="0" rIns="0" bIns="0" rtlCol="0"/>
            <a:lstStyle/>
            <a:p>
              <a:endParaRPr/>
            </a:p>
          </p:txBody>
        </p:sp>
        <p:pic>
          <p:nvPicPr>
            <p:cNvPr id="29" name="object 29"/>
            <p:cNvPicPr/>
            <p:nvPr/>
          </p:nvPicPr>
          <p:blipFill>
            <a:blip r:embed="rId16" cstate="print"/>
            <a:stretch>
              <a:fillRect/>
            </a:stretch>
          </p:blipFill>
          <p:spPr>
            <a:xfrm>
              <a:off x="0" y="783336"/>
              <a:ext cx="3051048" cy="643127"/>
            </a:xfrm>
            <a:prstGeom prst="rect">
              <a:avLst/>
            </a:prstGeom>
          </p:spPr>
        </p:pic>
        <p:pic>
          <p:nvPicPr>
            <p:cNvPr id="30" name="object 30"/>
            <p:cNvPicPr/>
            <p:nvPr/>
          </p:nvPicPr>
          <p:blipFill>
            <a:blip r:embed="rId17" cstate="print"/>
            <a:stretch>
              <a:fillRect/>
            </a:stretch>
          </p:blipFill>
          <p:spPr>
            <a:xfrm>
              <a:off x="2682239" y="783336"/>
              <a:ext cx="1123188" cy="643127"/>
            </a:xfrm>
            <a:prstGeom prst="rect">
              <a:avLst/>
            </a:prstGeom>
          </p:spPr>
        </p:pic>
      </p:grpSp>
      <p:sp>
        <p:nvSpPr>
          <p:cNvPr id="31" name="object 31"/>
          <p:cNvSpPr txBox="1"/>
          <p:nvPr/>
        </p:nvSpPr>
        <p:spPr>
          <a:xfrm>
            <a:off x="10667" y="830580"/>
            <a:ext cx="4023360" cy="462280"/>
          </a:xfrm>
          <a:prstGeom prst="rect">
            <a:avLst/>
          </a:prstGeom>
        </p:spPr>
        <p:txBody>
          <a:bodyPr vert="horz" wrap="square" lIns="0" tIns="22225" rIns="0" bIns="0" rtlCol="0">
            <a:spAutoFit/>
          </a:bodyPr>
          <a:lstStyle/>
          <a:p>
            <a:pPr marL="107950">
              <a:lnSpc>
                <a:spcPct val="100000"/>
              </a:lnSpc>
              <a:spcBef>
                <a:spcPts val="175"/>
              </a:spcBef>
            </a:pPr>
            <a:r>
              <a:rPr sz="2400" dirty="0">
                <a:solidFill>
                  <a:srgbClr val="FFFFFF"/>
                </a:solidFill>
                <a:latin typeface="Yu Gothic Medium"/>
                <a:cs typeface="Yu Gothic Medium"/>
              </a:rPr>
              <a:t>小型月着陸実証機</a:t>
            </a:r>
            <a:r>
              <a:rPr sz="2400" spc="-10" dirty="0">
                <a:solidFill>
                  <a:srgbClr val="FFFFFF"/>
                </a:solidFill>
                <a:latin typeface="Yu Gothic Medium"/>
                <a:cs typeface="Yu Gothic Medium"/>
              </a:rPr>
              <a:t>（SLIM）</a:t>
            </a:r>
            <a:endParaRPr sz="2400">
              <a:latin typeface="Yu Gothic Medium"/>
              <a:cs typeface="Yu Gothic Medium"/>
            </a:endParaRPr>
          </a:p>
        </p:txBody>
      </p:sp>
      <p:grpSp>
        <p:nvGrpSpPr>
          <p:cNvPr id="32" name="object 32"/>
          <p:cNvGrpSpPr/>
          <p:nvPr/>
        </p:nvGrpSpPr>
        <p:grpSpPr>
          <a:xfrm>
            <a:off x="192023" y="783336"/>
            <a:ext cx="3918585" cy="986155"/>
            <a:chOff x="192023" y="783336"/>
            <a:chExt cx="3918585" cy="986155"/>
          </a:xfrm>
        </p:grpSpPr>
        <p:pic>
          <p:nvPicPr>
            <p:cNvPr id="33" name="object 33"/>
            <p:cNvPicPr/>
            <p:nvPr/>
          </p:nvPicPr>
          <p:blipFill>
            <a:blip r:embed="rId18" cstate="print"/>
            <a:stretch>
              <a:fillRect/>
            </a:stretch>
          </p:blipFill>
          <p:spPr>
            <a:xfrm>
              <a:off x="3436619" y="783336"/>
              <a:ext cx="673608" cy="643127"/>
            </a:xfrm>
            <a:prstGeom prst="rect">
              <a:avLst/>
            </a:prstGeom>
          </p:spPr>
        </p:pic>
        <p:pic>
          <p:nvPicPr>
            <p:cNvPr id="34" name="object 34"/>
            <p:cNvPicPr/>
            <p:nvPr/>
          </p:nvPicPr>
          <p:blipFill>
            <a:blip r:embed="rId19" cstate="print"/>
            <a:stretch>
              <a:fillRect/>
            </a:stretch>
          </p:blipFill>
          <p:spPr>
            <a:xfrm>
              <a:off x="192023" y="1295400"/>
              <a:ext cx="428244" cy="448055"/>
            </a:xfrm>
            <a:prstGeom prst="rect">
              <a:avLst/>
            </a:prstGeom>
          </p:spPr>
        </p:pic>
        <p:pic>
          <p:nvPicPr>
            <p:cNvPr id="35" name="object 35"/>
            <p:cNvPicPr/>
            <p:nvPr/>
          </p:nvPicPr>
          <p:blipFill>
            <a:blip r:embed="rId20" cstate="print"/>
            <a:stretch>
              <a:fillRect/>
            </a:stretch>
          </p:blipFill>
          <p:spPr>
            <a:xfrm>
              <a:off x="467867" y="1286255"/>
              <a:ext cx="2154936" cy="483108"/>
            </a:xfrm>
            <a:prstGeom prst="rect">
              <a:avLst/>
            </a:prstGeom>
          </p:spPr>
        </p:pic>
      </p:grpSp>
      <p:sp>
        <p:nvSpPr>
          <p:cNvPr id="36" name="object 36"/>
          <p:cNvSpPr txBox="1"/>
          <p:nvPr/>
        </p:nvSpPr>
        <p:spPr>
          <a:xfrm>
            <a:off x="308056" y="1325130"/>
            <a:ext cx="5798820" cy="572770"/>
          </a:xfrm>
          <a:prstGeom prst="rect">
            <a:avLst/>
          </a:prstGeom>
        </p:spPr>
        <p:txBody>
          <a:bodyPr vert="horz" wrap="square" lIns="0" tIns="12700" rIns="0" bIns="0" rtlCol="0">
            <a:spAutoFit/>
          </a:bodyPr>
          <a:lstStyle/>
          <a:p>
            <a:pPr marL="298450" indent="-285750">
              <a:lnSpc>
                <a:spcPts val="2155"/>
              </a:lnSpc>
              <a:spcBef>
                <a:spcPts val="100"/>
              </a:spcBef>
              <a:buFont typeface="Wingdings"/>
              <a:buChar char=""/>
              <a:tabLst>
                <a:tab pos="298450" algn="l"/>
              </a:tabLst>
            </a:pPr>
            <a:r>
              <a:rPr sz="1800" spc="-10" dirty="0">
                <a:solidFill>
                  <a:srgbClr val="FFFFFF"/>
                </a:solidFill>
                <a:latin typeface="Yu Gothic Medium"/>
                <a:cs typeface="Yu Gothic Medium"/>
              </a:rPr>
              <a:t>重力天体着陸技術</a:t>
            </a:r>
            <a:endParaRPr sz="1800" dirty="0">
              <a:latin typeface="Yu Gothic Medium"/>
              <a:cs typeface="Yu Gothic Medium"/>
            </a:endParaRPr>
          </a:p>
          <a:p>
            <a:pPr marL="298450" indent="-285750">
              <a:lnSpc>
                <a:spcPts val="2155"/>
              </a:lnSpc>
              <a:buFont typeface="Wingdings"/>
              <a:buChar char=""/>
              <a:tabLst>
                <a:tab pos="298450" algn="l"/>
              </a:tabLst>
            </a:pPr>
            <a:r>
              <a:rPr sz="1800" spc="-5" dirty="0">
                <a:solidFill>
                  <a:srgbClr val="FFFFFF"/>
                </a:solidFill>
                <a:latin typeface="Yu Gothic Medium"/>
                <a:cs typeface="Yu Gothic Medium"/>
              </a:rPr>
              <a:t>高精度な着陸技術と小型軽量な探査機システムの実現</a:t>
            </a:r>
            <a:endParaRPr sz="1800" dirty="0">
              <a:latin typeface="Yu Gothic Medium"/>
              <a:cs typeface="Yu Gothic Medium"/>
            </a:endParaRPr>
          </a:p>
        </p:txBody>
      </p:sp>
      <p:grpSp>
        <p:nvGrpSpPr>
          <p:cNvPr id="37" name="object 37"/>
          <p:cNvGrpSpPr/>
          <p:nvPr/>
        </p:nvGrpSpPr>
        <p:grpSpPr>
          <a:xfrm>
            <a:off x="7155180" y="806195"/>
            <a:ext cx="5013960" cy="643255"/>
            <a:chOff x="7155180" y="806195"/>
            <a:chExt cx="5013960" cy="643255"/>
          </a:xfrm>
        </p:grpSpPr>
        <p:sp>
          <p:nvSpPr>
            <p:cNvPr id="38" name="object 38"/>
            <p:cNvSpPr/>
            <p:nvPr/>
          </p:nvSpPr>
          <p:spPr>
            <a:xfrm>
              <a:off x="7248144" y="853439"/>
              <a:ext cx="4921250" cy="462280"/>
            </a:xfrm>
            <a:custGeom>
              <a:avLst/>
              <a:gdLst/>
              <a:ahLst/>
              <a:cxnLst/>
              <a:rect l="l" t="t" r="r" b="b"/>
              <a:pathLst>
                <a:path w="4921250" h="462280">
                  <a:moveTo>
                    <a:pt x="4920996" y="0"/>
                  </a:moveTo>
                  <a:lnTo>
                    <a:pt x="0" y="0"/>
                  </a:lnTo>
                  <a:lnTo>
                    <a:pt x="0" y="461772"/>
                  </a:lnTo>
                  <a:lnTo>
                    <a:pt x="4920996" y="461772"/>
                  </a:lnTo>
                  <a:lnTo>
                    <a:pt x="4920996" y="0"/>
                  </a:lnTo>
                  <a:close/>
                </a:path>
              </a:pathLst>
            </a:custGeom>
            <a:solidFill>
              <a:srgbClr val="938953">
                <a:alpha val="65882"/>
              </a:srgbClr>
            </a:solidFill>
          </p:spPr>
          <p:txBody>
            <a:bodyPr wrap="square" lIns="0" tIns="0" rIns="0" bIns="0" rtlCol="0"/>
            <a:lstStyle/>
            <a:p>
              <a:endParaRPr/>
            </a:p>
          </p:txBody>
        </p:sp>
        <p:pic>
          <p:nvPicPr>
            <p:cNvPr id="39" name="object 39"/>
            <p:cNvPicPr/>
            <p:nvPr/>
          </p:nvPicPr>
          <p:blipFill>
            <a:blip r:embed="rId21" cstate="print"/>
            <a:stretch>
              <a:fillRect/>
            </a:stretch>
          </p:blipFill>
          <p:spPr>
            <a:xfrm>
              <a:off x="7155180" y="806195"/>
              <a:ext cx="3726179" cy="643127"/>
            </a:xfrm>
            <a:prstGeom prst="rect">
              <a:avLst/>
            </a:prstGeom>
          </p:spPr>
        </p:pic>
        <p:pic>
          <p:nvPicPr>
            <p:cNvPr id="40" name="object 40"/>
            <p:cNvPicPr/>
            <p:nvPr/>
          </p:nvPicPr>
          <p:blipFill>
            <a:blip r:embed="rId22" cstate="print"/>
            <a:stretch>
              <a:fillRect/>
            </a:stretch>
          </p:blipFill>
          <p:spPr>
            <a:xfrm>
              <a:off x="10512552" y="806195"/>
              <a:ext cx="1374648" cy="643127"/>
            </a:xfrm>
            <a:prstGeom prst="rect">
              <a:avLst/>
            </a:prstGeom>
          </p:spPr>
        </p:pic>
      </p:grpSp>
      <p:sp>
        <p:nvSpPr>
          <p:cNvPr id="41" name="object 41"/>
          <p:cNvSpPr txBox="1"/>
          <p:nvPr/>
        </p:nvSpPr>
        <p:spPr>
          <a:xfrm>
            <a:off x="7248143" y="853439"/>
            <a:ext cx="4921250" cy="462280"/>
          </a:xfrm>
          <a:prstGeom prst="rect">
            <a:avLst/>
          </a:prstGeom>
        </p:spPr>
        <p:txBody>
          <a:bodyPr vert="horz" wrap="square" lIns="0" tIns="22225" rIns="0" bIns="0" rtlCol="0">
            <a:spAutoFit/>
          </a:bodyPr>
          <a:lstStyle/>
          <a:p>
            <a:pPr marL="90170">
              <a:lnSpc>
                <a:spcPct val="100000"/>
              </a:lnSpc>
              <a:spcBef>
                <a:spcPts val="175"/>
              </a:spcBef>
            </a:pPr>
            <a:r>
              <a:rPr sz="2400" dirty="0">
                <a:solidFill>
                  <a:srgbClr val="EDEBE0"/>
                </a:solidFill>
                <a:latin typeface="Yu Gothic Medium"/>
                <a:cs typeface="Yu Gothic Medium"/>
              </a:rPr>
              <a:t>月極域探査ミッション</a:t>
            </a:r>
            <a:r>
              <a:rPr sz="2400" spc="-10" dirty="0">
                <a:solidFill>
                  <a:srgbClr val="EDEBE0"/>
                </a:solidFill>
                <a:latin typeface="Yu Gothic Medium"/>
                <a:cs typeface="Yu Gothic Medium"/>
              </a:rPr>
              <a:t>（LUPEX）</a:t>
            </a:r>
            <a:endParaRPr sz="2400">
              <a:latin typeface="Yu Gothic Medium"/>
              <a:cs typeface="Yu Gothic Medium"/>
            </a:endParaRPr>
          </a:p>
        </p:txBody>
      </p:sp>
      <p:sp>
        <p:nvSpPr>
          <p:cNvPr id="52" name="object 52"/>
          <p:cNvSpPr txBox="1"/>
          <p:nvPr/>
        </p:nvSpPr>
        <p:spPr>
          <a:xfrm>
            <a:off x="7330452" y="1964258"/>
            <a:ext cx="3911600" cy="848360"/>
          </a:xfrm>
          <a:prstGeom prst="rect">
            <a:avLst/>
          </a:prstGeom>
        </p:spPr>
        <p:txBody>
          <a:bodyPr vert="horz" wrap="square" lIns="0" tIns="12700" rIns="0" bIns="0" rtlCol="0">
            <a:spAutoFit/>
          </a:bodyPr>
          <a:lstStyle/>
          <a:p>
            <a:pPr marL="469900" marR="5080" indent="-457200">
              <a:lnSpc>
                <a:spcPct val="100000"/>
              </a:lnSpc>
              <a:spcBef>
                <a:spcPts val="100"/>
              </a:spcBef>
              <a:buFont typeface="Wingdings"/>
              <a:buChar char=""/>
              <a:tabLst>
                <a:tab pos="469900" algn="l"/>
              </a:tabLst>
            </a:pPr>
            <a:r>
              <a:rPr sz="1800" spc="-5" dirty="0">
                <a:solidFill>
                  <a:srgbClr val="FFFFFF"/>
                </a:solidFill>
                <a:latin typeface="Yu Gothic Medium"/>
                <a:cs typeface="Yu Gothic Medium"/>
              </a:rPr>
              <a:t>月の南極域の水資源の存在量と資源としての利用可能性を調査</a:t>
            </a:r>
            <a:endParaRPr sz="1800">
              <a:latin typeface="Yu Gothic Medium"/>
              <a:cs typeface="Yu Gothic Medium"/>
            </a:endParaRPr>
          </a:p>
          <a:p>
            <a:pPr marL="469265" indent="-456565">
              <a:lnSpc>
                <a:spcPct val="100000"/>
              </a:lnSpc>
              <a:buFont typeface="Wingdings"/>
              <a:buChar char=""/>
              <a:tabLst>
                <a:tab pos="469265" algn="l"/>
              </a:tabLst>
            </a:pPr>
            <a:r>
              <a:rPr sz="1800" spc="-10" dirty="0">
                <a:solidFill>
                  <a:srgbClr val="FFFFFF"/>
                </a:solidFill>
                <a:latin typeface="Yu Gothic Medium"/>
                <a:cs typeface="Yu Gothic Medium"/>
              </a:rPr>
              <a:t>月表面探査</a:t>
            </a:r>
            <a:endParaRPr sz="1800">
              <a:latin typeface="Yu Gothic Medium"/>
              <a:cs typeface="Yu Gothic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F7328A6-A38E-A720-BD7A-5C011768AD97}"/>
              </a:ext>
            </a:extLst>
          </p:cNvPr>
          <p:cNvGrpSpPr/>
          <p:nvPr/>
        </p:nvGrpSpPr>
        <p:grpSpPr>
          <a:xfrm>
            <a:off x="12628" y="611124"/>
            <a:ext cx="12048308" cy="6246875"/>
            <a:chOff x="12628" y="611124"/>
            <a:chExt cx="12048308" cy="6246875"/>
          </a:xfrm>
        </p:grpSpPr>
        <p:pic>
          <p:nvPicPr>
            <p:cNvPr id="6" name="object 6"/>
            <p:cNvPicPr/>
            <p:nvPr/>
          </p:nvPicPr>
          <p:blipFill>
            <a:blip r:embed="rId3" cstate="print"/>
            <a:stretch>
              <a:fillRect/>
            </a:stretch>
          </p:blipFill>
          <p:spPr>
            <a:xfrm>
              <a:off x="12628" y="2569464"/>
              <a:ext cx="7607371" cy="4288535"/>
            </a:xfrm>
            <a:prstGeom prst="rect">
              <a:avLst/>
            </a:prstGeom>
          </p:spPr>
        </p:pic>
        <p:pic>
          <p:nvPicPr>
            <p:cNvPr id="7" name="object 7"/>
            <p:cNvPicPr/>
            <p:nvPr/>
          </p:nvPicPr>
          <p:blipFill>
            <a:blip r:embed="rId4" cstate="print"/>
            <a:stretch>
              <a:fillRect/>
            </a:stretch>
          </p:blipFill>
          <p:spPr>
            <a:xfrm>
              <a:off x="7626096" y="3759708"/>
              <a:ext cx="4381500" cy="3098291"/>
            </a:xfrm>
            <a:prstGeom prst="rect">
              <a:avLst/>
            </a:prstGeom>
          </p:spPr>
        </p:pic>
        <p:pic>
          <p:nvPicPr>
            <p:cNvPr id="8" name="object 8"/>
            <p:cNvPicPr/>
            <p:nvPr/>
          </p:nvPicPr>
          <p:blipFill>
            <a:blip r:embed="rId5" cstate="print"/>
            <a:stretch>
              <a:fillRect/>
            </a:stretch>
          </p:blipFill>
          <p:spPr>
            <a:xfrm>
              <a:off x="7874508" y="1690128"/>
              <a:ext cx="2851404" cy="2346947"/>
            </a:xfrm>
            <a:prstGeom prst="rect">
              <a:avLst/>
            </a:prstGeom>
          </p:spPr>
        </p:pic>
        <p:sp>
          <p:nvSpPr>
            <p:cNvPr id="9" name="object 9"/>
            <p:cNvSpPr/>
            <p:nvPr/>
          </p:nvSpPr>
          <p:spPr>
            <a:xfrm>
              <a:off x="7626096" y="611124"/>
              <a:ext cx="4434840" cy="462280"/>
            </a:xfrm>
            <a:custGeom>
              <a:avLst/>
              <a:gdLst/>
              <a:ahLst/>
              <a:cxnLst/>
              <a:rect l="l" t="t" r="r" b="b"/>
              <a:pathLst>
                <a:path w="4434840" h="462280">
                  <a:moveTo>
                    <a:pt x="4434840" y="0"/>
                  </a:moveTo>
                  <a:lnTo>
                    <a:pt x="0" y="0"/>
                  </a:lnTo>
                  <a:lnTo>
                    <a:pt x="0" y="461772"/>
                  </a:lnTo>
                  <a:lnTo>
                    <a:pt x="4434840" y="461772"/>
                  </a:lnTo>
                  <a:lnTo>
                    <a:pt x="4434840" y="0"/>
                  </a:lnTo>
                  <a:close/>
                </a:path>
              </a:pathLst>
            </a:custGeom>
            <a:solidFill>
              <a:srgbClr val="938953">
                <a:alpha val="59999"/>
              </a:srgbClr>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1" name="object 11"/>
          <p:cNvSpPr txBox="1"/>
          <p:nvPr/>
        </p:nvSpPr>
        <p:spPr>
          <a:xfrm>
            <a:off x="7710551" y="643360"/>
            <a:ext cx="42125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EDEBE0"/>
                </a:solidFill>
                <a:latin typeface="BIZ UDP明朝 Medium" panose="02020500000000000000" pitchFamily="18" charset="-128"/>
                <a:ea typeface="BIZ UDP明朝 Medium" panose="02020500000000000000" pitchFamily="18" charset="-128"/>
                <a:cs typeface="Yu Gothic Medium"/>
              </a:rPr>
              <a:t>月探査促進ミッション (</a:t>
            </a:r>
            <a:r>
              <a:rPr sz="2400" spc="-10" dirty="0">
                <a:solidFill>
                  <a:srgbClr val="EDEBE0"/>
                </a:solidFill>
                <a:latin typeface="BIZ UDP明朝 Medium" panose="02020500000000000000" pitchFamily="18" charset="-128"/>
                <a:ea typeface="BIZ UDP明朝 Medium" panose="02020500000000000000" pitchFamily="18" charset="-128"/>
                <a:cs typeface="Yu Gothic Medium"/>
              </a:rPr>
              <a:t>LEAD)</a:t>
            </a:r>
            <a:endParaRPr sz="2400" dirty="0">
              <a:latin typeface="BIZ UDP明朝 Medium" panose="02020500000000000000" pitchFamily="18" charset="-128"/>
              <a:ea typeface="BIZ UDP明朝 Medium" panose="02020500000000000000" pitchFamily="18" charset="-128"/>
              <a:cs typeface="Yu Gothic Medium"/>
            </a:endParaRPr>
          </a:p>
        </p:txBody>
      </p:sp>
      <p:sp>
        <p:nvSpPr>
          <p:cNvPr id="14" name="object 14"/>
          <p:cNvSpPr/>
          <p:nvPr/>
        </p:nvSpPr>
        <p:spPr>
          <a:xfrm>
            <a:off x="10113264" y="5625083"/>
            <a:ext cx="2033270" cy="462280"/>
          </a:xfrm>
          <a:custGeom>
            <a:avLst/>
            <a:gdLst/>
            <a:ahLst/>
            <a:cxnLst/>
            <a:rect l="l" t="t" r="r" b="b"/>
            <a:pathLst>
              <a:path w="2033270" h="462279">
                <a:moveTo>
                  <a:pt x="2033016" y="0"/>
                </a:moveTo>
                <a:lnTo>
                  <a:pt x="0" y="0"/>
                </a:lnTo>
                <a:lnTo>
                  <a:pt x="0" y="461771"/>
                </a:lnTo>
                <a:lnTo>
                  <a:pt x="2033016" y="461771"/>
                </a:lnTo>
                <a:lnTo>
                  <a:pt x="2033016" y="0"/>
                </a:lnTo>
                <a:close/>
              </a:path>
            </a:pathLst>
          </a:custGeom>
          <a:solidFill>
            <a:srgbClr val="938953">
              <a:alpha val="56079"/>
            </a:srgbClr>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 name="object 15"/>
          <p:cNvSpPr txBox="1"/>
          <p:nvPr/>
        </p:nvSpPr>
        <p:spPr>
          <a:xfrm>
            <a:off x="10192131" y="5635135"/>
            <a:ext cx="185928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EDEBE0"/>
                </a:solidFill>
                <a:latin typeface="BIZ UDP明朝 Medium" panose="02020500000000000000" pitchFamily="18" charset="-128"/>
                <a:ea typeface="BIZ UDP明朝 Medium" panose="02020500000000000000" pitchFamily="18" charset="-128"/>
                <a:cs typeface="Yu Gothic Medium"/>
              </a:rPr>
              <a:t>中型ランダー</a:t>
            </a:r>
            <a:endParaRPr sz="2400">
              <a:latin typeface="BIZ UDP明朝 Medium" panose="02020500000000000000" pitchFamily="18" charset="-128"/>
              <a:ea typeface="BIZ UDP明朝 Medium" panose="02020500000000000000" pitchFamily="18" charset="-128"/>
              <a:cs typeface="Yu Gothic Medium"/>
            </a:endParaRPr>
          </a:p>
        </p:txBody>
      </p:sp>
      <p:sp>
        <p:nvSpPr>
          <p:cNvPr id="17" name="object 17"/>
          <p:cNvSpPr txBox="1"/>
          <p:nvPr/>
        </p:nvSpPr>
        <p:spPr>
          <a:xfrm>
            <a:off x="5373370" y="6699318"/>
            <a:ext cx="2274570"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BIZ UDP明朝 Medium" panose="02020500000000000000" pitchFamily="18" charset="-128"/>
                <a:ea typeface="BIZ UDP明朝 Medium" panose="02020500000000000000" pitchFamily="18" charset="-128"/>
                <a:cs typeface="Yu Gothic"/>
              </a:rPr>
              <a:t>©TOYOTA</a:t>
            </a:r>
            <a:r>
              <a:rPr sz="900" spc="235" dirty="0">
                <a:solidFill>
                  <a:srgbClr val="FFFFFF"/>
                </a:solidFill>
                <a:latin typeface="BIZ UDP明朝 Medium" panose="02020500000000000000" pitchFamily="18" charset="-128"/>
                <a:ea typeface="BIZ UDP明朝 Medium" panose="02020500000000000000" pitchFamily="18" charset="-128"/>
                <a:cs typeface="Yu Gothic"/>
              </a:rPr>
              <a:t> </a:t>
            </a:r>
            <a:r>
              <a:rPr sz="900" dirty="0">
                <a:solidFill>
                  <a:srgbClr val="FFFFFF"/>
                </a:solidFill>
                <a:latin typeface="BIZ UDP明朝 Medium" panose="02020500000000000000" pitchFamily="18" charset="-128"/>
                <a:ea typeface="BIZ UDP明朝 Medium" panose="02020500000000000000" pitchFamily="18" charset="-128"/>
                <a:cs typeface="Yu Gothic"/>
              </a:rPr>
              <a:t>Unauthorized</a:t>
            </a:r>
            <a:r>
              <a:rPr sz="900" spc="-25" dirty="0">
                <a:solidFill>
                  <a:srgbClr val="FFFFFF"/>
                </a:solidFill>
                <a:latin typeface="BIZ UDP明朝 Medium" panose="02020500000000000000" pitchFamily="18" charset="-128"/>
                <a:ea typeface="BIZ UDP明朝 Medium" panose="02020500000000000000" pitchFamily="18" charset="-128"/>
                <a:cs typeface="Yu Gothic"/>
              </a:rPr>
              <a:t> </a:t>
            </a:r>
            <a:r>
              <a:rPr sz="900" dirty="0">
                <a:solidFill>
                  <a:srgbClr val="FFFFFF"/>
                </a:solidFill>
                <a:latin typeface="BIZ UDP明朝 Medium" panose="02020500000000000000" pitchFamily="18" charset="-128"/>
                <a:ea typeface="BIZ UDP明朝 Medium" panose="02020500000000000000" pitchFamily="18" charset="-128"/>
                <a:cs typeface="Yu Gothic"/>
              </a:rPr>
              <a:t>use</a:t>
            </a:r>
            <a:r>
              <a:rPr sz="900" spc="-10" dirty="0">
                <a:solidFill>
                  <a:srgbClr val="FFFFFF"/>
                </a:solidFill>
                <a:latin typeface="BIZ UDP明朝 Medium" panose="02020500000000000000" pitchFamily="18" charset="-128"/>
                <a:ea typeface="BIZ UDP明朝 Medium" panose="02020500000000000000" pitchFamily="18" charset="-128"/>
                <a:cs typeface="Yu Gothic"/>
              </a:rPr>
              <a:t> </a:t>
            </a:r>
            <a:r>
              <a:rPr sz="900" dirty="0">
                <a:solidFill>
                  <a:srgbClr val="FFFFFF"/>
                </a:solidFill>
                <a:latin typeface="BIZ UDP明朝 Medium" panose="02020500000000000000" pitchFamily="18" charset="-128"/>
                <a:ea typeface="BIZ UDP明朝 Medium" panose="02020500000000000000" pitchFamily="18" charset="-128"/>
                <a:cs typeface="Yu Gothic"/>
              </a:rPr>
              <a:t>is</a:t>
            </a:r>
            <a:r>
              <a:rPr sz="900" spc="-10" dirty="0">
                <a:solidFill>
                  <a:srgbClr val="FFFFFF"/>
                </a:solidFill>
                <a:latin typeface="BIZ UDP明朝 Medium" panose="02020500000000000000" pitchFamily="18" charset="-128"/>
                <a:ea typeface="BIZ UDP明朝 Medium" panose="02020500000000000000" pitchFamily="18" charset="-128"/>
                <a:cs typeface="Yu Gothic"/>
              </a:rPr>
              <a:t> prohibited</a:t>
            </a:r>
            <a:endParaRPr sz="900" dirty="0">
              <a:latin typeface="BIZ UDP明朝 Medium" panose="02020500000000000000" pitchFamily="18" charset="-128"/>
              <a:ea typeface="BIZ UDP明朝 Medium" panose="02020500000000000000" pitchFamily="18" charset="-128"/>
              <a:cs typeface="Yu Gothic"/>
            </a:endParaRPr>
          </a:p>
        </p:txBody>
      </p:sp>
      <p:pic>
        <p:nvPicPr>
          <p:cNvPr id="19" name="object 19"/>
          <p:cNvPicPr/>
          <p:nvPr/>
        </p:nvPicPr>
        <p:blipFill>
          <a:blip r:embed="rId6" cstate="print"/>
          <a:stretch>
            <a:fillRect/>
          </a:stretch>
        </p:blipFill>
        <p:spPr>
          <a:xfrm>
            <a:off x="8718804" y="1344167"/>
            <a:ext cx="672071" cy="266700"/>
          </a:xfrm>
          <a:prstGeom prst="rect">
            <a:avLst/>
          </a:prstGeom>
        </p:spPr>
      </p:pic>
      <p:pic>
        <p:nvPicPr>
          <p:cNvPr id="20" name="object 20"/>
          <p:cNvPicPr/>
          <p:nvPr/>
        </p:nvPicPr>
        <p:blipFill>
          <a:blip r:embed="rId7" cstate="print"/>
          <a:stretch>
            <a:fillRect/>
          </a:stretch>
        </p:blipFill>
        <p:spPr>
          <a:xfrm>
            <a:off x="7997952" y="1171955"/>
            <a:ext cx="687324" cy="576072"/>
          </a:xfrm>
          <a:prstGeom prst="rect">
            <a:avLst/>
          </a:prstGeom>
        </p:spPr>
      </p:pic>
      <p:pic>
        <p:nvPicPr>
          <p:cNvPr id="21" name="object 21"/>
          <p:cNvPicPr/>
          <p:nvPr/>
        </p:nvPicPr>
        <p:blipFill>
          <a:blip r:embed="rId8" cstate="print"/>
          <a:stretch>
            <a:fillRect/>
          </a:stretch>
        </p:blipFill>
        <p:spPr>
          <a:xfrm>
            <a:off x="9447276" y="1309115"/>
            <a:ext cx="643127" cy="387096"/>
          </a:xfrm>
          <a:prstGeom prst="rect">
            <a:avLst/>
          </a:prstGeom>
        </p:spPr>
      </p:pic>
      <p:sp>
        <p:nvSpPr>
          <p:cNvPr id="22" name="object 22"/>
          <p:cNvSpPr/>
          <p:nvPr/>
        </p:nvSpPr>
        <p:spPr>
          <a:xfrm>
            <a:off x="0" y="633983"/>
            <a:ext cx="3464560" cy="462280"/>
          </a:xfrm>
          <a:custGeom>
            <a:avLst/>
            <a:gdLst/>
            <a:ahLst/>
            <a:cxnLst/>
            <a:rect l="l" t="t" r="r" b="b"/>
            <a:pathLst>
              <a:path w="3464560" h="462280">
                <a:moveTo>
                  <a:pt x="3464052" y="0"/>
                </a:moveTo>
                <a:lnTo>
                  <a:pt x="0" y="0"/>
                </a:lnTo>
                <a:lnTo>
                  <a:pt x="0" y="461772"/>
                </a:lnTo>
                <a:lnTo>
                  <a:pt x="3464052" y="461772"/>
                </a:lnTo>
                <a:lnTo>
                  <a:pt x="3464052" y="0"/>
                </a:lnTo>
                <a:close/>
              </a:path>
            </a:pathLst>
          </a:custGeom>
          <a:solidFill>
            <a:srgbClr val="938953">
              <a:alpha val="52157"/>
            </a:srgbClr>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 name="object 23"/>
          <p:cNvSpPr txBox="1"/>
          <p:nvPr/>
        </p:nvSpPr>
        <p:spPr>
          <a:xfrm>
            <a:off x="0" y="633983"/>
            <a:ext cx="3464560" cy="391774"/>
          </a:xfrm>
          <a:prstGeom prst="rect">
            <a:avLst/>
          </a:prstGeom>
        </p:spPr>
        <p:txBody>
          <a:bodyPr vert="horz" wrap="square" lIns="0" tIns="22225" rIns="0" bIns="0" rtlCol="0">
            <a:spAutoFit/>
          </a:bodyPr>
          <a:lstStyle/>
          <a:p>
            <a:pPr marL="396240">
              <a:lnSpc>
                <a:spcPct val="100000"/>
              </a:lnSpc>
              <a:spcBef>
                <a:spcPts val="175"/>
              </a:spcBef>
            </a:pPr>
            <a:r>
              <a:rPr sz="2400" spc="-10" dirty="0">
                <a:solidFill>
                  <a:srgbClr val="EDEBE0"/>
                </a:solidFill>
                <a:latin typeface="BIZ UDP明朝 Medium" panose="02020500000000000000" pitchFamily="18" charset="-128"/>
                <a:ea typeface="BIZ UDP明朝 Medium" panose="02020500000000000000" pitchFamily="18" charset="-128"/>
                <a:cs typeface="Yu Gothic Medium"/>
              </a:rPr>
              <a:t>有人与圧ローバー</a:t>
            </a:r>
            <a:endParaRPr sz="2400">
              <a:latin typeface="BIZ UDP明朝 Medium" panose="02020500000000000000" pitchFamily="18" charset="-128"/>
              <a:ea typeface="BIZ UDP明朝 Medium" panose="02020500000000000000" pitchFamily="18" charset="-128"/>
              <a:cs typeface="Yu Gothic Medium"/>
            </a:endParaRPr>
          </a:p>
        </p:txBody>
      </p:sp>
      <p:sp>
        <p:nvSpPr>
          <p:cNvPr id="25" name="object 25"/>
          <p:cNvSpPr txBox="1"/>
          <p:nvPr/>
        </p:nvSpPr>
        <p:spPr>
          <a:xfrm>
            <a:off x="211836" y="1207514"/>
            <a:ext cx="4296069" cy="1551707"/>
          </a:xfrm>
          <a:prstGeom prst="rect">
            <a:avLst/>
          </a:prstGeom>
        </p:spPr>
        <p:txBody>
          <a:bodyPr vert="horz" wrap="square" lIns="0" tIns="12700" rIns="0" bIns="0" rtlCol="0">
            <a:spAutoFit/>
          </a:bodyPr>
          <a:lstStyle/>
          <a:p>
            <a:pPr marL="364490" marR="105410" indent="-352425">
              <a:lnSpc>
                <a:spcPct val="100000"/>
              </a:lnSpc>
              <a:spcBef>
                <a:spcPts val="100"/>
              </a:spcBef>
              <a:buFont typeface="Wingdings"/>
              <a:buChar char=""/>
              <a:tabLst>
                <a:tab pos="364490" algn="l"/>
              </a:tabLst>
            </a:pPr>
            <a:r>
              <a:rPr sz="1800" spc="-5" dirty="0">
                <a:solidFill>
                  <a:srgbClr val="FFFFFF"/>
                </a:solidFill>
                <a:latin typeface="BIZ UDP明朝 Medium" panose="02020500000000000000" pitchFamily="18" charset="-128"/>
                <a:ea typeface="BIZ UDP明朝 Medium" panose="02020500000000000000" pitchFamily="18" charset="-128"/>
                <a:cs typeface="Yu Gothic Medium"/>
              </a:rPr>
              <a:t>居住機能と移動機能を併せ持つことで月面探査範囲を飛躍的に拡大</a:t>
            </a:r>
            <a:endParaRPr sz="1800" dirty="0">
              <a:latin typeface="BIZ UDP明朝 Medium" panose="02020500000000000000" pitchFamily="18" charset="-128"/>
              <a:ea typeface="BIZ UDP明朝 Medium" panose="02020500000000000000" pitchFamily="18" charset="-128"/>
              <a:cs typeface="Yu Gothic Medium"/>
            </a:endParaRPr>
          </a:p>
          <a:p>
            <a:pPr marL="364490" marR="105410" indent="-352425">
              <a:lnSpc>
                <a:spcPct val="100000"/>
              </a:lnSpc>
              <a:spcBef>
                <a:spcPts val="600"/>
              </a:spcBef>
              <a:buFont typeface="Wingdings"/>
              <a:buChar char=""/>
              <a:tabLst>
                <a:tab pos="364490" algn="l"/>
              </a:tabLst>
            </a:pPr>
            <a:r>
              <a:rPr sz="1800" spc="-5" dirty="0">
                <a:solidFill>
                  <a:srgbClr val="FFFFFF"/>
                </a:solidFill>
                <a:latin typeface="BIZ UDP明朝 Medium" panose="02020500000000000000" pitchFamily="18" charset="-128"/>
                <a:ea typeface="BIZ UDP明朝 Medium" panose="02020500000000000000" pitchFamily="18" charset="-128"/>
                <a:cs typeface="Yu Gothic Medium"/>
              </a:rPr>
              <a:t>有人・無人に関わらず、常に探査を</a:t>
            </a:r>
            <a:r>
              <a:rPr sz="1800" spc="-25" dirty="0">
                <a:solidFill>
                  <a:srgbClr val="FFFFFF"/>
                </a:solidFill>
                <a:latin typeface="BIZ UDP明朝 Medium" panose="02020500000000000000" pitchFamily="18" charset="-128"/>
                <a:ea typeface="BIZ UDP明朝 Medium" panose="02020500000000000000" pitchFamily="18" charset="-128"/>
                <a:cs typeface="Yu Gothic Medium"/>
              </a:rPr>
              <a:t>実施</a:t>
            </a:r>
            <a:endParaRPr sz="1800" dirty="0">
              <a:latin typeface="BIZ UDP明朝 Medium" panose="02020500000000000000" pitchFamily="18" charset="-128"/>
              <a:ea typeface="BIZ UDP明朝 Medium" panose="02020500000000000000" pitchFamily="18" charset="-128"/>
              <a:cs typeface="Yu Gothic Medium"/>
            </a:endParaRPr>
          </a:p>
          <a:p>
            <a:pPr marL="355600" marR="5080" indent="-342900">
              <a:lnSpc>
                <a:spcPct val="100000"/>
              </a:lnSpc>
              <a:spcBef>
                <a:spcPts val="600"/>
              </a:spcBef>
              <a:buFont typeface="Wingdings"/>
              <a:buChar char=""/>
              <a:tabLst>
                <a:tab pos="355600" algn="l"/>
              </a:tabLst>
            </a:pPr>
            <a:r>
              <a:rPr sz="1800" dirty="0">
                <a:solidFill>
                  <a:srgbClr val="FFFFFF"/>
                </a:solidFill>
                <a:latin typeface="BIZ UDP明朝 Medium" panose="02020500000000000000" pitchFamily="18" charset="-128"/>
                <a:ea typeface="BIZ UDP明朝 Medium" panose="02020500000000000000" pitchFamily="18" charset="-128"/>
                <a:cs typeface="Yu Gothic Medium"/>
              </a:rPr>
              <a:t>宇宙服無しで乗れる、</a:t>
            </a:r>
            <a:r>
              <a:rPr sz="1800" u="sng" spc="-5" dirty="0">
                <a:solidFill>
                  <a:srgbClr val="FFFFFF"/>
                </a:solidFill>
                <a:uFill>
                  <a:solidFill>
                    <a:srgbClr val="FFFFFF"/>
                  </a:solidFill>
                </a:uFill>
                <a:latin typeface="BIZ UDP明朝 Medium" panose="02020500000000000000" pitchFamily="18" charset="-128"/>
                <a:ea typeface="BIZ UDP明朝 Medium" panose="02020500000000000000" pitchFamily="18" charset="-128"/>
                <a:cs typeface="Yu Gothic Medium"/>
              </a:rPr>
              <a:t>世界初/唯一</a:t>
            </a:r>
            <a:r>
              <a:rPr sz="1800" spc="-50" dirty="0">
                <a:solidFill>
                  <a:srgbClr val="FFFFFF"/>
                </a:solidFill>
                <a:latin typeface="BIZ UDP明朝 Medium" panose="02020500000000000000" pitchFamily="18" charset="-128"/>
                <a:ea typeface="BIZ UDP明朝 Medium" panose="02020500000000000000" pitchFamily="18" charset="-128"/>
                <a:cs typeface="Yu Gothic Medium"/>
              </a:rPr>
              <a:t>の</a:t>
            </a:r>
            <a:r>
              <a:rPr sz="1800" spc="-10" dirty="0">
                <a:solidFill>
                  <a:srgbClr val="FFFFFF"/>
                </a:solidFill>
                <a:latin typeface="BIZ UDP明朝 Medium" panose="02020500000000000000" pitchFamily="18" charset="-128"/>
                <a:ea typeface="BIZ UDP明朝 Medium" panose="02020500000000000000" pitchFamily="18" charset="-128"/>
                <a:cs typeface="Yu Gothic Medium"/>
              </a:rPr>
              <a:t>月面モビリティ</a:t>
            </a:r>
            <a:endParaRPr sz="1800" dirty="0">
              <a:latin typeface="BIZ UDP明朝 Medium" panose="02020500000000000000" pitchFamily="18" charset="-128"/>
              <a:ea typeface="BIZ UDP明朝 Medium" panose="02020500000000000000" pitchFamily="18" charset="-128"/>
              <a:cs typeface="Yu Gothic Medium"/>
            </a:endParaRPr>
          </a:p>
        </p:txBody>
      </p:sp>
      <p:sp>
        <p:nvSpPr>
          <p:cNvPr id="27" name="object 27"/>
          <p:cNvSpPr/>
          <p:nvPr/>
        </p:nvSpPr>
        <p:spPr>
          <a:xfrm>
            <a:off x="7620000" y="551687"/>
            <a:ext cx="0" cy="6306820"/>
          </a:xfrm>
          <a:custGeom>
            <a:avLst/>
            <a:gdLst/>
            <a:ahLst/>
            <a:cxnLst/>
            <a:rect l="l" t="t" r="r" b="b"/>
            <a:pathLst>
              <a:path h="6306820">
                <a:moveTo>
                  <a:pt x="0" y="6306731"/>
                </a:moveTo>
                <a:lnTo>
                  <a:pt x="0" y="0"/>
                </a:lnTo>
              </a:path>
            </a:pathLst>
          </a:custGeom>
          <a:ln w="6350">
            <a:solidFill>
              <a:srgbClr val="D9D9D9"/>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8" name="object 28"/>
          <p:cNvPicPr/>
          <p:nvPr/>
        </p:nvPicPr>
        <p:blipFill>
          <a:blip r:embed="rId9" cstate="print"/>
          <a:stretch>
            <a:fillRect/>
          </a:stretch>
        </p:blipFill>
        <p:spPr>
          <a:xfrm>
            <a:off x="4730496" y="1629155"/>
            <a:ext cx="2805671" cy="1578863"/>
          </a:xfrm>
          <a:prstGeom prst="rect">
            <a:avLst/>
          </a:prstGeom>
        </p:spPr>
      </p:pic>
      <p:sp>
        <p:nvSpPr>
          <p:cNvPr id="29" name="object 29"/>
          <p:cNvSpPr txBox="1"/>
          <p:nvPr/>
        </p:nvSpPr>
        <p:spPr>
          <a:xfrm>
            <a:off x="7952561" y="3809326"/>
            <a:ext cx="2435225" cy="726440"/>
          </a:xfrm>
          <a:prstGeom prst="rect">
            <a:avLst/>
          </a:prstGeom>
        </p:spPr>
        <p:txBody>
          <a:bodyPr vert="horz" wrap="square" lIns="0" tIns="88900" rIns="0" bIns="0" rtlCol="0">
            <a:spAutoFit/>
          </a:bodyPr>
          <a:lstStyle/>
          <a:p>
            <a:pPr marL="364490" indent="-351790">
              <a:lnSpc>
                <a:spcPct val="100000"/>
              </a:lnSpc>
              <a:spcBef>
                <a:spcPts val="700"/>
              </a:spcBef>
              <a:buFont typeface="Wingdings"/>
              <a:buChar char=""/>
              <a:tabLst>
                <a:tab pos="364490" algn="l"/>
              </a:tabLst>
            </a:pPr>
            <a:r>
              <a:rPr sz="1800" spc="-10" dirty="0">
                <a:solidFill>
                  <a:srgbClr val="FFFFFF"/>
                </a:solidFill>
                <a:latin typeface="BIZ UDP明朝 Medium" panose="02020500000000000000" pitchFamily="18" charset="-128"/>
                <a:ea typeface="BIZ UDP明朝 Medium" panose="02020500000000000000" pitchFamily="18" charset="-128"/>
                <a:cs typeface="Yu Gothic Medium"/>
              </a:rPr>
              <a:t>月通信測位システム</a:t>
            </a:r>
            <a:endParaRPr sz="1800">
              <a:latin typeface="BIZ UDP明朝 Medium" panose="02020500000000000000" pitchFamily="18" charset="-128"/>
              <a:ea typeface="BIZ UDP明朝 Medium" panose="02020500000000000000" pitchFamily="18" charset="-128"/>
              <a:cs typeface="Yu Gothic Medium"/>
            </a:endParaRPr>
          </a:p>
          <a:p>
            <a:pPr marL="364490" indent="-351790">
              <a:lnSpc>
                <a:spcPct val="100000"/>
              </a:lnSpc>
              <a:spcBef>
                <a:spcPts val="595"/>
              </a:spcBef>
              <a:buFont typeface="Wingdings"/>
              <a:buChar char=""/>
              <a:tabLst>
                <a:tab pos="364490" algn="l"/>
              </a:tabLst>
            </a:pPr>
            <a:r>
              <a:rPr sz="1800" spc="-10" dirty="0">
                <a:solidFill>
                  <a:srgbClr val="FFFFFF"/>
                </a:solidFill>
                <a:latin typeface="BIZ UDP明朝 Medium" panose="02020500000000000000" pitchFamily="18" charset="-128"/>
                <a:ea typeface="BIZ UDP明朝 Medium" panose="02020500000000000000" pitchFamily="18" charset="-128"/>
                <a:cs typeface="Yu Gothic Medium"/>
              </a:rPr>
              <a:t>小型月着陸機</a:t>
            </a:r>
            <a:endParaRPr sz="1800">
              <a:latin typeface="BIZ UDP明朝 Medium" panose="02020500000000000000" pitchFamily="18" charset="-128"/>
              <a:ea typeface="BIZ UDP明朝 Medium" panose="02020500000000000000" pitchFamily="18" charset="-128"/>
              <a:cs typeface="Yu Gothic Medium"/>
            </a:endParaRPr>
          </a:p>
        </p:txBody>
      </p:sp>
      <p:sp>
        <p:nvSpPr>
          <p:cNvPr id="30" name="object 30"/>
          <p:cNvSpPr txBox="1"/>
          <p:nvPr/>
        </p:nvSpPr>
        <p:spPr>
          <a:xfrm>
            <a:off x="10019080" y="6155873"/>
            <a:ext cx="2206625" cy="299720"/>
          </a:xfrm>
          <a:prstGeom prst="rect">
            <a:avLst/>
          </a:prstGeom>
        </p:spPr>
        <p:txBody>
          <a:bodyPr vert="horz" wrap="square" lIns="0" tIns="12700" rIns="0" bIns="0" rtlCol="0">
            <a:spAutoFit/>
          </a:bodyPr>
          <a:lstStyle/>
          <a:p>
            <a:pPr marL="364490" indent="-351790">
              <a:lnSpc>
                <a:spcPct val="100000"/>
              </a:lnSpc>
              <a:spcBef>
                <a:spcPts val="100"/>
              </a:spcBef>
              <a:buFont typeface="Wingdings"/>
              <a:buChar char=""/>
              <a:tabLst>
                <a:tab pos="364490" algn="l"/>
              </a:tabLst>
            </a:pPr>
            <a:r>
              <a:rPr sz="1800" spc="-10" dirty="0">
                <a:solidFill>
                  <a:srgbClr val="FFFFFF"/>
                </a:solidFill>
                <a:latin typeface="BIZ UDP明朝 Medium" panose="02020500000000000000" pitchFamily="18" charset="-128"/>
                <a:ea typeface="BIZ UDP明朝 Medium" panose="02020500000000000000" pitchFamily="18" charset="-128"/>
                <a:cs typeface="Yu Gothic Medium"/>
              </a:rPr>
              <a:t>月面への物資輸送</a:t>
            </a:r>
            <a:endParaRPr sz="1800" dirty="0">
              <a:latin typeface="BIZ UDP明朝 Medium" panose="02020500000000000000" pitchFamily="18" charset="-128"/>
              <a:ea typeface="BIZ UDP明朝 Medium" panose="02020500000000000000" pitchFamily="18" charset="-128"/>
              <a:cs typeface="Yu Gothic Medium"/>
            </a:endParaRPr>
          </a:p>
        </p:txBody>
      </p:sp>
      <p:sp>
        <p:nvSpPr>
          <p:cNvPr id="31" name="object 31"/>
          <p:cNvSpPr txBox="1"/>
          <p:nvPr/>
        </p:nvSpPr>
        <p:spPr>
          <a:xfrm>
            <a:off x="10425976" y="6510502"/>
            <a:ext cx="1685925" cy="258404"/>
          </a:xfrm>
          <a:prstGeom prst="rect">
            <a:avLst/>
          </a:prstGeom>
        </p:spPr>
        <p:txBody>
          <a:bodyPr vert="horz" wrap="square" lIns="0" tIns="12065" rIns="0" bIns="0" rtlCol="0">
            <a:spAutoFit/>
          </a:bodyPr>
          <a:lstStyle/>
          <a:p>
            <a:pPr marL="12700">
              <a:lnSpc>
                <a:spcPct val="100000"/>
              </a:lnSpc>
              <a:spcBef>
                <a:spcPts val="95"/>
              </a:spcBef>
              <a:tabLst>
                <a:tab pos="1595755" algn="l"/>
              </a:tabLst>
            </a:pPr>
            <a:r>
              <a:rPr sz="1600" spc="-20" dirty="0">
                <a:solidFill>
                  <a:srgbClr val="FFFFFF"/>
                </a:solidFill>
                <a:latin typeface="BIZ UDP明朝 Medium" panose="02020500000000000000" pitchFamily="18" charset="-128"/>
                <a:ea typeface="BIZ UDP明朝 Medium" panose="02020500000000000000" pitchFamily="18" charset="-128"/>
                <a:cs typeface="Yu Gothic Medium"/>
              </a:rPr>
              <a:t>（3</a:t>
            </a:r>
            <a:r>
              <a:rPr sz="1600" spc="-25" dirty="0">
                <a:solidFill>
                  <a:srgbClr val="FFFFFF"/>
                </a:solidFill>
                <a:latin typeface="BIZ UDP明朝 Medium" panose="02020500000000000000" pitchFamily="18" charset="-128"/>
                <a:ea typeface="BIZ UDP明朝 Medium" panose="02020500000000000000" pitchFamily="18" charset="-128"/>
                <a:cs typeface="Yu Gothic Medium"/>
              </a:rPr>
              <a:t>トン目標</a:t>
            </a:r>
            <a:r>
              <a:rPr sz="1600" spc="-50" dirty="0">
                <a:solidFill>
                  <a:srgbClr val="FFFFFF"/>
                </a:solidFill>
                <a:latin typeface="BIZ UDP明朝 Medium" panose="02020500000000000000" pitchFamily="18" charset="-128"/>
                <a:ea typeface="BIZ UDP明朝 Medium" panose="02020500000000000000" pitchFamily="18" charset="-128"/>
                <a:cs typeface="Yu Gothic Medium"/>
              </a:rPr>
              <a:t>）</a:t>
            </a:r>
            <a:endParaRPr sz="1200" dirty="0">
              <a:latin typeface="BIZ UDP明朝 Medium" panose="02020500000000000000" pitchFamily="18" charset="-128"/>
              <a:ea typeface="BIZ UDP明朝 Medium" panose="02020500000000000000" pitchFamily="18" charset="-128"/>
              <a:cs typeface="Calibri"/>
            </a:endParaRPr>
          </a:p>
        </p:txBody>
      </p:sp>
      <p:sp>
        <p:nvSpPr>
          <p:cNvPr id="32" name="object 32"/>
          <p:cNvSpPr txBox="1"/>
          <p:nvPr/>
        </p:nvSpPr>
        <p:spPr>
          <a:xfrm>
            <a:off x="4712970" y="3256026"/>
            <a:ext cx="2857500" cy="847668"/>
          </a:xfrm>
          <a:prstGeom prst="rect">
            <a:avLst/>
          </a:prstGeom>
          <a:solidFill>
            <a:srgbClr val="000000"/>
          </a:solidFill>
          <a:ln w="25400">
            <a:solidFill>
              <a:srgbClr val="A6A6A6"/>
            </a:solidFill>
          </a:ln>
        </p:spPr>
        <p:txBody>
          <a:bodyPr vert="horz" wrap="square" lIns="0" tIns="107950" rIns="0" bIns="0" rtlCol="0">
            <a:spAutoFit/>
          </a:bodyPr>
          <a:lstStyle/>
          <a:p>
            <a:pPr marL="775335" marR="455295" indent="-314325">
              <a:lnSpc>
                <a:spcPct val="100000"/>
              </a:lnSpc>
              <a:spcBef>
                <a:spcPts val="850"/>
              </a:spcBef>
            </a:pPr>
            <a:r>
              <a:rPr sz="1200" spc="-10" dirty="0">
                <a:solidFill>
                  <a:srgbClr val="FFFFFF"/>
                </a:solidFill>
                <a:latin typeface="BIZ UDP明朝 Medium" panose="02020500000000000000" pitchFamily="18" charset="-128"/>
                <a:ea typeface="BIZ UDP明朝 Medium" panose="02020500000000000000" pitchFamily="18" charset="-128"/>
                <a:cs typeface="Calibri"/>
              </a:rPr>
              <a:t>2024</a:t>
            </a:r>
            <a:r>
              <a:rPr sz="1200" dirty="0">
                <a:solidFill>
                  <a:srgbClr val="FFFFFF"/>
                </a:solidFill>
                <a:latin typeface="BIZ UDP明朝 Medium" panose="02020500000000000000" pitchFamily="18" charset="-128"/>
                <a:ea typeface="BIZ UDP明朝 Medium" panose="02020500000000000000" pitchFamily="18" charset="-128"/>
                <a:cs typeface="MS PGothic"/>
              </a:rPr>
              <a:t>年</a:t>
            </a:r>
            <a:r>
              <a:rPr sz="1200" spc="-10" dirty="0">
                <a:solidFill>
                  <a:srgbClr val="FFFFFF"/>
                </a:solidFill>
                <a:latin typeface="BIZ UDP明朝 Medium" panose="02020500000000000000" pitchFamily="18" charset="-128"/>
                <a:ea typeface="BIZ UDP明朝 Medium" panose="02020500000000000000" pitchFamily="18" charset="-128"/>
                <a:cs typeface="Calibri"/>
              </a:rPr>
              <a:t>4</a:t>
            </a:r>
            <a:r>
              <a:rPr sz="1200" spc="-25" dirty="0">
                <a:solidFill>
                  <a:srgbClr val="FFFFFF"/>
                </a:solidFill>
                <a:latin typeface="BIZ UDP明朝 Medium" panose="02020500000000000000" pitchFamily="18" charset="-128"/>
                <a:ea typeface="BIZ UDP明朝 Medium" panose="02020500000000000000" pitchFamily="18" charset="-128"/>
                <a:cs typeface="MS PGothic"/>
              </a:rPr>
              <a:t>月、</a:t>
            </a:r>
            <a:r>
              <a:rPr sz="1200" spc="-10" dirty="0">
                <a:solidFill>
                  <a:srgbClr val="FFFFFF"/>
                </a:solidFill>
                <a:latin typeface="BIZ UDP明朝 Medium" panose="02020500000000000000" pitchFamily="18" charset="-128"/>
                <a:ea typeface="BIZ UDP明朝 Medium" panose="02020500000000000000" pitchFamily="18" charset="-128"/>
                <a:cs typeface="Calibri"/>
              </a:rPr>
              <a:t>NASA-</a:t>
            </a:r>
            <a:r>
              <a:rPr lang="ja-JP" altLang="en-US" sz="1200" spc="-10" dirty="0">
                <a:solidFill>
                  <a:srgbClr val="FFFFFF"/>
                </a:solidFill>
                <a:latin typeface="BIZ UDP明朝 Medium" panose="02020500000000000000" pitchFamily="18" charset="-128"/>
                <a:ea typeface="BIZ UDP明朝 Medium" panose="02020500000000000000" pitchFamily="18" charset="-128"/>
                <a:cs typeface="Calibri"/>
              </a:rPr>
              <a:t>日本</a:t>
            </a:r>
            <a:r>
              <a:rPr sz="1200" spc="-30" dirty="0" err="1">
                <a:solidFill>
                  <a:srgbClr val="FFFFFF"/>
                </a:solidFill>
                <a:latin typeface="BIZ UDP明朝 Medium" panose="02020500000000000000" pitchFamily="18" charset="-128"/>
                <a:ea typeface="BIZ UDP明朝 Medium" panose="02020500000000000000" pitchFamily="18" charset="-128"/>
                <a:cs typeface="MS PGothic"/>
              </a:rPr>
              <a:t>間で</a:t>
            </a:r>
            <a:r>
              <a:rPr sz="1200" spc="-20" dirty="0" err="1">
                <a:solidFill>
                  <a:srgbClr val="FFFFFF"/>
                </a:solidFill>
                <a:latin typeface="BIZ UDP明朝 Medium" panose="02020500000000000000" pitchFamily="18" charset="-128"/>
                <a:ea typeface="BIZ UDP明朝 Medium" panose="02020500000000000000" pitchFamily="18" charset="-128"/>
                <a:cs typeface="MS PGothic"/>
              </a:rPr>
              <a:t>与圧ローバ</a:t>
            </a:r>
            <a:r>
              <a:rPr sz="1200" spc="-10" dirty="0" err="1">
                <a:solidFill>
                  <a:srgbClr val="FFFFFF"/>
                </a:solidFill>
                <a:latin typeface="BIZ UDP明朝 Medium" panose="02020500000000000000" pitchFamily="18" charset="-128"/>
                <a:ea typeface="BIZ UDP明朝 Medium" panose="02020500000000000000" pitchFamily="18" charset="-128"/>
                <a:cs typeface="Calibri"/>
              </a:rPr>
              <a:t>―IA</a:t>
            </a:r>
            <a:r>
              <a:rPr sz="1200" spc="-25" dirty="0" err="1">
                <a:solidFill>
                  <a:srgbClr val="FFFFFF"/>
                </a:solidFill>
                <a:latin typeface="BIZ UDP明朝 Medium" panose="02020500000000000000" pitchFamily="18" charset="-128"/>
                <a:ea typeface="BIZ UDP明朝 Medium" panose="02020500000000000000" pitchFamily="18" charset="-128"/>
                <a:cs typeface="MS PGothic"/>
              </a:rPr>
              <a:t>署名</a:t>
            </a:r>
            <a:endParaRPr sz="1200" dirty="0">
              <a:latin typeface="BIZ UDP明朝 Medium" panose="02020500000000000000" pitchFamily="18" charset="-128"/>
              <a:ea typeface="BIZ UDP明朝 Medium" panose="02020500000000000000" pitchFamily="18" charset="-128"/>
              <a:cs typeface="MS PGothic"/>
            </a:endParaRPr>
          </a:p>
          <a:p>
            <a:pPr marL="318135">
              <a:lnSpc>
                <a:spcPct val="100000"/>
              </a:lnSpc>
              <a:tabLst>
                <a:tab pos="604520" algn="l"/>
              </a:tabLst>
            </a:pPr>
            <a:r>
              <a:rPr sz="1200" spc="-10" dirty="0">
                <a:solidFill>
                  <a:srgbClr val="FFFFFF"/>
                </a:solidFill>
                <a:latin typeface="BIZ UDP明朝 Medium" panose="02020500000000000000" pitchFamily="18" charset="-128"/>
                <a:ea typeface="BIZ UDP明朝 Medium" panose="02020500000000000000" pitchFamily="18" charset="-128"/>
                <a:cs typeface="MS PGothic"/>
              </a:rPr>
              <a:t>日本からの</a:t>
            </a:r>
            <a:r>
              <a:rPr sz="1200" u="sng" spc="-15" dirty="0">
                <a:solidFill>
                  <a:srgbClr val="FFFFFF"/>
                </a:solidFill>
                <a:uFill>
                  <a:solidFill>
                    <a:srgbClr val="FFFFFF"/>
                  </a:solidFill>
                </a:uFill>
                <a:latin typeface="BIZ UDP明朝 Medium" panose="02020500000000000000" pitchFamily="18" charset="-128"/>
                <a:ea typeface="BIZ UDP明朝 Medium" panose="02020500000000000000" pitchFamily="18" charset="-128"/>
                <a:cs typeface="MS PGothic"/>
              </a:rPr>
              <a:t>与圧ローバの提供</a:t>
            </a:r>
            <a:endParaRPr sz="1200" dirty="0">
              <a:latin typeface="BIZ UDP明朝 Medium" panose="02020500000000000000" pitchFamily="18" charset="-128"/>
              <a:ea typeface="BIZ UDP明朝 Medium" panose="02020500000000000000" pitchFamily="18" charset="-128"/>
              <a:cs typeface="MS PGothic"/>
            </a:endParaRPr>
          </a:p>
          <a:p>
            <a:pPr marL="222249">
              <a:lnSpc>
                <a:spcPct val="100000"/>
              </a:lnSpc>
              <a:tabLst>
                <a:tab pos="508634" algn="l"/>
              </a:tabLst>
            </a:pPr>
            <a:r>
              <a:rPr lang="ja-JP" altLang="en-US" sz="1200" u="sng" spc="5" dirty="0">
                <a:solidFill>
                  <a:srgbClr val="FFFFFF"/>
                </a:solidFill>
                <a:uFill>
                  <a:solidFill>
                    <a:srgbClr val="FFFFFF"/>
                  </a:solidFill>
                </a:uFill>
                <a:latin typeface="BIZ UDP明朝 Medium" panose="02020500000000000000" pitchFamily="18" charset="-128"/>
                <a:ea typeface="BIZ UDP明朝 Medium" panose="02020500000000000000" pitchFamily="18" charset="-128"/>
                <a:cs typeface="MS PGothic"/>
              </a:rPr>
              <a:t>　</a:t>
            </a:r>
            <a:r>
              <a:rPr sz="1200" u="sng" spc="5" dirty="0">
                <a:solidFill>
                  <a:srgbClr val="FFFFFF"/>
                </a:solidFill>
                <a:uFill>
                  <a:solidFill>
                    <a:srgbClr val="FFFFFF"/>
                  </a:solidFill>
                </a:uFill>
                <a:latin typeface="BIZ UDP明朝 Medium" panose="02020500000000000000" pitchFamily="18" charset="-128"/>
                <a:ea typeface="BIZ UDP明朝 Medium" panose="02020500000000000000" pitchFamily="18" charset="-128"/>
                <a:cs typeface="MS PGothic"/>
              </a:rPr>
              <a:t>日本人飛行士の月着陸機会２回</a:t>
            </a:r>
            <a:endParaRPr sz="1200" dirty="0">
              <a:latin typeface="BIZ UDP明朝 Medium" panose="02020500000000000000" pitchFamily="18" charset="-128"/>
              <a:ea typeface="BIZ UDP明朝 Medium" panose="02020500000000000000" pitchFamily="18" charset="-128"/>
              <a:cs typeface="MS PGothic"/>
            </a:endParaRPr>
          </a:p>
        </p:txBody>
      </p:sp>
      <p:sp>
        <p:nvSpPr>
          <p:cNvPr id="2" name="object 18">
            <a:extLst>
              <a:ext uri="{FF2B5EF4-FFF2-40B4-BE49-F238E27FC236}">
                <a16:creationId xmlns:a16="http://schemas.microsoft.com/office/drawing/2014/main" id="{07186589-DAEF-626C-6026-477AB454F587}"/>
              </a:ext>
            </a:extLst>
          </p:cNvPr>
          <p:cNvSpPr txBox="1">
            <a:spLocks noGrp="1"/>
          </p:cNvSpPr>
          <p:nvPr>
            <p:ph type="title"/>
          </p:nvPr>
        </p:nvSpPr>
        <p:spPr>
          <a:xfrm>
            <a:off x="1" y="-29655"/>
            <a:ext cx="12169392" cy="566181"/>
          </a:xfrm>
          <a:prstGeom prst="rect">
            <a:avLst/>
          </a:prstGeom>
        </p:spPr>
        <p:txBody>
          <a:bodyPr vert="horz" wrap="square" lIns="0" tIns="12065" rIns="0" bIns="0" rtlCol="0">
            <a:spAutoFit/>
          </a:bodyPr>
          <a:lstStyle/>
          <a:p>
            <a:pPr marL="12700" algn="ctr">
              <a:lnSpc>
                <a:spcPct val="100000"/>
              </a:lnSpc>
              <a:spcBef>
                <a:spcPts val="95"/>
              </a:spcBef>
              <a:tabLst>
                <a:tab pos="701040" algn="l"/>
              </a:tabLst>
            </a:pPr>
            <a:r>
              <a:rPr sz="3600" spc="-40" dirty="0" err="1">
                <a:latin typeface="BIZ UDP明朝 Medium" panose="02020500000000000000" pitchFamily="18" charset="-128"/>
                <a:ea typeface="BIZ UDP明朝 Medium" panose="02020500000000000000" pitchFamily="18" charset="-128"/>
              </a:rPr>
              <a:t>月面</a:t>
            </a:r>
            <a:r>
              <a:rPr lang="ja-JP" altLang="en-US" sz="3600" spc="-40" dirty="0">
                <a:latin typeface="BIZ UDP明朝 Medium" panose="02020500000000000000" pitchFamily="18" charset="-128"/>
                <a:ea typeface="BIZ UDP明朝 Medium" panose="02020500000000000000" pitchFamily="18" charset="-128"/>
              </a:rPr>
              <a:t>有</a:t>
            </a:r>
            <a:r>
              <a:rPr sz="3600" spc="-40" dirty="0" err="1">
                <a:latin typeface="BIZ UDP明朝 Medium" panose="02020500000000000000" pitchFamily="18" charset="-128"/>
                <a:ea typeface="BIZ UDP明朝 Medium" panose="02020500000000000000" pitchFamily="18" charset="-128"/>
              </a:rPr>
              <a:t>人探査</a:t>
            </a:r>
            <a:endParaRPr sz="3600" spc="-40" dirty="0">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AE04BBA-3EFE-B9E9-B75D-37DF56531EA4}"/>
            </a:ext>
          </a:extLst>
        </p:cNvPr>
        <p:cNvGrpSpPr/>
        <p:nvPr/>
      </p:nvGrpSpPr>
      <p:grpSpPr>
        <a:xfrm>
          <a:off x="0" y="0"/>
          <a:ext cx="0" cy="0"/>
          <a:chOff x="0" y="0"/>
          <a:chExt cx="0" cy="0"/>
        </a:xfrm>
      </p:grpSpPr>
      <p:sp>
        <p:nvSpPr>
          <p:cNvPr id="2" name="object 4">
            <a:extLst>
              <a:ext uri="{FF2B5EF4-FFF2-40B4-BE49-F238E27FC236}">
                <a16:creationId xmlns:a16="http://schemas.microsoft.com/office/drawing/2014/main" id="{846DD03A-3A72-010E-7290-9314997DAF78}"/>
              </a:ext>
            </a:extLst>
          </p:cNvPr>
          <p:cNvSpPr txBox="1"/>
          <p:nvPr/>
        </p:nvSpPr>
        <p:spPr>
          <a:xfrm>
            <a:off x="3832565" y="6558280"/>
            <a:ext cx="3966729"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BIZ UDP明朝 Medium" panose="02020500000000000000" pitchFamily="18" charset="-128"/>
                <a:ea typeface="BIZ UDP明朝 Medium" panose="02020500000000000000" pitchFamily="18" charset="-128"/>
                <a:cs typeface="游ゴシック"/>
              </a:rPr>
              <a:t>有人与圧ローバーCG</a:t>
            </a:r>
            <a:r>
              <a:rPr sz="1800" spc="-35" dirty="0">
                <a:solidFill>
                  <a:schemeClr val="bg1"/>
                </a:solidFill>
                <a:latin typeface="BIZ UDP明朝 Medium" panose="02020500000000000000" pitchFamily="18" charset="-128"/>
                <a:ea typeface="BIZ UDP明朝 Medium" panose="02020500000000000000" pitchFamily="18" charset="-128"/>
                <a:cs typeface="游ゴシック"/>
              </a:rPr>
              <a:t> </a:t>
            </a:r>
            <a:r>
              <a:rPr sz="1800" spc="-10" dirty="0">
                <a:solidFill>
                  <a:schemeClr val="bg1"/>
                </a:solidFill>
                <a:latin typeface="BIZ UDP明朝 Medium" panose="02020500000000000000" pitchFamily="18" charset="-128"/>
                <a:ea typeface="BIZ UDP明朝 Medium" panose="02020500000000000000" pitchFamily="18" charset="-128"/>
                <a:cs typeface="游ゴシック"/>
              </a:rPr>
              <a:t>©TOYOTA</a:t>
            </a:r>
            <a:endParaRPr sz="1800" dirty="0">
              <a:solidFill>
                <a:schemeClr val="bg1"/>
              </a:solidFill>
              <a:latin typeface="BIZ UDP明朝 Medium" panose="02020500000000000000" pitchFamily="18" charset="-128"/>
              <a:ea typeface="BIZ UDP明朝 Medium" panose="02020500000000000000" pitchFamily="18" charset="-128"/>
              <a:cs typeface="游ゴシック"/>
            </a:endParaRPr>
          </a:p>
        </p:txBody>
      </p:sp>
      <p:pic>
        <p:nvPicPr>
          <p:cNvPr id="3" name="object 5">
            <a:extLst>
              <a:ext uri="{FF2B5EF4-FFF2-40B4-BE49-F238E27FC236}">
                <a16:creationId xmlns:a16="http://schemas.microsoft.com/office/drawing/2014/main" id="{7A5A3B7D-5C0B-4651-8036-49A8AFF5DE8E}"/>
              </a:ext>
            </a:extLst>
          </p:cNvPr>
          <p:cNvPicPr/>
          <p:nvPr/>
        </p:nvPicPr>
        <p:blipFill>
          <a:blip r:embed="rId2" cstate="print"/>
          <a:stretch>
            <a:fillRect/>
          </a:stretch>
        </p:blipFill>
        <p:spPr>
          <a:xfrm>
            <a:off x="550905" y="238206"/>
            <a:ext cx="10844517" cy="6313254"/>
          </a:xfrm>
          <a:prstGeom prst="rect">
            <a:avLst/>
          </a:prstGeom>
        </p:spPr>
      </p:pic>
    </p:spTree>
    <p:extLst>
      <p:ext uri="{BB962C8B-B14F-4D97-AF65-F5344CB8AC3E}">
        <p14:creationId xmlns:p14="http://schemas.microsoft.com/office/powerpoint/2010/main" val="744888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BDEC6-1DAC-F8C8-F0DC-1BA7CA3781A0}"/>
            </a:ext>
          </a:extLst>
        </p:cNvPr>
        <p:cNvGrpSpPr/>
        <p:nvPr/>
      </p:nvGrpSpPr>
      <p:grpSpPr>
        <a:xfrm>
          <a:off x="0" y="0"/>
          <a:ext cx="0" cy="0"/>
          <a:chOff x="0" y="0"/>
          <a:chExt cx="0" cy="0"/>
        </a:xfrm>
      </p:grpSpPr>
      <p:grpSp>
        <p:nvGrpSpPr>
          <p:cNvPr id="11" name="object 2">
            <a:extLst>
              <a:ext uri="{FF2B5EF4-FFF2-40B4-BE49-F238E27FC236}">
                <a16:creationId xmlns:a16="http://schemas.microsoft.com/office/drawing/2014/main" id="{33997463-A1F9-88E1-4C74-F002F655C415}"/>
              </a:ext>
            </a:extLst>
          </p:cNvPr>
          <p:cNvGrpSpPr/>
          <p:nvPr/>
        </p:nvGrpSpPr>
        <p:grpSpPr>
          <a:xfrm>
            <a:off x="97770" y="1446672"/>
            <a:ext cx="7826655" cy="5272781"/>
            <a:chOff x="2816066" y="2620912"/>
            <a:chExt cx="6596380" cy="4182745"/>
          </a:xfrm>
        </p:grpSpPr>
        <p:pic>
          <p:nvPicPr>
            <p:cNvPr id="12" name="object 3">
              <a:extLst>
                <a:ext uri="{FF2B5EF4-FFF2-40B4-BE49-F238E27FC236}">
                  <a16:creationId xmlns:a16="http://schemas.microsoft.com/office/drawing/2014/main" id="{B60C01FE-2DA5-129E-9113-4884C4760DA8}"/>
                </a:ext>
              </a:extLst>
            </p:cNvPr>
            <p:cNvPicPr/>
            <p:nvPr/>
          </p:nvPicPr>
          <p:blipFill>
            <a:blip r:embed="rId2" cstate="print"/>
            <a:stretch>
              <a:fillRect/>
            </a:stretch>
          </p:blipFill>
          <p:spPr>
            <a:xfrm>
              <a:off x="2816066" y="2620912"/>
              <a:ext cx="6578153" cy="4182217"/>
            </a:xfrm>
            <a:prstGeom prst="rect">
              <a:avLst/>
            </a:prstGeom>
          </p:spPr>
        </p:pic>
        <p:pic>
          <p:nvPicPr>
            <p:cNvPr id="13" name="object 4">
              <a:extLst>
                <a:ext uri="{FF2B5EF4-FFF2-40B4-BE49-F238E27FC236}">
                  <a16:creationId xmlns:a16="http://schemas.microsoft.com/office/drawing/2014/main" id="{FC88C10E-09A9-A4E8-4A96-9BE4C1E1481A}"/>
                </a:ext>
              </a:extLst>
            </p:cNvPr>
            <p:cNvPicPr/>
            <p:nvPr/>
          </p:nvPicPr>
          <p:blipFill>
            <a:blip r:embed="rId3" cstate="print"/>
            <a:stretch>
              <a:fillRect/>
            </a:stretch>
          </p:blipFill>
          <p:spPr>
            <a:xfrm>
              <a:off x="7748015" y="2656331"/>
              <a:ext cx="1664207" cy="704087"/>
            </a:xfrm>
            <a:prstGeom prst="rect">
              <a:avLst/>
            </a:prstGeom>
          </p:spPr>
        </p:pic>
        <p:sp>
          <p:nvSpPr>
            <p:cNvPr id="14" name="object 5">
              <a:extLst>
                <a:ext uri="{FF2B5EF4-FFF2-40B4-BE49-F238E27FC236}">
                  <a16:creationId xmlns:a16="http://schemas.microsoft.com/office/drawing/2014/main" id="{7069BA60-8C7C-A558-22BF-25AD58DE02D2}"/>
                </a:ext>
              </a:extLst>
            </p:cNvPr>
            <p:cNvSpPr/>
            <p:nvPr/>
          </p:nvSpPr>
          <p:spPr>
            <a:xfrm>
              <a:off x="7823200" y="2731907"/>
              <a:ext cx="1514475" cy="553720"/>
            </a:xfrm>
            <a:custGeom>
              <a:avLst/>
              <a:gdLst/>
              <a:ahLst/>
              <a:cxnLst/>
              <a:rect l="l" t="t" r="r" b="b"/>
              <a:pathLst>
                <a:path w="1514475" h="553720">
                  <a:moveTo>
                    <a:pt x="0" y="276580"/>
                  </a:moveTo>
                  <a:lnTo>
                    <a:pt x="12197" y="226863"/>
                  </a:lnTo>
                  <a:lnTo>
                    <a:pt x="47365" y="180070"/>
                  </a:lnTo>
                  <a:lnTo>
                    <a:pt x="103365" y="136983"/>
                  </a:lnTo>
                  <a:lnTo>
                    <a:pt x="138508" y="117072"/>
                  </a:lnTo>
                  <a:lnTo>
                    <a:pt x="178058" y="98381"/>
                  </a:lnTo>
                  <a:lnTo>
                    <a:pt x="221746" y="81006"/>
                  </a:lnTo>
                  <a:lnTo>
                    <a:pt x="269306" y="65046"/>
                  </a:lnTo>
                  <a:lnTo>
                    <a:pt x="320470" y="50598"/>
                  </a:lnTo>
                  <a:lnTo>
                    <a:pt x="374971" y="37760"/>
                  </a:lnTo>
                  <a:lnTo>
                    <a:pt x="432542" y="26629"/>
                  </a:lnTo>
                  <a:lnTo>
                    <a:pt x="492915" y="17303"/>
                  </a:lnTo>
                  <a:lnTo>
                    <a:pt x="555823" y="9879"/>
                  </a:lnTo>
                  <a:lnTo>
                    <a:pt x="620999" y="4455"/>
                  </a:lnTo>
                  <a:lnTo>
                    <a:pt x="688175" y="1130"/>
                  </a:lnTo>
                  <a:lnTo>
                    <a:pt x="757085" y="0"/>
                  </a:lnTo>
                  <a:lnTo>
                    <a:pt x="825994" y="1130"/>
                  </a:lnTo>
                  <a:lnTo>
                    <a:pt x="893170" y="4455"/>
                  </a:lnTo>
                  <a:lnTo>
                    <a:pt x="958346" y="9879"/>
                  </a:lnTo>
                  <a:lnTo>
                    <a:pt x="1021254" y="17303"/>
                  </a:lnTo>
                  <a:lnTo>
                    <a:pt x="1081627" y="26629"/>
                  </a:lnTo>
                  <a:lnTo>
                    <a:pt x="1139198" y="37760"/>
                  </a:lnTo>
                  <a:lnTo>
                    <a:pt x="1193699" y="50598"/>
                  </a:lnTo>
                  <a:lnTo>
                    <a:pt x="1244863" y="65046"/>
                  </a:lnTo>
                  <a:lnTo>
                    <a:pt x="1292423" y="81006"/>
                  </a:lnTo>
                  <a:lnTo>
                    <a:pt x="1336111" y="98381"/>
                  </a:lnTo>
                  <a:lnTo>
                    <a:pt x="1375661" y="117072"/>
                  </a:lnTo>
                  <a:lnTo>
                    <a:pt x="1410804" y="136983"/>
                  </a:lnTo>
                  <a:lnTo>
                    <a:pt x="1466804" y="180070"/>
                  </a:lnTo>
                  <a:lnTo>
                    <a:pt x="1501972" y="226863"/>
                  </a:lnTo>
                  <a:lnTo>
                    <a:pt x="1514170" y="276580"/>
                  </a:lnTo>
                  <a:lnTo>
                    <a:pt x="1511076" y="301753"/>
                  </a:lnTo>
                  <a:lnTo>
                    <a:pt x="1487126" y="350103"/>
                  </a:lnTo>
                  <a:lnTo>
                    <a:pt x="1441275" y="395140"/>
                  </a:lnTo>
                  <a:lnTo>
                    <a:pt x="1375661" y="436082"/>
                  </a:lnTo>
                  <a:lnTo>
                    <a:pt x="1336111" y="454774"/>
                  </a:lnTo>
                  <a:lnTo>
                    <a:pt x="1292423" y="472149"/>
                  </a:lnTo>
                  <a:lnTo>
                    <a:pt x="1244863" y="488110"/>
                  </a:lnTo>
                  <a:lnTo>
                    <a:pt x="1193699" y="502558"/>
                  </a:lnTo>
                  <a:lnTo>
                    <a:pt x="1139198" y="515397"/>
                  </a:lnTo>
                  <a:lnTo>
                    <a:pt x="1081627" y="526529"/>
                  </a:lnTo>
                  <a:lnTo>
                    <a:pt x="1021254" y="535856"/>
                  </a:lnTo>
                  <a:lnTo>
                    <a:pt x="958346" y="543280"/>
                  </a:lnTo>
                  <a:lnTo>
                    <a:pt x="893170" y="548704"/>
                  </a:lnTo>
                  <a:lnTo>
                    <a:pt x="825994" y="552030"/>
                  </a:lnTo>
                  <a:lnTo>
                    <a:pt x="757085" y="553161"/>
                  </a:lnTo>
                  <a:lnTo>
                    <a:pt x="688175" y="552030"/>
                  </a:lnTo>
                  <a:lnTo>
                    <a:pt x="620999" y="548704"/>
                  </a:lnTo>
                  <a:lnTo>
                    <a:pt x="555823" y="543280"/>
                  </a:lnTo>
                  <a:lnTo>
                    <a:pt x="492915" y="535856"/>
                  </a:lnTo>
                  <a:lnTo>
                    <a:pt x="432542" y="526529"/>
                  </a:lnTo>
                  <a:lnTo>
                    <a:pt x="374971" y="515397"/>
                  </a:lnTo>
                  <a:lnTo>
                    <a:pt x="320470" y="502558"/>
                  </a:lnTo>
                  <a:lnTo>
                    <a:pt x="269306" y="488110"/>
                  </a:lnTo>
                  <a:lnTo>
                    <a:pt x="221746" y="472149"/>
                  </a:lnTo>
                  <a:lnTo>
                    <a:pt x="178058" y="454774"/>
                  </a:lnTo>
                  <a:lnTo>
                    <a:pt x="138508" y="436082"/>
                  </a:lnTo>
                  <a:lnTo>
                    <a:pt x="103365" y="416172"/>
                  </a:lnTo>
                  <a:lnTo>
                    <a:pt x="47365" y="373085"/>
                  </a:lnTo>
                  <a:lnTo>
                    <a:pt x="12197" y="326294"/>
                  </a:lnTo>
                  <a:lnTo>
                    <a:pt x="0" y="276580"/>
                  </a:lnTo>
                  <a:close/>
                </a:path>
              </a:pathLst>
            </a:custGeom>
            <a:ln w="19050">
              <a:solidFill>
                <a:srgbClr val="EB061A"/>
              </a:solidFill>
            </a:ln>
          </p:spPr>
          <p:txBody>
            <a:bodyPr wrap="square" lIns="0" tIns="0" rIns="0" bIns="0" rtlCol="0"/>
            <a:lstStyle/>
            <a:p>
              <a:endParaRPr/>
            </a:p>
          </p:txBody>
        </p:sp>
      </p:grpSp>
      <p:pic>
        <p:nvPicPr>
          <p:cNvPr id="16" name="object 5">
            <a:extLst>
              <a:ext uri="{FF2B5EF4-FFF2-40B4-BE49-F238E27FC236}">
                <a16:creationId xmlns:a16="http://schemas.microsoft.com/office/drawing/2014/main" id="{0F126A05-9260-E157-585E-5E3C3D61B22F}"/>
              </a:ext>
            </a:extLst>
          </p:cNvPr>
          <p:cNvPicPr/>
          <p:nvPr/>
        </p:nvPicPr>
        <p:blipFill>
          <a:blip r:embed="rId4" cstate="print"/>
          <a:stretch>
            <a:fillRect/>
          </a:stretch>
        </p:blipFill>
        <p:spPr>
          <a:xfrm>
            <a:off x="8029704" y="4020989"/>
            <a:ext cx="3877324" cy="2723500"/>
          </a:xfrm>
          <a:prstGeom prst="rect">
            <a:avLst/>
          </a:prstGeom>
        </p:spPr>
      </p:pic>
      <p:graphicFrame>
        <p:nvGraphicFramePr>
          <p:cNvPr id="22" name="object 11">
            <a:extLst>
              <a:ext uri="{FF2B5EF4-FFF2-40B4-BE49-F238E27FC236}">
                <a16:creationId xmlns:a16="http://schemas.microsoft.com/office/drawing/2014/main" id="{5EB07B82-7255-DC6F-DD8F-0F7460BE89C0}"/>
              </a:ext>
            </a:extLst>
          </p:cNvPr>
          <p:cNvGraphicFramePr>
            <a:graphicFrameLocks noGrp="1"/>
          </p:cNvGraphicFramePr>
          <p:nvPr>
            <p:extLst>
              <p:ext uri="{D42A27DB-BD31-4B8C-83A1-F6EECF244321}">
                <p14:modId xmlns:p14="http://schemas.microsoft.com/office/powerpoint/2010/main" val="3288308484"/>
              </p:ext>
            </p:extLst>
          </p:nvPr>
        </p:nvGraphicFramePr>
        <p:xfrm>
          <a:off x="8029704" y="1641763"/>
          <a:ext cx="4044532" cy="2249821"/>
        </p:xfrm>
        <a:graphic>
          <a:graphicData uri="http://schemas.openxmlformats.org/drawingml/2006/table">
            <a:tbl>
              <a:tblPr firstRow="1" bandRow="1">
                <a:tableStyleId>{2D5ABB26-0587-4C30-8999-92F81FD0307C}</a:tableStyleId>
              </a:tblPr>
              <a:tblGrid>
                <a:gridCol w="1939975">
                  <a:extLst>
                    <a:ext uri="{9D8B030D-6E8A-4147-A177-3AD203B41FA5}">
                      <a16:colId xmlns:a16="http://schemas.microsoft.com/office/drawing/2014/main" val="20000"/>
                    </a:ext>
                  </a:extLst>
                </a:gridCol>
                <a:gridCol w="2104557">
                  <a:extLst>
                    <a:ext uri="{9D8B030D-6E8A-4147-A177-3AD203B41FA5}">
                      <a16:colId xmlns:a16="http://schemas.microsoft.com/office/drawing/2014/main" val="20001"/>
                    </a:ext>
                  </a:extLst>
                </a:gridCol>
              </a:tblGrid>
              <a:tr h="374863">
                <a:tc>
                  <a:txBody>
                    <a:bodyPr/>
                    <a:lstStyle/>
                    <a:p>
                      <a:pPr marL="91440">
                        <a:lnSpc>
                          <a:spcPct val="100000"/>
                        </a:lnSpc>
                        <a:spcBef>
                          <a:spcPts val="215"/>
                        </a:spcBef>
                      </a:pPr>
                      <a:r>
                        <a:rPr sz="1800" b="1" spc="-25" dirty="0">
                          <a:latin typeface="BIZ UDP明朝 Medium" panose="02020500000000000000" pitchFamily="18" charset="-128"/>
                          <a:ea typeface="BIZ UDP明朝 Medium" panose="02020500000000000000" pitchFamily="18" charset="-128"/>
                          <a:cs typeface="游ゴシック"/>
                        </a:rPr>
                        <a:t>項目</a:t>
                      </a:r>
                      <a:endParaRPr sz="1800" b="1">
                        <a:latin typeface="BIZ UDP明朝 Medium" panose="02020500000000000000" pitchFamily="18" charset="-128"/>
                        <a:ea typeface="BIZ UDP明朝 Medium" panose="02020500000000000000" pitchFamily="18" charset="-128"/>
                        <a:cs typeface="游ゴシック"/>
                      </a:endParaRPr>
                    </a:p>
                  </a:txBody>
                  <a:tcPr marL="0" marR="0" marT="27305" marB="0">
                    <a:lnT w="28575">
                      <a:solidFill>
                        <a:srgbClr val="000000"/>
                      </a:solidFill>
                      <a:prstDash val="solid"/>
                    </a:lnT>
                    <a:lnB w="12700">
                      <a:solidFill>
                        <a:srgbClr val="000000"/>
                      </a:solidFill>
                      <a:prstDash val="solid"/>
                    </a:lnB>
                  </a:tcPr>
                </a:tc>
                <a:tc>
                  <a:txBody>
                    <a:bodyPr/>
                    <a:lstStyle/>
                    <a:p>
                      <a:pPr marL="171450">
                        <a:lnSpc>
                          <a:spcPct val="100000"/>
                        </a:lnSpc>
                        <a:spcBef>
                          <a:spcPts val="215"/>
                        </a:spcBef>
                      </a:pPr>
                      <a:r>
                        <a:rPr sz="1800" b="1" spc="-25" dirty="0">
                          <a:latin typeface="BIZ UDP明朝 Medium" panose="02020500000000000000" pitchFamily="18" charset="-128"/>
                          <a:ea typeface="BIZ UDP明朝 Medium" panose="02020500000000000000" pitchFamily="18" charset="-128"/>
                          <a:cs typeface="游ゴシック"/>
                        </a:rPr>
                        <a:t>諸元</a:t>
                      </a:r>
                      <a:endParaRPr sz="1800" b="1">
                        <a:latin typeface="BIZ UDP明朝 Medium" panose="02020500000000000000" pitchFamily="18" charset="-128"/>
                        <a:ea typeface="BIZ UDP明朝 Medium" panose="02020500000000000000" pitchFamily="18" charset="-128"/>
                        <a:cs typeface="游ゴシック"/>
                      </a:endParaRPr>
                    </a:p>
                  </a:txBody>
                  <a:tcPr marL="0" marR="0" marT="27305" marB="0">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0362">
                <a:tc>
                  <a:txBody>
                    <a:bodyPr/>
                    <a:lstStyle/>
                    <a:p>
                      <a:pPr marL="91440">
                        <a:lnSpc>
                          <a:spcPct val="100000"/>
                        </a:lnSpc>
                        <a:spcBef>
                          <a:spcPts val="215"/>
                        </a:spcBef>
                      </a:pPr>
                      <a:r>
                        <a:rPr sz="1800" b="1" spc="-15" dirty="0">
                          <a:latin typeface="BIZ UDP明朝 Medium" panose="02020500000000000000" pitchFamily="18" charset="-128"/>
                          <a:ea typeface="BIZ UDP明朝 Medium" panose="02020500000000000000" pitchFamily="18" charset="-128"/>
                          <a:cs typeface="游ゴシック"/>
                        </a:rPr>
                        <a:t>トレッド</a:t>
                      </a:r>
                      <a:endParaRPr sz="1800" b="1">
                        <a:latin typeface="BIZ UDP明朝 Medium" panose="02020500000000000000" pitchFamily="18" charset="-128"/>
                        <a:ea typeface="BIZ UDP明朝 Medium" panose="02020500000000000000" pitchFamily="18" charset="-128"/>
                        <a:cs typeface="游ゴシック"/>
                      </a:endParaRPr>
                    </a:p>
                  </a:txBody>
                  <a:tcPr marL="0" marR="0" marT="27305" marB="0">
                    <a:lnT w="12700">
                      <a:solidFill>
                        <a:srgbClr val="000000"/>
                      </a:solidFill>
                      <a:prstDash val="solid"/>
                    </a:lnT>
                  </a:tcPr>
                </a:tc>
                <a:tc>
                  <a:txBody>
                    <a:bodyPr/>
                    <a:lstStyle/>
                    <a:p>
                      <a:pPr marL="171450">
                        <a:lnSpc>
                          <a:spcPct val="100000"/>
                        </a:lnSpc>
                        <a:spcBef>
                          <a:spcPts val="215"/>
                        </a:spcBef>
                      </a:pPr>
                      <a:r>
                        <a:rPr sz="1800" b="1" dirty="0">
                          <a:latin typeface="BIZ UDP明朝 Medium" panose="02020500000000000000" pitchFamily="18" charset="-128"/>
                          <a:ea typeface="BIZ UDP明朝 Medium" panose="02020500000000000000" pitchFamily="18" charset="-128"/>
                          <a:cs typeface="游ゴシック"/>
                        </a:rPr>
                        <a:t>3,200</a:t>
                      </a:r>
                      <a:r>
                        <a:rPr sz="1800" b="1" spc="-25" dirty="0">
                          <a:latin typeface="BIZ UDP明朝 Medium" panose="02020500000000000000" pitchFamily="18" charset="-128"/>
                          <a:ea typeface="BIZ UDP明朝 Medium" panose="02020500000000000000" pitchFamily="18" charset="-128"/>
                          <a:cs typeface="游ゴシック"/>
                        </a:rPr>
                        <a:t> mm</a:t>
                      </a:r>
                      <a:endParaRPr sz="1800" b="1">
                        <a:latin typeface="BIZ UDP明朝 Medium" panose="02020500000000000000" pitchFamily="18" charset="-128"/>
                        <a:ea typeface="BIZ UDP明朝 Medium" panose="02020500000000000000" pitchFamily="18" charset="-128"/>
                        <a:cs typeface="游ゴシック"/>
                      </a:endParaRPr>
                    </a:p>
                  </a:txBody>
                  <a:tcPr marL="0" marR="0" marT="27305" marB="0">
                    <a:lnT w="12700">
                      <a:solidFill>
                        <a:srgbClr val="000000"/>
                      </a:solidFill>
                      <a:prstDash val="solid"/>
                    </a:lnT>
                  </a:tcPr>
                </a:tc>
                <a:extLst>
                  <a:ext uri="{0D108BD9-81ED-4DB2-BD59-A6C34878D82A}">
                    <a16:rowId xmlns:a16="http://schemas.microsoft.com/office/drawing/2014/main" val="10001"/>
                  </a:ext>
                </a:extLst>
              </a:tr>
              <a:tr h="374863">
                <a:tc>
                  <a:txBody>
                    <a:bodyPr/>
                    <a:lstStyle/>
                    <a:p>
                      <a:pPr marL="91440">
                        <a:lnSpc>
                          <a:spcPct val="100000"/>
                        </a:lnSpc>
                        <a:spcBef>
                          <a:spcPts val="250"/>
                        </a:spcBef>
                      </a:pPr>
                      <a:r>
                        <a:rPr sz="1800" b="1" spc="-10" dirty="0">
                          <a:latin typeface="BIZ UDP明朝 Medium" panose="02020500000000000000" pitchFamily="18" charset="-128"/>
                          <a:ea typeface="BIZ UDP明朝 Medium" panose="02020500000000000000" pitchFamily="18" charset="-128"/>
                          <a:cs typeface="游ゴシック"/>
                        </a:rPr>
                        <a:t>ホイールベース</a:t>
                      </a:r>
                      <a:endParaRPr sz="1800" b="1">
                        <a:latin typeface="BIZ UDP明朝 Medium" panose="02020500000000000000" pitchFamily="18" charset="-128"/>
                        <a:ea typeface="BIZ UDP明朝 Medium" panose="02020500000000000000" pitchFamily="18" charset="-128"/>
                        <a:cs typeface="游ゴシック"/>
                      </a:endParaRPr>
                    </a:p>
                  </a:txBody>
                  <a:tcPr marL="0" marR="0" marT="31750" marB="0"/>
                </a:tc>
                <a:tc>
                  <a:txBody>
                    <a:bodyPr/>
                    <a:lstStyle/>
                    <a:p>
                      <a:pPr marL="171450">
                        <a:lnSpc>
                          <a:spcPct val="100000"/>
                        </a:lnSpc>
                        <a:spcBef>
                          <a:spcPts val="250"/>
                        </a:spcBef>
                      </a:pPr>
                      <a:r>
                        <a:rPr sz="1800" b="1" dirty="0">
                          <a:latin typeface="BIZ UDP明朝 Medium" panose="02020500000000000000" pitchFamily="18" charset="-128"/>
                          <a:ea typeface="BIZ UDP明朝 Medium" panose="02020500000000000000" pitchFamily="18" charset="-128"/>
                          <a:cs typeface="游ゴシック"/>
                        </a:rPr>
                        <a:t>4,060</a:t>
                      </a:r>
                      <a:r>
                        <a:rPr sz="1800" b="1" spc="-25" dirty="0">
                          <a:latin typeface="BIZ UDP明朝 Medium" panose="02020500000000000000" pitchFamily="18" charset="-128"/>
                          <a:ea typeface="BIZ UDP明朝 Medium" panose="02020500000000000000" pitchFamily="18" charset="-128"/>
                          <a:cs typeface="游ゴシック"/>
                        </a:rPr>
                        <a:t> mm</a:t>
                      </a:r>
                      <a:endParaRPr sz="1800" b="1">
                        <a:latin typeface="BIZ UDP明朝 Medium" panose="02020500000000000000" pitchFamily="18" charset="-128"/>
                        <a:ea typeface="BIZ UDP明朝 Medium" panose="02020500000000000000" pitchFamily="18" charset="-128"/>
                        <a:cs typeface="游ゴシック"/>
                      </a:endParaRPr>
                    </a:p>
                  </a:txBody>
                  <a:tcPr marL="0" marR="0" marT="31750" marB="0"/>
                </a:tc>
                <a:extLst>
                  <a:ext uri="{0D108BD9-81ED-4DB2-BD59-A6C34878D82A}">
                    <a16:rowId xmlns:a16="http://schemas.microsoft.com/office/drawing/2014/main" val="10002"/>
                  </a:ext>
                </a:extLst>
              </a:tr>
              <a:tr h="374863">
                <a:tc>
                  <a:txBody>
                    <a:bodyPr/>
                    <a:lstStyle/>
                    <a:p>
                      <a:pPr marL="91440">
                        <a:lnSpc>
                          <a:spcPct val="100000"/>
                        </a:lnSpc>
                        <a:spcBef>
                          <a:spcPts val="250"/>
                        </a:spcBef>
                      </a:pPr>
                      <a:r>
                        <a:rPr sz="1800" b="1" spc="-25" dirty="0">
                          <a:latin typeface="BIZ UDP明朝 Medium" panose="02020500000000000000" pitchFamily="18" charset="-128"/>
                          <a:ea typeface="BIZ UDP明朝 Medium" panose="02020500000000000000" pitchFamily="18" charset="-128"/>
                          <a:cs typeface="游ゴシック"/>
                        </a:rPr>
                        <a:t>全長</a:t>
                      </a:r>
                      <a:endParaRPr sz="1800" b="1" dirty="0">
                        <a:latin typeface="BIZ UDP明朝 Medium" panose="02020500000000000000" pitchFamily="18" charset="-128"/>
                        <a:ea typeface="BIZ UDP明朝 Medium" panose="02020500000000000000" pitchFamily="18" charset="-128"/>
                        <a:cs typeface="游ゴシック"/>
                      </a:endParaRPr>
                    </a:p>
                  </a:txBody>
                  <a:tcPr marL="0" marR="0" marT="31750" marB="0"/>
                </a:tc>
                <a:tc>
                  <a:txBody>
                    <a:bodyPr/>
                    <a:lstStyle/>
                    <a:p>
                      <a:pPr marL="171450">
                        <a:lnSpc>
                          <a:spcPct val="100000"/>
                        </a:lnSpc>
                        <a:spcBef>
                          <a:spcPts val="250"/>
                        </a:spcBef>
                      </a:pPr>
                      <a:r>
                        <a:rPr sz="1800" b="1" dirty="0">
                          <a:latin typeface="BIZ UDP明朝 Medium" panose="02020500000000000000" pitchFamily="18" charset="-128"/>
                          <a:ea typeface="BIZ UDP明朝 Medium" panose="02020500000000000000" pitchFamily="18" charset="-128"/>
                          <a:cs typeface="游ゴシック"/>
                        </a:rPr>
                        <a:t>5.3</a:t>
                      </a:r>
                      <a:r>
                        <a:rPr sz="1800" b="1" spc="-25" dirty="0">
                          <a:latin typeface="BIZ UDP明朝 Medium" panose="02020500000000000000" pitchFamily="18" charset="-128"/>
                          <a:ea typeface="BIZ UDP明朝 Medium" panose="02020500000000000000" pitchFamily="18" charset="-128"/>
                          <a:cs typeface="游ゴシック"/>
                        </a:rPr>
                        <a:t> </a:t>
                      </a:r>
                      <a:r>
                        <a:rPr sz="1800" b="1" spc="-50" dirty="0">
                          <a:latin typeface="BIZ UDP明朝 Medium" panose="02020500000000000000" pitchFamily="18" charset="-128"/>
                          <a:ea typeface="BIZ UDP明朝 Medium" panose="02020500000000000000" pitchFamily="18" charset="-128"/>
                          <a:cs typeface="游ゴシック"/>
                        </a:rPr>
                        <a:t>m</a:t>
                      </a:r>
                      <a:endParaRPr sz="1800" b="1" dirty="0">
                        <a:latin typeface="BIZ UDP明朝 Medium" panose="02020500000000000000" pitchFamily="18" charset="-128"/>
                        <a:ea typeface="BIZ UDP明朝 Medium" panose="02020500000000000000" pitchFamily="18" charset="-128"/>
                        <a:cs typeface="游ゴシック"/>
                      </a:endParaRPr>
                    </a:p>
                  </a:txBody>
                  <a:tcPr marL="0" marR="0" marT="31750" marB="0"/>
                </a:tc>
                <a:extLst>
                  <a:ext uri="{0D108BD9-81ED-4DB2-BD59-A6C34878D82A}">
                    <a16:rowId xmlns:a16="http://schemas.microsoft.com/office/drawing/2014/main" val="10003"/>
                  </a:ext>
                </a:extLst>
              </a:tr>
              <a:tr h="374863">
                <a:tc>
                  <a:txBody>
                    <a:bodyPr/>
                    <a:lstStyle/>
                    <a:p>
                      <a:pPr marL="91440">
                        <a:lnSpc>
                          <a:spcPct val="100000"/>
                        </a:lnSpc>
                        <a:spcBef>
                          <a:spcPts val="250"/>
                        </a:spcBef>
                      </a:pPr>
                      <a:r>
                        <a:rPr sz="1800" b="1" spc="-25" dirty="0">
                          <a:latin typeface="BIZ UDP明朝 Medium" panose="02020500000000000000" pitchFamily="18" charset="-128"/>
                          <a:ea typeface="BIZ UDP明朝 Medium" panose="02020500000000000000" pitchFamily="18" charset="-128"/>
                          <a:cs typeface="游ゴシック"/>
                        </a:rPr>
                        <a:t>全幅</a:t>
                      </a:r>
                      <a:endParaRPr sz="1800" b="1">
                        <a:latin typeface="BIZ UDP明朝 Medium" panose="02020500000000000000" pitchFamily="18" charset="-128"/>
                        <a:ea typeface="BIZ UDP明朝 Medium" panose="02020500000000000000" pitchFamily="18" charset="-128"/>
                        <a:cs typeface="游ゴシック"/>
                      </a:endParaRPr>
                    </a:p>
                  </a:txBody>
                  <a:tcPr marL="0" marR="0" marT="31750" marB="0"/>
                </a:tc>
                <a:tc>
                  <a:txBody>
                    <a:bodyPr/>
                    <a:lstStyle/>
                    <a:p>
                      <a:pPr marL="171450">
                        <a:lnSpc>
                          <a:spcPct val="100000"/>
                        </a:lnSpc>
                        <a:spcBef>
                          <a:spcPts val="250"/>
                        </a:spcBef>
                      </a:pPr>
                      <a:r>
                        <a:rPr sz="1800" b="1" dirty="0">
                          <a:latin typeface="BIZ UDP明朝 Medium" panose="02020500000000000000" pitchFamily="18" charset="-128"/>
                          <a:ea typeface="BIZ UDP明朝 Medium" panose="02020500000000000000" pitchFamily="18" charset="-128"/>
                          <a:cs typeface="游ゴシック"/>
                        </a:rPr>
                        <a:t>4.4</a:t>
                      </a:r>
                      <a:r>
                        <a:rPr sz="1800" b="1" spc="-25" dirty="0">
                          <a:latin typeface="BIZ UDP明朝 Medium" panose="02020500000000000000" pitchFamily="18" charset="-128"/>
                          <a:ea typeface="BIZ UDP明朝 Medium" panose="02020500000000000000" pitchFamily="18" charset="-128"/>
                          <a:cs typeface="游ゴシック"/>
                        </a:rPr>
                        <a:t> </a:t>
                      </a:r>
                      <a:r>
                        <a:rPr sz="1800" b="1" spc="-50" dirty="0">
                          <a:latin typeface="BIZ UDP明朝 Medium" panose="02020500000000000000" pitchFamily="18" charset="-128"/>
                          <a:ea typeface="BIZ UDP明朝 Medium" panose="02020500000000000000" pitchFamily="18" charset="-128"/>
                          <a:cs typeface="游ゴシック"/>
                        </a:rPr>
                        <a:t>m</a:t>
                      </a:r>
                      <a:endParaRPr sz="1800" b="1">
                        <a:latin typeface="BIZ UDP明朝 Medium" panose="02020500000000000000" pitchFamily="18" charset="-128"/>
                        <a:ea typeface="BIZ UDP明朝 Medium" panose="02020500000000000000" pitchFamily="18" charset="-128"/>
                        <a:cs typeface="游ゴシック"/>
                      </a:endParaRPr>
                    </a:p>
                  </a:txBody>
                  <a:tcPr marL="0" marR="0" marT="31750" marB="0"/>
                </a:tc>
                <a:extLst>
                  <a:ext uri="{0D108BD9-81ED-4DB2-BD59-A6C34878D82A}">
                    <a16:rowId xmlns:a16="http://schemas.microsoft.com/office/drawing/2014/main" val="10004"/>
                  </a:ext>
                </a:extLst>
              </a:tr>
              <a:tr h="380007">
                <a:tc>
                  <a:txBody>
                    <a:bodyPr/>
                    <a:lstStyle/>
                    <a:p>
                      <a:pPr marL="91440">
                        <a:lnSpc>
                          <a:spcPct val="100000"/>
                        </a:lnSpc>
                        <a:spcBef>
                          <a:spcPts val="250"/>
                        </a:spcBef>
                      </a:pPr>
                      <a:r>
                        <a:rPr sz="1800" b="1" spc="-15" dirty="0">
                          <a:latin typeface="BIZ UDP明朝 Medium" panose="02020500000000000000" pitchFamily="18" charset="-128"/>
                          <a:ea typeface="BIZ UDP明朝 Medium" panose="02020500000000000000" pitchFamily="18" charset="-128"/>
                          <a:cs typeface="游ゴシック"/>
                        </a:rPr>
                        <a:t>車両質量</a:t>
                      </a:r>
                      <a:endParaRPr sz="1800" b="1" dirty="0">
                        <a:latin typeface="BIZ UDP明朝 Medium" panose="02020500000000000000" pitchFamily="18" charset="-128"/>
                        <a:ea typeface="BIZ UDP明朝 Medium" panose="02020500000000000000" pitchFamily="18" charset="-128"/>
                        <a:cs typeface="游ゴシック"/>
                      </a:endParaRPr>
                    </a:p>
                  </a:txBody>
                  <a:tcPr marL="0" marR="0" marT="31750" marB="0">
                    <a:lnB w="12700">
                      <a:solidFill>
                        <a:srgbClr val="000000"/>
                      </a:solidFill>
                      <a:prstDash val="solid"/>
                    </a:lnB>
                  </a:tcPr>
                </a:tc>
                <a:tc>
                  <a:txBody>
                    <a:bodyPr/>
                    <a:lstStyle/>
                    <a:p>
                      <a:pPr marL="171450">
                        <a:lnSpc>
                          <a:spcPct val="100000"/>
                        </a:lnSpc>
                        <a:spcBef>
                          <a:spcPts val="250"/>
                        </a:spcBef>
                      </a:pPr>
                      <a:r>
                        <a:rPr sz="1800" b="1" dirty="0">
                          <a:latin typeface="BIZ UDP明朝 Medium" panose="02020500000000000000" pitchFamily="18" charset="-128"/>
                          <a:ea typeface="BIZ UDP明朝 Medium" panose="02020500000000000000" pitchFamily="18" charset="-128"/>
                          <a:cs typeface="游ゴシック"/>
                        </a:rPr>
                        <a:t>3,200</a:t>
                      </a:r>
                      <a:r>
                        <a:rPr sz="1800" b="1" spc="-25" dirty="0">
                          <a:latin typeface="BIZ UDP明朝 Medium" panose="02020500000000000000" pitchFamily="18" charset="-128"/>
                          <a:ea typeface="BIZ UDP明朝 Medium" panose="02020500000000000000" pitchFamily="18" charset="-128"/>
                          <a:cs typeface="游ゴシック"/>
                        </a:rPr>
                        <a:t> kg</a:t>
                      </a:r>
                      <a:endParaRPr sz="1800" b="1" dirty="0">
                        <a:latin typeface="BIZ UDP明朝 Medium" panose="02020500000000000000" pitchFamily="18" charset="-128"/>
                        <a:ea typeface="BIZ UDP明朝 Medium" panose="02020500000000000000" pitchFamily="18" charset="-128"/>
                        <a:cs typeface="游ゴシック"/>
                      </a:endParaRPr>
                    </a:p>
                  </a:txBody>
                  <a:tcPr marL="0" marR="0" marT="31750" marB="0">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23" name="object 12">
            <a:extLst>
              <a:ext uri="{FF2B5EF4-FFF2-40B4-BE49-F238E27FC236}">
                <a16:creationId xmlns:a16="http://schemas.microsoft.com/office/drawing/2014/main" id="{049CE28B-19A4-1BA8-52E2-8978642284D2}"/>
              </a:ext>
            </a:extLst>
          </p:cNvPr>
          <p:cNvSpPr txBox="1"/>
          <p:nvPr/>
        </p:nvSpPr>
        <p:spPr>
          <a:xfrm>
            <a:off x="8811078" y="1276577"/>
            <a:ext cx="2314575" cy="330835"/>
          </a:xfrm>
          <a:prstGeom prst="rect">
            <a:avLst/>
          </a:prstGeom>
        </p:spPr>
        <p:txBody>
          <a:bodyPr vert="horz" wrap="square" lIns="0" tIns="13335" rIns="0" bIns="0" rtlCol="0">
            <a:spAutoFit/>
          </a:bodyPr>
          <a:lstStyle/>
          <a:p>
            <a:pPr marL="12700" algn="ctr">
              <a:lnSpc>
                <a:spcPct val="100000"/>
              </a:lnSpc>
              <a:spcBef>
                <a:spcPts val="105"/>
              </a:spcBef>
              <a:tabLst>
                <a:tab pos="520065" algn="l"/>
              </a:tabLst>
            </a:pPr>
            <a:r>
              <a:rPr sz="2000" b="1" dirty="0" err="1">
                <a:latin typeface="BIZ UDP明朝 Medium" panose="02020500000000000000" pitchFamily="18" charset="-128"/>
                <a:ea typeface="BIZ UDP明朝 Medium" panose="02020500000000000000" pitchFamily="18" charset="-128"/>
                <a:cs typeface="游ゴシック"/>
              </a:rPr>
              <a:t>要素試作車概</a:t>
            </a:r>
            <a:r>
              <a:rPr sz="2000" b="1" spc="-50" dirty="0" err="1">
                <a:latin typeface="BIZ UDP明朝 Medium" panose="02020500000000000000" pitchFamily="18" charset="-128"/>
                <a:ea typeface="BIZ UDP明朝 Medium" panose="02020500000000000000" pitchFamily="18" charset="-128"/>
                <a:cs typeface="游ゴシック"/>
              </a:rPr>
              <a:t>要</a:t>
            </a:r>
            <a:endParaRPr sz="2000" b="1" dirty="0">
              <a:latin typeface="BIZ UDP明朝 Medium" panose="02020500000000000000" pitchFamily="18" charset="-128"/>
              <a:ea typeface="BIZ UDP明朝 Medium" panose="02020500000000000000" pitchFamily="18" charset="-128"/>
              <a:cs typeface="游ゴシック"/>
            </a:endParaRPr>
          </a:p>
        </p:txBody>
      </p:sp>
      <p:sp>
        <p:nvSpPr>
          <p:cNvPr id="25" name="テキスト ボックス 24">
            <a:extLst>
              <a:ext uri="{FF2B5EF4-FFF2-40B4-BE49-F238E27FC236}">
                <a16:creationId xmlns:a16="http://schemas.microsoft.com/office/drawing/2014/main" id="{92974828-5512-5BEE-1D70-6746ACBF491F}"/>
              </a:ext>
            </a:extLst>
          </p:cNvPr>
          <p:cNvSpPr txBox="1"/>
          <p:nvPr/>
        </p:nvSpPr>
        <p:spPr>
          <a:xfrm>
            <a:off x="290946" y="192066"/>
            <a:ext cx="11901054" cy="923330"/>
          </a:xfrm>
          <a:prstGeom prst="rect">
            <a:avLst/>
          </a:prstGeom>
          <a:noFill/>
        </p:spPr>
        <p:txBody>
          <a:bodyPr wrap="square">
            <a:spAutoFit/>
          </a:bodyPr>
          <a:lstStyle/>
          <a:p>
            <a:pPr marL="12065" marR="5080">
              <a:lnSpc>
                <a:spcPct val="100000"/>
              </a:lnSpc>
              <a:spcBef>
                <a:spcPts val="2315"/>
              </a:spcBef>
              <a:tabLst>
                <a:tab pos="469265" algn="l"/>
              </a:tabLst>
            </a:pPr>
            <a:r>
              <a:rPr lang="ja-JP" altLang="en-US" sz="1800" spc="-15" dirty="0">
                <a:latin typeface="BIZ UDP明朝 Medium" panose="02020500000000000000" pitchFamily="18" charset="-128"/>
                <a:ea typeface="BIZ UDP明朝 Medium" panose="02020500000000000000" pitchFamily="18" charset="-128"/>
                <a:cs typeface="游ゴシック"/>
              </a:rPr>
              <a:t>最初の有人ローバーはアポロの</a:t>
            </a:r>
            <a:r>
              <a:rPr lang="en-US" altLang="ja-JP" sz="1800" spc="-20" dirty="0">
                <a:latin typeface="BIZ UDP明朝 Medium" panose="02020500000000000000" pitchFamily="18" charset="-128"/>
                <a:ea typeface="BIZ UDP明朝 Medium" panose="02020500000000000000" pitchFamily="18" charset="-128"/>
                <a:cs typeface="游ゴシック"/>
              </a:rPr>
              <a:t>LRV</a:t>
            </a:r>
            <a:r>
              <a:rPr lang="ja-JP" altLang="en-US" sz="1800" spc="-15" dirty="0">
                <a:latin typeface="BIZ UDP明朝 Medium" panose="02020500000000000000" pitchFamily="18" charset="-128"/>
                <a:ea typeface="BIZ UDP明朝 Medium" panose="02020500000000000000" pitchFamily="18" charset="-128"/>
                <a:cs typeface="游ゴシック"/>
              </a:rPr>
              <a:t>のみ。</a:t>
            </a:r>
            <a:br>
              <a:rPr lang="en-US" altLang="ja-JP" spc="-15" dirty="0">
                <a:latin typeface="BIZ UDP明朝 Medium" panose="02020500000000000000" pitchFamily="18" charset="-128"/>
                <a:ea typeface="BIZ UDP明朝 Medium" panose="02020500000000000000" pitchFamily="18" charset="-128"/>
                <a:cs typeface="游ゴシック"/>
              </a:rPr>
            </a:br>
            <a:r>
              <a:rPr lang="ja-JP" altLang="en-US" spc="-15" dirty="0">
                <a:latin typeface="BIZ UDP明朝 Medium" panose="02020500000000000000" pitchFamily="18" charset="-128"/>
                <a:ea typeface="BIZ UDP明朝 Medium" panose="02020500000000000000" pitchFamily="18" charset="-128"/>
                <a:cs typeface="游ゴシック"/>
              </a:rPr>
              <a:t>アルテミス計画では、</a:t>
            </a:r>
            <a:r>
              <a:rPr lang="ja-JP" altLang="en-US" sz="1800" spc="-20" dirty="0">
                <a:latin typeface="BIZ UDP明朝 Medium" panose="02020500000000000000" pitchFamily="18" charset="-128"/>
                <a:ea typeface="BIZ UDP明朝 Medium" panose="02020500000000000000" pitchFamily="18" charset="-128"/>
                <a:cs typeface="游ゴシック"/>
              </a:rPr>
              <a:t>与圧空間を有し、船内にてシャツスリーブで過ごせる有人与圧ローバーを開発する。</a:t>
            </a:r>
            <a:br>
              <a:rPr lang="en-US" altLang="ja-JP" sz="1800" spc="-20" dirty="0">
                <a:latin typeface="BIZ UDP明朝 Medium" panose="02020500000000000000" pitchFamily="18" charset="-128"/>
                <a:ea typeface="BIZ UDP明朝 Medium" panose="02020500000000000000" pitchFamily="18" charset="-128"/>
                <a:cs typeface="游ゴシック"/>
              </a:rPr>
            </a:br>
            <a:r>
              <a:rPr lang="ja-JP" altLang="en-US" sz="1800" spc="-20" dirty="0">
                <a:latin typeface="BIZ UDP明朝 Medium" panose="02020500000000000000" pitchFamily="18" charset="-128"/>
                <a:ea typeface="BIZ UDP明朝 Medium" panose="02020500000000000000" pitchFamily="18" charset="-128"/>
                <a:cs typeface="游ゴシック"/>
              </a:rPr>
              <a:t>求められる</a:t>
            </a:r>
            <a:r>
              <a:rPr lang="ja-JP" altLang="en-US" sz="1800" spc="-5" dirty="0">
                <a:latin typeface="BIZ UDP明朝 Medium" panose="02020500000000000000" pitchFamily="18" charset="-128"/>
                <a:ea typeface="BIZ UDP明朝 Medium" panose="02020500000000000000" pitchFamily="18" charset="-128"/>
                <a:cs typeface="游ゴシック"/>
              </a:rPr>
              <a:t>月面での総走行距離</a:t>
            </a:r>
            <a:r>
              <a:rPr lang="ja-JP" altLang="en-US" spc="-5" dirty="0">
                <a:latin typeface="BIZ UDP明朝 Medium" panose="02020500000000000000" pitchFamily="18" charset="-128"/>
                <a:ea typeface="BIZ UDP明朝 Medium" panose="02020500000000000000" pitchFamily="18" charset="-128"/>
                <a:cs typeface="游ゴシック"/>
              </a:rPr>
              <a:t>は</a:t>
            </a:r>
            <a:r>
              <a:rPr lang="ja-JP" altLang="en-US" sz="1800" spc="-5" dirty="0">
                <a:latin typeface="BIZ UDP明朝 Medium" panose="02020500000000000000" pitchFamily="18" charset="-128"/>
                <a:ea typeface="BIZ UDP明朝 Medium" panose="02020500000000000000" pitchFamily="18" charset="-128"/>
                <a:cs typeface="游ゴシック"/>
              </a:rPr>
              <a:t>、</a:t>
            </a:r>
            <a:r>
              <a:rPr lang="en-US" altLang="ja-JP" sz="1800" b="1" spc="-20" dirty="0">
                <a:solidFill>
                  <a:srgbClr val="C00000"/>
                </a:solidFill>
                <a:latin typeface="BIZ UDP明朝 Medium" panose="02020500000000000000" pitchFamily="18" charset="-128"/>
                <a:ea typeface="BIZ UDP明朝 Medium" panose="02020500000000000000" pitchFamily="18" charset="-128"/>
                <a:cs typeface="游ゴシック"/>
              </a:rPr>
              <a:t>10,000km</a:t>
            </a:r>
            <a:r>
              <a:rPr lang="ja-JP" altLang="en-US" sz="1800" spc="-20" dirty="0">
                <a:latin typeface="BIZ UDP明朝 Medium" panose="02020500000000000000" pitchFamily="18" charset="-128"/>
                <a:ea typeface="BIZ UDP明朝 Medium" panose="02020500000000000000" pitchFamily="18" charset="-128"/>
                <a:cs typeface="游ゴシック"/>
              </a:rPr>
              <a:t>。</a:t>
            </a:r>
            <a:endParaRPr lang="ja-JP" altLang="en-US" sz="1800" dirty="0">
              <a:latin typeface="BIZ UDP明朝 Medium" panose="02020500000000000000" pitchFamily="18" charset="-128"/>
              <a:ea typeface="BIZ UDP明朝 Medium" panose="02020500000000000000" pitchFamily="18" charset="-128"/>
              <a:cs typeface="游ゴシック"/>
            </a:endParaRPr>
          </a:p>
        </p:txBody>
      </p:sp>
    </p:spTree>
    <p:extLst>
      <p:ext uri="{BB962C8B-B14F-4D97-AF65-F5344CB8AC3E}">
        <p14:creationId xmlns:p14="http://schemas.microsoft.com/office/powerpoint/2010/main" val="1793640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2B5F1-D46A-60F2-F729-8D945B88F6D2}"/>
            </a:ext>
          </a:extLst>
        </p:cNvPr>
        <p:cNvGrpSpPr/>
        <p:nvPr/>
      </p:nvGrpSpPr>
      <p:grpSpPr>
        <a:xfrm>
          <a:off x="0" y="0"/>
          <a:ext cx="0" cy="0"/>
          <a:chOff x="0" y="0"/>
          <a:chExt cx="0" cy="0"/>
        </a:xfrm>
      </p:grpSpPr>
      <p:pic>
        <p:nvPicPr>
          <p:cNvPr id="2" name="object 4">
            <a:extLst>
              <a:ext uri="{FF2B5EF4-FFF2-40B4-BE49-F238E27FC236}">
                <a16:creationId xmlns:a16="http://schemas.microsoft.com/office/drawing/2014/main" id="{CA2EEF65-B757-B5F9-5B9D-B80D0B5DCE61}"/>
              </a:ext>
            </a:extLst>
          </p:cNvPr>
          <p:cNvPicPr/>
          <p:nvPr/>
        </p:nvPicPr>
        <p:blipFill>
          <a:blip r:embed="rId2" cstate="print"/>
          <a:stretch>
            <a:fillRect/>
          </a:stretch>
        </p:blipFill>
        <p:spPr>
          <a:xfrm>
            <a:off x="976746" y="1751005"/>
            <a:ext cx="10668000" cy="5106995"/>
          </a:xfrm>
          <a:prstGeom prst="rect">
            <a:avLst/>
          </a:prstGeom>
        </p:spPr>
      </p:pic>
      <p:sp>
        <p:nvSpPr>
          <p:cNvPr id="4" name="テキスト ボックス 3">
            <a:extLst>
              <a:ext uri="{FF2B5EF4-FFF2-40B4-BE49-F238E27FC236}">
                <a16:creationId xmlns:a16="http://schemas.microsoft.com/office/drawing/2014/main" id="{EFE35AC1-0F87-4A9E-C681-A62468E17451}"/>
              </a:ext>
            </a:extLst>
          </p:cNvPr>
          <p:cNvSpPr txBox="1"/>
          <p:nvPr/>
        </p:nvSpPr>
        <p:spPr>
          <a:xfrm>
            <a:off x="547254" y="50539"/>
            <a:ext cx="11097490" cy="1700466"/>
          </a:xfrm>
          <a:prstGeom prst="rect">
            <a:avLst/>
          </a:prstGeom>
          <a:noFill/>
        </p:spPr>
        <p:txBody>
          <a:bodyPr wrap="square">
            <a:spAutoFit/>
          </a:bodyPr>
          <a:lstStyle/>
          <a:p>
            <a:pPr marL="12700">
              <a:lnSpc>
                <a:spcPct val="100000"/>
              </a:lnSpc>
              <a:spcBef>
                <a:spcPts val="1405"/>
              </a:spcBef>
            </a:pPr>
            <a:r>
              <a:rPr lang="ja-JP" altLang="en-US" sz="1800" b="1" u="sng" dirty="0">
                <a:uFill>
                  <a:solidFill>
                    <a:srgbClr val="000000"/>
                  </a:solidFill>
                </a:uFill>
                <a:latin typeface="BIZ UDP明朝 Medium" panose="02020500000000000000" pitchFamily="18" charset="-128"/>
                <a:ea typeface="BIZ UDP明朝 Medium" panose="02020500000000000000" pitchFamily="18" charset="-128"/>
                <a:cs typeface="游ゴシック"/>
              </a:rPr>
              <a:t>シャシ系（走行機能</a:t>
            </a:r>
            <a:r>
              <a:rPr lang="ja-JP" altLang="en-US" sz="1800" b="1" u="sng" spc="-50" dirty="0">
                <a:uFill>
                  <a:solidFill>
                    <a:srgbClr val="000000"/>
                  </a:solidFill>
                </a:uFill>
                <a:latin typeface="BIZ UDP明朝 Medium" panose="02020500000000000000" pitchFamily="18" charset="-128"/>
                <a:ea typeface="BIZ UDP明朝 Medium" panose="02020500000000000000" pitchFamily="18" charset="-128"/>
                <a:cs typeface="游ゴシック"/>
              </a:rPr>
              <a:t>）</a:t>
            </a:r>
            <a:endParaRPr lang="ja-JP" altLang="en-US" sz="1800" dirty="0">
              <a:latin typeface="BIZ UDP明朝 Medium" panose="02020500000000000000" pitchFamily="18" charset="-128"/>
              <a:ea typeface="BIZ UDP明朝 Medium" panose="02020500000000000000" pitchFamily="18" charset="-128"/>
              <a:cs typeface="游ゴシック"/>
            </a:endParaRPr>
          </a:p>
          <a:p>
            <a:pPr marL="372110" indent="-359410">
              <a:lnSpc>
                <a:spcPct val="100000"/>
              </a:lnSpc>
              <a:spcBef>
                <a:spcPts val="1310"/>
              </a:spcBef>
              <a:buFont typeface="Wingdings"/>
              <a:buChar char=""/>
              <a:tabLst>
                <a:tab pos="372110" algn="l"/>
              </a:tabLst>
            </a:pPr>
            <a:r>
              <a:rPr lang="ja-JP" altLang="en-US" sz="1800" spc="-5" dirty="0">
                <a:latin typeface="BIZ UDP明朝 Medium" panose="02020500000000000000" pitchFamily="18" charset="-128"/>
                <a:ea typeface="BIZ UDP明朝 Medium" panose="02020500000000000000" pitchFamily="18" charset="-128"/>
                <a:cs typeface="游ゴシック"/>
              </a:rPr>
              <a:t>主要なアクチュエータは</a:t>
            </a:r>
            <a:r>
              <a:rPr lang="ja-JP" altLang="en-US" sz="1800" b="1" spc="-10" dirty="0">
                <a:solidFill>
                  <a:srgbClr val="005CAD"/>
                </a:solidFill>
                <a:latin typeface="BIZ UDP明朝 Medium" panose="02020500000000000000" pitchFamily="18" charset="-128"/>
                <a:ea typeface="BIZ UDP明朝 Medium" panose="02020500000000000000" pitchFamily="18" charset="-128"/>
                <a:cs typeface="游ゴシック"/>
              </a:rPr>
              <a:t>車輪駆動モータ</a:t>
            </a:r>
            <a:r>
              <a:rPr lang="ja-JP" altLang="en-US" sz="1800" dirty="0">
                <a:latin typeface="BIZ UDP明朝 Medium" panose="02020500000000000000" pitchFamily="18" charset="-128"/>
                <a:ea typeface="BIZ UDP明朝 Medium" panose="02020500000000000000" pitchFamily="18" charset="-128"/>
                <a:cs typeface="游ゴシック"/>
              </a:rPr>
              <a:t>、</a:t>
            </a:r>
            <a:r>
              <a:rPr lang="ja-JP" altLang="en-US" sz="1800" b="1" spc="-15" dirty="0">
                <a:solidFill>
                  <a:srgbClr val="005CAD"/>
                </a:solidFill>
                <a:latin typeface="BIZ UDP明朝 Medium" panose="02020500000000000000" pitchFamily="18" charset="-128"/>
                <a:ea typeface="BIZ UDP明朝 Medium" panose="02020500000000000000" pitchFamily="18" charset="-128"/>
                <a:cs typeface="游ゴシック"/>
              </a:rPr>
              <a:t>ステアモータ</a:t>
            </a:r>
            <a:r>
              <a:rPr lang="ja-JP" altLang="en-US" sz="1800" spc="-15" dirty="0">
                <a:latin typeface="BIZ UDP明朝 Medium" panose="02020500000000000000" pitchFamily="18" charset="-128"/>
                <a:ea typeface="BIZ UDP明朝 Medium" panose="02020500000000000000" pitchFamily="18" charset="-128"/>
                <a:cs typeface="游ゴシック"/>
              </a:rPr>
              <a:t>、</a:t>
            </a:r>
            <a:r>
              <a:rPr lang="ja-JP" altLang="en-US" sz="1800" b="1" spc="-10" dirty="0">
                <a:solidFill>
                  <a:srgbClr val="005CAD"/>
                </a:solidFill>
                <a:latin typeface="BIZ UDP明朝 Medium" panose="02020500000000000000" pitchFamily="18" charset="-128"/>
                <a:ea typeface="BIZ UDP明朝 Medium" panose="02020500000000000000" pitchFamily="18" charset="-128"/>
                <a:cs typeface="游ゴシック"/>
              </a:rPr>
              <a:t>アブソーバモータ</a:t>
            </a:r>
            <a:r>
              <a:rPr lang="ja-JP" altLang="en-US" sz="1800" b="1" spc="-15" dirty="0">
                <a:solidFill>
                  <a:srgbClr val="005CAD"/>
                </a:solidFill>
                <a:latin typeface="BIZ UDP明朝 Medium" panose="02020500000000000000" pitchFamily="18" charset="-128"/>
                <a:ea typeface="BIZ UDP明朝 Medium" panose="02020500000000000000" pitchFamily="18" charset="-128"/>
                <a:cs typeface="游ゴシック"/>
              </a:rPr>
              <a:t>（</a:t>
            </a:r>
            <a:r>
              <a:rPr lang="ja-JP" altLang="en-US" sz="1800" b="1" spc="-5" dirty="0">
                <a:solidFill>
                  <a:srgbClr val="005CAD"/>
                </a:solidFill>
                <a:latin typeface="BIZ UDP明朝 Medium" panose="02020500000000000000" pitchFamily="18" charset="-128"/>
                <a:ea typeface="BIZ UDP明朝 Medium" panose="02020500000000000000" pitchFamily="18" charset="-128"/>
                <a:cs typeface="游ゴシック"/>
              </a:rPr>
              <a:t>パッシブ</a:t>
            </a:r>
            <a:r>
              <a:rPr lang="ja-JP" altLang="en-US" sz="1800" b="1" dirty="0">
                <a:solidFill>
                  <a:srgbClr val="005CAD"/>
                </a:solidFill>
                <a:latin typeface="BIZ UDP明朝 Medium" panose="02020500000000000000" pitchFamily="18" charset="-128"/>
                <a:ea typeface="BIZ UDP明朝 Medium" panose="02020500000000000000" pitchFamily="18" charset="-128"/>
                <a:cs typeface="游ゴシック"/>
              </a:rPr>
              <a:t>）</a:t>
            </a:r>
            <a:r>
              <a:rPr lang="ja-JP" altLang="en-US" sz="1800" spc="-20" dirty="0">
                <a:latin typeface="BIZ UDP明朝 Medium" panose="02020500000000000000" pitchFamily="18" charset="-128"/>
                <a:ea typeface="BIZ UDP明朝 Medium" panose="02020500000000000000" pitchFamily="18" charset="-128"/>
                <a:cs typeface="游ゴシック"/>
              </a:rPr>
              <a:t>の３種。</a:t>
            </a:r>
            <a:endParaRPr lang="ja-JP" altLang="en-US" sz="1800" dirty="0">
              <a:latin typeface="BIZ UDP明朝 Medium" panose="02020500000000000000" pitchFamily="18" charset="-128"/>
              <a:ea typeface="BIZ UDP明朝 Medium" panose="02020500000000000000" pitchFamily="18" charset="-128"/>
              <a:cs typeface="游ゴシック"/>
            </a:endParaRPr>
          </a:p>
          <a:p>
            <a:pPr marL="354965" indent="-342265">
              <a:lnSpc>
                <a:spcPct val="100000"/>
              </a:lnSpc>
              <a:spcBef>
                <a:spcPts val="1320"/>
              </a:spcBef>
              <a:buFont typeface="Wingdings"/>
              <a:buChar char=""/>
              <a:tabLst>
                <a:tab pos="354965" algn="l"/>
              </a:tabLst>
            </a:pPr>
            <a:r>
              <a:rPr lang="ja-JP" altLang="en-US" sz="1800" spc="-10" dirty="0">
                <a:latin typeface="BIZ UDP明朝 Medium" panose="02020500000000000000" pitchFamily="18" charset="-128"/>
                <a:ea typeface="BIZ UDP明朝 Medium" panose="02020500000000000000" pitchFamily="18" charset="-128"/>
                <a:cs typeface="游ゴシック"/>
              </a:rPr>
              <a:t>駆動モータとアブソーバモータは</a:t>
            </a:r>
            <a:r>
              <a:rPr lang="ja-JP" altLang="en-US" sz="1800" b="1" spc="-15" dirty="0">
                <a:solidFill>
                  <a:srgbClr val="005CAD"/>
                </a:solidFill>
                <a:latin typeface="BIZ UDP明朝 Medium" panose="02020500000000000000" pitchFamily="18" charset="-128"/>
                <a:ea typeface="BIZ UDP明朝 Medium" panose="02020500000000000000" pitchFamily="18" charset="-128"/>
                <a:cs typeface="游ゴシック"/>
              </a:rPr>
              <a:t>制動時に回生電力を発生</a:t>
            </a:r>
            <a:r>
              <a:rPr lang="ja-JP" altLang="en-US" sz="1800" spc="-20" dirty="0">
                <a:latin typeface="BIZ UDP明朝 Medium" panose="02020500000000000000" pitchFamily="18" charset="-128"/>
                <a:ea typeface="BIZ UDP明朝 Medium" panose="02020500000000000000" pitchFamily="18" charset="-128"/>
                <a:cs typeface="游ゴシック"/>
              </a:rPr>
              <a:t>し、バッテリを充電する。</a:t>
            </a:r>
            <a:endParaRPr lang="ja-JP" altLang="en-US" sz="1800" dirty="0">
              <a:latin typeface="BIZ UDP明朝 Medium" panose="02020500000000000000" pitchFamily="18" charset="-128"/>
              <a:ea typeface="BIZ UDP明朝 Medium" panose="02020500000000000000" pitchFamily="18" charset="-128"/>
              <a:cs typeface="游ゴシック"/>
            </a:endParaRPr>
          </a:p>
          <a:p>
            <a:pPr marL="354965" indent="-342265">
              <a:lnSpc>
                <a:spcPct val="100000"/>
              </a:lnSpc>
              <a:spcBef>
                <a:spcPts val="1320"/>
              </a:spcBef>
              <a:buFont typeface="Wingdings"/>
              <a:buChar char=""/>
              <a:tabLst>
                <a:tab pos="354965" algn="l"/>
              </a:tabLst>
            </a:pPr>
            <a:r>
              <a:rPr lang="ja-JP" altLang="en-US" sz="1800" spc="-15" dirty="0">
                <a:latin typeface="BIZ UDP明朝 Medium" panose="02020500000000000000" pitchFamily="18" charset="-128"/>
                <a:ea typeface="BIZ UDP明朝 Medium" panose="02020500000000000000" pitchFamily="18" charset="-128"/>
                <a:cs typeface="游ゴシック"/>
              </a:rPr>
              <a:t>駆動モータは減速機は</a:t>
            </a:r>
            <a:r>
              <a:rPr lang="ja-JP" altLang="en-US" sz="1800" b="1" spc="-10" dirty="0">
                <a:solidFill>
                  <a:srgbClr val="005CAD"/>
                </a:solidFill>
                <a:latin typeface="BIZ UDP明朝 Medium" panose="02020500000000000000" pitchFamily="18" charset="-128"/>
                <a:ea typeface="BIZ UDP明朝 Medium" panose="02020500000000000000" pitchFamily="18" charset="-128"/>
                <a:cs typeface="游ゴシック"/>
              </a:rPr>
              <a:t>オイル潤滑</a:t>
            </a:r>
            <a:r>
              <a:rPr lang="ja-JP" altLang="en-US" sz="1800" spc="-15" dirty="0">
                <a:latin typeface="BIZ UDP明朝 Medium" panose="02020500000000000000" pitchFamily="18" charset="-128"/>
                <a:ea typeface="BIZ UDP明朝 Medium" panose="02020500000000000000" pitchFamily="18" charset="-128"/>
                <a:cs typeface="游ゴシック"/>
              </a:rPr>
              <a:t>、ステアとアブソーバ減速機は</a:t>
            </a:r>
            <a:r>
              <a:rPr lang="ja-JP" altLang="en-US" sz="1800" b="1" spc="-10" dirty="0">
                <a:solidFill>
                  <a:srgbClr val="005CAD"/>
                </a:solidFill>
                <a:latin typeface="BIZ UDP明朝 Medium" panose="02020500000000000000" pitchFamily="18" charset="-128"/>
                <a:ea typeface="BIZ UDP明朝 Medium" panose="02020500000000000000" pitchFamily="18" charset="-128"/>
                <a:cs typeface="游ゴシック"/>
              </a:rPr>
              <a:t>固体潤滑</a:t>
            </a:r>
            <a:r>
              <a:rPr lang="ja-JP" altLang="en-US" sz="1800" spc="-15" dirty="0">
                <a:latin typeface="BIZ UDP明朝 Medium" panose="02020500000000000000" pitchFamily="18" charset="-128"/>
                <a:ea typeface="BIZ UDP明朝 Medium" panose="02020500000000000000" pitchFamily="18" charset="-128"/>
                <a:cs typeface="游ゴシック"/>
              </a:rPr>
              <a:t>および</a:t>
            </a:r>
            <a:r>
              <a:rPr lang="ja-JP" altLang="en-US" sz="1800" b="1" spc="-5" dirty="0">
                <a:solidFill>
                  <a:srgbClr val="005CAD"/>
                </a:solidFill>
                <a:latin typeface="BIZ UDP明朝 Medium" panose="02020500000000000000" pitchFamily="18" charset="-128"/>
                <a:ea typeface="BIZ UDP明朝 Medium" panose="02020500000000000000" pitchFamily="18" charset="-128"/>
                <a:cs typeface="游ゴシック"/>
              </a:rPr>
              <a:t>グリス潤滑</a:t>
            </a:r>
            <a:r>
              <a:rPr lang="ja-JP" altLang="en-US" sz="1800" spc="-20" dirty="0">
                <a:latin typeface="BIZ UDP明朝 Medium" panose="02020500000000000000" pitchFamily="18" charset="-128"/>
                <a:ea typeface="BIZ UDP明朝 Medium" panose="02020500000000000000" pitchFamily="18" charset="-128"/>
                <a:cs typeface="游ゴシック"/>
              </a:rPr>
              <a:t>を採用。</a:t>
            </a:r>
            <a:endParaRPr lang="ja-JP" altLang="en-US" sz="1800" dirty="0">
              <a:latin typeface="BIZ UDP明朝 Medium" panose="02020500000000000000" pitchFamily="18" charset="-128"/>
              <a:ea typeface="BIZ UDP明朝 Medium" panose="02020500000000000000" pitchFamily="18" charset="-128"/>
              <a:cs typeface="游ゴシック"/>
            </a:endParaRPr>
          </a:p>
        </p:txBody>
      </p:sp>
    </p:spTree>
    <p:extLst>
      <p:ext uri="{BB962C8B-B14F-4D97-AF65-F5344CB8AC3E}">
        <p14:creationId xmlns:p14="http://schemas.microsoft.com/office/powerpoint/2010/main" val="871215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0E88F-404D-7A49-0223-6A9F01494EC1}"/>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75D791FC-1070-E05B-A889-8D3498902D1D}"/>
              </a:ext>
            </a:extLst>
          </p:cNvPr>
          <p:cNvPicPr>
            <a:picLocks noChangeAspect="1"/>
          </p:cNvPicPr>
          <p:nvPr/>
        </p:nvPicPr>
        <p:blipFill>
          <a:blip r:embed="rId2"/>
          <a:stretch>
            <a:fillRect/>
          </a:stretch>
        </p:blipFill>
        <p:spPr>
          <a:xfrm>
            <a:off x="606656" y="0"/>
            <a:ext cx="10978686" cy="513231"/>
          </a:xfrm>
          <a:prstGeom prst="rect">
            <a:avLst/>
          </a:prstGeom>
        </p:spPr>
      </p:pic>
      <p:pic>
        <p:nvPicPr>
          <p:cNvPr id="4" name="図 3">
            <a:extLst>
              <a:ext uri="{FF2B5EF4-FFF2-40B4-BE49-F238E27FC236}">
                <a16:creationId xmlns:a16="http://schemas.microsoft.com/office/drawing/2014/main" id="{F44E0BAF-159E-2BE3-C2EA-C9FB6243F60F}"/>
              </a:ext>
            </a:extLst>
          </p:cNvPr>
          <p:cNvPicPr>
            <a:picLocks noChangeAspect="1"/>
          </p:cNvPicPr>
          <p:nvPr/>
        </p:nvPicPr>
        <p:blipFill>
          <a:blip r:embed="rId3"/>
          <a:stretch>
            <a:fillRect/>
          </a:stretch>
        </p:blipFill>
        <p:spPr>
          <a:xfrm>
            <a:off x="606656" y="522552"/>
            <a:ext cx="10966557" cy="5015194"/>
          </a:xfrm>
          <a:prstGeom prst="rect">
            <a:avLst/>
          </a:prstGeom>
        </p:spPr>
      </p:pic>
    </p:spTree>
    <p:extLst>
      <p:ext uri="{BB962C8B-B14F-4D97-AF65-F5344CB8AC3E}">
        <p14:creationId xmlns:p14="http://schemas.microsoft.com/office/powerpoint/2010/main" val="43571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8B1C0D-96F7-3A9B-6834-6D8EA509E394}"/>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A42FD6D-E980-3B40-CD66-D8AB5DAC2DB1}"/>
              </a:ext>
            </a:extLst>
          </p:cNvPr>
          <p:cNvSpPr txBox="1"/>
          <p:nvPr/>
        </p:nvSpPr>
        <p:spPr>
          <a:xfrm>
            <a:off x="1229352" y="2321004"/>
            <a:ext cx="9733295" cy="2215991"/>
          </a:xfrm>
          <a:prstGeom prst="rect">
            <a:avLst/>
          </a:prstGeom>
          <a:noFill/>
        </p:spPr>
        <p:txBody>
          <a:bodyPr wrap="square">
            <a:spAutoFit/>
          </a:bodyPr>
          <a:lstStyle/>
          <a:p>
            <a:pPr algn="ctr">
              <a:buNone/>
            </a:pPr>
            <a:r>
              <a:rPr lang="ja-JP" altLang="en-US" sz="13800" b="1" i="0" dirty="0">
                <a:effectLst/>
                <a:latin typeface="BIZ UDP明朝 Medium" panose="02020500000000000000" pitchFamily="18" charset="-128"/>
                <a:ea typeface="BIZ UDP明朝 Medium" panose="02020500000000000000" pitchFamily="18" charset="-128"/>
              </a:rPr>
              <a:t>はじめに</a:t>
            </a:r>
            <a:endParaRPr lang="en-US" altLang="ja-JP" sz="13800" b="1" i="0" dirty="0">
              <a:effectLst/>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407321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6C7104-F96D-FD0A-B7CE-53B08402A288}"/>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2F05003-A303-650C-48B3-2E6BCFB8E4BB}"/>
              </a:ext>
            </a:extLst>
          </p:cNvPr>
          <p:cNvSpPr txBox="1"/>
          <p:nvPr/>
        </p:nvSpPr>
        <p:spPr>
          <a:xfrm>
            <a:off x="0" y="1933575"/>
            <a:ext cx="12192000" cy="49244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gn="ctr">
              <a:buNone/>
            </a:pPr>
            <a:r>
              <a:rPr lang="en-US" altLang="ja-JP" sz="19900" b="1" i="0" dirty="0">
                <a:solidFill>
                  <a:srgbClr val="C00000"/>
                </a:solidFill>
                <a:effectLst/>
                <a:latin typeface="Gill Sans Nova Ultra Bold" panose="020B0B02020104020203" pitchFamily="34" charset="0"/>
              </a:rPr>
              <a:t>NASA</a:t>
            </a:r>
            <a:r>
              <a:rPr lang="en-US" altLang="ja-JP" sz="9600" b="1" i="0" dirty="0">
                <a:solidFill>
                  <a:srgbClr val="C00000"/>
                </a:solidFill>
                <a:effectLst/>
                <a:latin typeface="Gill Sans Nova Ultra Bold" panose="020B0B02020104020203" pitchFamily="34" charset="0"/>
              </a:rPr>
              <a:t> </a:t>
            </a:r>
            <a:r>
              <a:rPr lang="en-US" altLang="ja-JP" sz="11500" b="1" i="0" dirty="0">
                <a:solidFill>
                  <a:srgbClr val="002060"/>
                </a:solidFill>
                <a:effectLst/>
                <a:latin typeface="Gill Sans Nova Ultra Bold" panose="020B0B02020104020203" pitchFamily="34" charset="0"/>
              </a:rPr>
              <a:t>Shutdown</a:t>
            </a:r>
            <a:endParaRPr lang="en-US" altLang="ja-JP" sz="9600" b="1" i="0" dirty="0">
              <a:solidFill>
                <a:srgbClr val="002060"/>
              </a:solidFill>
              <a:effectLst/>
              <a:latin typeface="Gill Sans Nova Ultra Bold" panose="020B0B02020104020203" pitchFamily="34" charset="0"/>
            </a:endParaRPr>
          </a:p>
        </p:txBody>
      </p:sp>
      <p:sp>
        <p:nvSpPr>
          <p:cNvPr id="2" name="テキスト ボックス 1">
            <a:extLst>
              <a:ext uri="{FF2B5EF4-FFF2-40B4-BE49-F238E27FC236}">
                <a16:creationId xmlns:a16="http://schemas.microsoft.com/office/drawing/2014/main" id="{11462CE9-995A-658B-ADDE-588E08AB5CAB}"/>
              </a:ext>
            </a:extLst>
          </p:cNvPr>
          <p:cNvSpPr txBox="1"/>
          <p:nvPr/>
        </p:nvSpPr>
        <p:spPr>
          <a:xfrm>
            <a:off x="1" y="126816"/>
            <a:ext cx="12191999" cy="1692771"/>
          </a:xfrm>
          <a:prstGeom prst="rect">
            <a:avLst/>
          </a:prstGeom>
          <a:noFill/>
        </p:spPr>
        <p:txBody>
          <a:bodyPr wrap="square" rtlCol="0">
            <a:spAutoFit/>
          </a:bodyPr>
          <a:lstStyle/>
          <a:p>
            <a:pPr algn="ctr"/>
            <a:r>
              <a:rPr kumimoji="1" lang="en-US" altLang="ja-JP" sz="6000" b="1" dirty="0">
                <a:latin typeface="BIZ UDP明朝 Medium" panose="02020500000000000000" pitchFamily="18" charset="-128"/>
                <a:ea typeface="BIZ UDP明朝 Medium" panose="02020500000000000000" pitchFamily="18" charset="-128"/>
              </a:rPr>
              <a:t>NASA</a:t>
            </a:r>
            <a:r>
              <a:rPr kumimoji="1" lang="ja-JP" altLang="en-US" sz="6000" b="1" dirty="0">
                <a:latin typeface="BIZ UDP明朝 Medium" panose="02020500000000000000" pitchFamily="18" charset="-128"/>
                <a:ea typeface="BIZ UDP明朝 Medium" panose="02020500000000000000" pitchFamily="18" charset="-128"/>
              </a:rPr>
              <a:t>は活動休止中です。</a:t>
            </a:r>
            <a:endParaRPr kumimoji="1" lang="en-US" altLang="ja-JP" sz="6000" b="1" dirty="0">
              <a:latin typeface="BIZ UDP明朝 Medium" panose="02020500000000000000" pitchFamily="18" charset="-128"/>
              <a:ea typeface="BIZ UDP明朝 Medium" panose="02020500000000000000" pitchFamily="18" charset="-128"/>
            </a:endParaRPr>
          </a:p>
          <a:p>
            <a:pPr algn="ctr"/>
            <a:r>
              <a:rPr lang="ja-JP" altLang="en-US" sz="4400" b="1" dirty="0">
                <a:latin typeface="BIZ UDP明朝 Medium" panose="02020500000000000000" pitchFamily="18" charset="-128"/>
                <a:ea typeface="BIZ UDP明朝 Medium" panose="02020500000000000000" pitchFamily="18" charset="-128"/>
              </a:rPr>
              <a:t>アルテミス計画は大丈夫？</a:t>
            </a:r>
            <a:endParaRPr kumimoji="1" lang="en-US" altLang="ja-JP" sz="44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391784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5DE213-1A7F-21AA-B605-477705FCE63A}"/>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9C53427B-B3E1-F5C9-78D9-513147096E57}"/>
              </a:ext>
            </a:extLst>
          </p:cNvPr>
          <p:cNvPicPr>
            <a:picLocks noChangeAspect="1"/>
          </p:cNvPicPr>
          <p:nvPr/>
        </p:nvPicPr>
        <p:blipFill>
          <a:blip r:embed="rId2"/>
          <a:stretch>
            <a:fillRect/>
          </a:stretch>
        </p:blipFill>
        <p:spPr>
          <a:xfrm>
            <a:off x="0" y="223820"/>
            <a:ext cx="12192000" cy="6410360"/>
          </a:xfrm>
          <a:prstGeom prst="rect">
            <a:avLst/>
          </a:prstGeom>
        </p:spPr>
      </p:pic>
      <p:pic>
        <p:nvPicPr>
          <p:cNvPr id="19" name="図 18">
            <a:extLst>
              <a:ext uri="{FF2B5EF4-FFF2-40B4-BE49-F238E27FC236}">
                <a16:creationId xmlns:a16="http://schemas.microsoft.com/office/drawing/2014/main" id="{B1493F47-0548-79AF-F084-E32D39478E68}"/>
              </a:ext>
            </a:extLst>
          </p:cNvPr>
          <p:cNvPicPr>
            <a:picLocks noChangeAspect="1"/>
          </p:cNvPicPr>
          <p:nvPr/>
        </p:nvPicPr>
        <p:blipFill>
          <a:blip r:embed="rId3"/>
          <a:stretch>
            <a:fillRect/>
          </a:stretch>
        </p:blipFill>
        <p:spPr>
          <a:xfrm>
            <a:off x="11246177" y="5987592"/>
            <a:ext cx="870408" cy="870408"/>
          </a:xfrm>
          <a:prstGeom prst="rect">
            <a:avLst/>
          </a:prstGeom>
        </p:spPr>
      </p:pic>
      <p:sp>
        <p:nvSpPr>
          <p:cNvPr id="21" name="テキスト ボックス 20">
            <a:extLst>
              <a:ext uri="{FF2B5EF4-FFF2-40B4-BE49-F238E27FC236}">
                <a16:creationId xmlns:a16="http://schemas.microsoft.com/office/drawing/2014/main" id="{D97F85E7-1CC1-07CE-A1EF-3ADEF5FAEA07}"/>
              </a:ext>
            </a:extLst>
          </p:cNvPr>
          <p:cNvSpPr txBox="1"/>
          <p:nvPr/>
        </p:nvSpPr>
        <p:spPr>
          <a:xfrm>
            <a:off x="2877533" y="6488668"/>
            <a:ext cx="6094428" cy="369332"/>
          </a:xfrm>
          <a:prstGeom prst="rect">
            <a:avLst/>
          </a:prstGeom>
          <a:noFill/>
        </p:spPr>
        <p:txBody>
          <a:bodyPr wrap="square">
            <a:spAutoFit/>
          </a:bodyPr>
          <a:lstStyle/>
          <a:p>
            <a:pPr algn="ctr"/>
            <a:r>
              <a:rPr lang="en-US" altLang="ja-JP"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https://www.nasa.gov/shutdown/</a:t>
            </a:r>
            <a:endParaRPr lang="ja-JP" altLang="en-US" dirty="0">
              <a:solidFill>
                <a:srgbClr val="C00000"/>
              </a:solidFill>
              <a:latin typeface="ADLaM Display" panose="02010000000000000000" pitchFamily="2" charset="0"/>
              <a:cs typeface="ADLaM Display" panose="02010000000000000000" pitchFamily="2" charset="0"/>
            </a:endParaRPr>
          </a:p>
        </p:txBody>
      </p:sp>
      <p:pic>
        <p:nvPicPr>
          <p:cNvPr id="23" name="図 22">
            <a:extLst>
              <a:ext uri="{FF2B5EF4-FFF2-40B4-BE49-F238E27FC236}">
                <a16:creationId xmlns:a16="http://schemas.microsoft.com/office/drawing/2014/main" id="{58550091-F33E-04E0-132F-2E228D69DBAD}"/>
              </a:ext>
            </a:extLst>
          </p:cNvPr>
          <p:cNvPicPr>
            <a:picLocks noChangeAspect="1"/>
          </p:cNvPicPr>
          <p:nvPr/>
        </p:nvPicPr>
        <p:blipFill>
          <a:blip r:embed="rId4"/>
          <a:stretch>
            <a:fillRect/>
          </a:stretch>
        </p:blipFill>
        <p:spPr>
          <a:xfrm>
            <a:off x="8839594" y="3048000"/>
            <a:ext cx="3009900" cy="3810000"/>
          </a:xfrm>
          <a:prstGeom prst="rect">
            <a:avLst/>
          </a:prstGeom>
        </p:spPr>
      </p:pic>
      <p:sp>
        <p:nvSpPr>
          <p:cNvPr id="2" name="テキスト ボックス 1">
            <a:extLst>
              <a:ext uri="{FF2B5EF4-FFF2-40B4-BE49-F238E27FC236}">
                <a16:creationId xmlns:a16="http://schemas.microsoft.com/office/drawing/2014/main" id="{E07F8B12-183E-F07C-D986-04FDAE0A9A96}"/>
              </a:ext>
            </a:extLst>
          </p:cNvPr>
          <p:cNvSpPr txBox="1"/>
          <p:nvPr/>
        </p:nvSpPr>
        <p:spPr>
          <a:xfrm>
            <a:off x="8263042" y="1094467"/>
            <a:ext cx="3853543" cy="338554"/>
          </a:xfrm>
          <a:prstGeom prst="rect">
            <a:avLst/>
          </a:prstGeom>
          <a:noFill/>
        </p:spPr>
        <p:txBody>
          <a:bodyPr wrap="square" rtlCol="0">
            <a:spAutoFit/>
          </a:bodyPr>
          <a:lstStyle/>
          <a:p>
            <a:r>
              <a:rPr kumimoji="1" lang="en-US" altLang="ja-JP" sz="1600" b="1" dirty="0">
                <a:solidFill>
                  <a:srgbClr val="C00000"/>
                </a:solidFill>
                <a:latin typeface="BIZ UDPゴシック" panose="020B0400000000000000" pitchFamily="50" charset="-128"/>
                <a:ea typeface="BIZ UDPゴシック" panose="020B0400000000000000" pitchFamily="50" charset="-128"/>
              </a:rPr>
              <a:t>2025</a:t>
            </a:r>
            <a:r>
              <a:rPr kumimoji="1" lang="ja-JP" altLang="en-US" sz="1600" b="1" dirty="0">
                <a:solidFill>
                  <a:srgbClr val="C00000"/>
                </a:solidFill>
                <a:latin typeface="BIZ UDPゴシック" panose="020B0400000000000000" pitchFamily="50" charset="-128"/>
                <a:ea typeface="BIZ UDPゴシック" panose="020B0400000000000000" pitchFamily="50" charset="-128"/>
              </a:rPr>
              <a:t>年</a:t>
            </a:r>
            <a:r>
              <a:rPr kumimoji="1" lang="en-US" altLang="ja-JP" sz="1600" b="1" dirty="0">
                <a:solidFill>
                  <a:srgbClr val="C00000"/>
                </a:solidFill>
                <a:latin typeface="BIZ UDPゴシック" panose="020B0400000000000000" pitchFamily="50" charset="-128"/>
                <a:ea typeface="BIZ UDPゴシック" panose="020B0400000000000000" pitchFamily="50" charset="-128"/>
              </a:rPr>
              <a:t>10</a:t>
            </a:r>
            <a:r>
              <a:rPr kumimoji="1" lang="ja-JP" altLang="en-US" sz="1600" b="1" dirty="0">
                <a:solidFill>
                  <a:srgbClr val="C00000"/>
                </a:solidFill>
                <a:latin typeface="BIZ UDPゴシック" panose="020B0400000000000000" pitchFamily="50" charset="-128"/>
                <a:ea typeface="BIZ UDPゴシック" panose="020B0400000000000000" pitchFamily="50" charset="-128"/>
              </a:rPr>
              <a:t>月</a:t>
            </a:r>
            <a:r>
              <a:rPr kumimoji="1" lang="en-US" altLang="ja-JP" sz="1600" b="1" dirty="0">
                <a:solidFill>
                  <a:srgbClr val="C00000"/>
                </a:solidFill>
                <a:latin typeface="BIZ UDPゴシック" panose="020B0400000000000000" pitchFamily="50" charset="-128"/>
                <a:ea typeface="BIZ UDPゴシック" panose="020B0400000000000000" pitchFamily="50" charset="-128"/>
              </a:rPr>
              <a:t>16</a:t>
            </a:r>
            <a:r>
              <a:rPr kumimoji="1" lang="ja-JP" altLang="en-US" sz="1600" b="1" dirty="0">
                <a:solidFill>
                  <a:srgbClr val="C00000"/>
                </a:solidFill>
                <a:latin typeface="BIZ UDPゴシック" panose="020B0400000000000000" pitchFamily="50" charset="-128"/>
                <a:ea typeface="BIZ UDPゴシック" panose="020B0400000000000000" pitchFamily="50" charset="-128"/>
              </a:rPr>
              <a:t>日</a:t>
            </a:r>
            <a:r>
              <a:rPr kumimoji="1" lang="en-US" altLang="ja-JP" sz="1600" b="1" dirty="0">
                <a:solidFill>
                  <a:srgbClr val="C00000"/>
                </a:solidFill>
                <a:latin typeface="BIZ UDPゴシック" panose="020B0400000000000000" pitchFamily="50" charset="-128"/>
                <a:ea typeface="BIZ UDPゴシック" panose="020B0400000000000000" pitchFamily="50" charset="-128"/>
              </a:rPr>
              <a:t>11</a:t>
            </a:r>
            <a:r>
              <a:rPr kumimoji="1" lang="ja-JP" altLang="en-US" sz="1600" b="1" dirty="0">
                <a:solidFill>
                  <a:srgbClr val="C00000"/>
                </a:solidFill>
                <a:latin typeface="BIZ UDPゴシック" panose="020B0400000000000000" pitchFamily="50" charset="-128"/>
                <a:ea typeface="BIZ UDPゴシック" panose="020B0400000000000000" pitchFamily="50" charset="-128"/>
              </a:rPr>
              <a:t>：</a:t>
            </a:r>
            <a:r>
              <a:rPr kumimoji="1" lang="en-US" altLang="ja-JP" sz="1600" b="1" dirty="0">
                <a:solidFill>
                  <a:srgbClr val="C00000"/>
                </a:solidFill>
                <a:latin typeface="BIZ UDPゴシック" panose="020B0400000000000000" pitchFamily="50" charset="-128"/>
                <a:ea typeface="BIZ UDPゴシック" panose="020B0400000000000000" pitchFamily="50" charset="-128"/>
              </a:rPr>
              <a:t>16</a:t>
            </a:r>
            <a:r>
              <a:rPr kumimoji="1" lang="ja-JP" altLang="en-US" sz="1600" b="1" dirty="0">
                <a:solidFill>
                  <a:srgbClr val="C00000"/>
                </a:solidFill>
                <a:latin typeface="BIZ UDPゴシック" panose="020B0400000000000000" pitchFamily="50" charset="-128"/>
                <a:ea typeface="BIZ UDPゴシック" panose="020B0400000000000000" pitchFamily="50" charset="-128"/>
              </a:rPr>
              <a:t>（</a:t>
            </a:r>
            <a:r>
              <a:rPr kumimoji="1" lang="en-US" altLang="ja-JP" sz="1600" b="1" dirty="0">
                <a:solidFill>
                  <a:srgbClr val="C00000"/>
                </a:solidFill>
                <a:latin typeface="BIZ UDPゴシック" panose="020B0400000000000000" pitchFamily="50" charset="-128"/>
                <a:ea typeface="BIZ UDPゴシック" panose="020B0400000000000000" pitchFamily="50" charset="-128"/>
              </a:rPr>
              <a:t>JST</a:t>
            </a:r>
            <a:r>
              <a:rPr kumimoji="1" lang="ja-JP" altLang="en-US" sz="1600" b="1" dirty="0">
                <a:solidFill>
                  <a:srgbClr val="C00000"/>
                </a:solidFill>
                <a:latin typeface="BIZ UDPゴシック" panose="020B0400000000000000" pitchFamily="50" charset="-128"/>
                <a:ea typeface="BIZ UDPゴシック" panose="020B0400000000000000" pitchFamily="50" charset="-128"/>
              </a:rPr>
              <a:t>）確認</a:t>
            </a:r>
          </a:p>
        </p:txBody>
      </p:sp>
    </p:spTree>
    <p:extLst>
      <p:ext uri="{BB962C8B-B14F-4D97-AF65-F5344CB8AC3E}">
        <p14:creationId xmlns:p14="http://schemas.microsoft.com/office/powerpoint/2010/main" val="3587161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C2DBC-AB29-87F9-E824-D33414FC70AD}"/>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2E7F4D31-4FA8-213F-A1BA-4BBC9509D56C}"/>
              </a:ext>
            </a:extLst>
          </p:cNvPr>
          <p:cNvPicPr>
            <a:picLocks noChangeAspect="1"/>
          </p:cNvPicPr>
          <p:nvPr/>
        </p:nvPicPr>
        <p:blipFill>
          <a:blip r:embed="rId2"/>
          <a:stretch>
            <a:fillRect/>
          </a:stretch>
        </p:blipFill>
        <p:spPr>
          <a:xfrm>
            <a:off x="222980" y="0"/>
            <a:ext cx="5888029" cy="6858000"/>
          </a:xfrm>
          <a:prstGeom prst="rect">
            <a:avLst/>
          </a:prstGeom>
        </p:spPr>
      </p:pic>
      <p:sp>
        <p:nvSpPr>
          <p:cNvPr id="7" name="テキスト ボックス 6">
            <a:extLst>
              <a:ext uri="{FF2B5EF4-FFF2-40B4-BE49-F238E27FC236}">
                <a16:creationId xmlns:a16="http://schemas.microsoft.com/office/drawing/2014/main" id="{4FE11B66-F226-9211-F70F-43A1E414D67C}"/>
              </a:ext>
            </a:extLst>
          </p:cNvPr>
          <p:cNvSpPr txBox="1"/>
          <p:nvPr/>
        </p:nvSpPr>
        <p:spPr>
          <a:xfrm>
            <a:off x="1953244" y="6515470"/>
            <a:ext cx="2311259" cy="261610"/>
          </a:xfrm>
          <a:prstGeom prst="rect">
            <a:avLst/>
          </a:prstGeom>
          <a:noFill/>
        </p:spPr>
        <p:txBody>
          <a:bodyPr wrap="square">
            <a:spAutoFit/>
          </a:bodyPr>
          <a:lstStyle/>
          <a:p>
            <a:pPr algn="ctr"/>
            <a:r>
              <a:rPr lang="en-US" altLang="ja-JP" sz="1100" dirty="0">
                <a:solidFill>
                  <a:srgbClr val="C00000"/>
                </a:solidFill>
                <a:latin typeface="ADLaM Display" panose="020F0502020204030204" pitchFamily="2" charset="0"/>
                <a:ea typeface="ADLaM Display" panose="020F0502020204030204" pitchFamily="2" charset="0"/>
                <a:cs typeface="ADLaM Display" panose="020F0502020204030204" pitchFamily="2" charset="0"/>
              </a:rPr>
              <a:t>https://www.planetary.org/</a:t>
            </a:r>
            <a:endParaRPr lang="ja-JP" altLang="en-US" sz="1100" dirty="0">
              <a:solidFill>
                <a:srgbClr val="C00000"/>
              </a:solidFill>
              <a:latin typeface="ADLaM Display" panose="020F0502020204030204" pitchFamily="2" charset="0"/>
              <a:ea typeface="BIZ UDPゴシック" panose="020B0400000000000000" pitchFamily="50" charset="-128"/>
              <a:cs typeface="ADLaM Display" panose="020F0502020204030204" pitchFamily="2" charset="0"/>
            </a:endParaRPr>
          </a:p>
        </p:txBody>
      </p:sp>
      <p:pic>
        <p:nvPicPr>
          <p:cNvPr id="9" name="図 8">
            <a:extLst>
              <a:ext uri="{FF2B5EF4-FFF2-40B4-BE49-F238E27FC236}">
                <a16:creationId xmlns:a16="http://schemas.microsoft.com/office/drawing/2014/main" id="{C9D838C4-949D-A03A-92BD-9BF1D59CDB90}"/>
              </a:ext>
            </a:extLst>
          </p:cNvPr>
          <p:cNvPicPr>
            <a:picLocks noChangeAspect="1"/>
          </p:cNvPicPr>
          <p:nvPr/>
        </p:nvPicPr>
        <p:blipFill>
          <a:blip r:embed="rId3"/>
          <a:stretch>
            <a:fillRect/>
          </a:stretch>
        </p:blipFill>
        <p:spPr>
          <a:xfrm>
            <a:off x="6457271" y="307777"/>
            <a:ext cx="5182139" cy="6477674"/>
          </a:xfrm>
          <a:prstGeom prst="rect">
            <a:avLst/>
          </a:prstGeom>
        </p:spPr>
      </p:pic>
      <p:sp>
        <p:nvSpPr>
          <p:cNvPr id="11" name="テキスト ボックス 10">
            <a:extLst>
              <a:ext uri="{FF2B5EF4-FFF2-40B4-BE49-F238E27FC236}">
                <a16:creationId xmlns:a16="http://schemas.microsoft.com/office/drawing/2014/main" id="{928FE4E9-4EA7-0C9D-7276-B06022670B24}"/>
              </a:ext>
            </a:extLst>
          </p:cNvPr>
          <p:cNvSpPr txBox="1"/>
          <p:nvPr/>
        </p:nvSpPr>
        <p:spPr>
          <a:xfrm>
            <a:off x="6094652" y="0"/>
            <a:ext cx="6097348" cy="307777"/>
          </a:xfrm>
          <a:prstGeom prst="rect">
            <a:avLst/>
          </a:prstGeom>
          <a:noFill/>
        </p:spPr>
        <p:txBody>
          <a:bodyPr wrap="square">
            <a:spAutoFit/>
          </a:bodyPr>
          <a:lstStyle/>
          <a:p>
            <a:pPr algn="ctr">
              <a:spcAft>
                <a:spcPts val="600"/>
              </a:spcAft>
              <a:buNone/>
            </a:pPr>
            <a:r>
              <a:rPr lang="en-US" altLang="ja-JP" sz="1400" b="1" i="0" dirty="0">
                <a:solidFill>
                  <a:srgbClr val="1B1B1B"/>
                </a:solidFill>
                <a:effectLst/>
                <a:latin typeface="inter"/>
              </a:rPr>
              <a:t>Lakiesha Hawkins Named Deputy Manager of Human Landing System Office</a:t>
            </a:r>
          </a:p>
        </p:txBody>
      </p:sp>
      <p:sp>
        <p:nvSpPr>
          <p:cNvPr id="13" name="テキスト ボックス 12">
            <a:extLst>
              <a:ext uri="{FF2B5EF4-FFF2-40B4-BE49-F238E27FC236}">
                <a16:creationId xmlns:a16="http://schemas.microsoft.com/office/drawing/2014/main" id="{CF7C9489-A99E-C6E2-3AB3-7BEE1B637D29}"/>
              </a:ext>
            </a:extLst>
          </p:cNvPr>
          <p:cNvSpPr txBox="1"/>
          <p:nvPr/>
        </p:nvSpPr>
        <p:spPr>
          <a:xfrm>
            <a:off x="6552256" y="6550223"/>
            <a:ext cx="5182139" cy="261610"/>
          </a:xfrm>
          <a:prstGeom prst="rect">
            <a:avLst/>
          </a:prstGeom>
          <a:noFill/>
        </p:spPr>
        <p:txBody>
          <a:bodyPr wrap="square">
            <a:spAutoFit/>
          </a:bodyPr>
          <a:lstStyle/>
          <a:p>
            <a:r>
              <a:rPr lang="en-US" altLang="ja-JP" sz="105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https://www.nasa.gov/centers-and-facilities/marshall/the-marshall-star-59/</a:t>
            </a:r>
            <a:endParaRPr lang="ja-JP" altLang="en-US" sz="1050" dirty="0">
              <a:solidFill>
                <a:schemeClr val="bg1"/>
              </a:solidFill>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089006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E6483-1E6C-6C6A-B263-A426BDA972B4}"/>
            </a:ext>
          </a:extLst>
        </p:cNvPr>
        <p:cNvGrpSpPr/>
        <p:nvPr/>
      </p:nvGrpSpPr>
      <p:grpSpPr>
        <a:xfrm>
          <a:off x="0" y="0"/>
          <a:ext cx="0" cy="0"/>
          <a:chOff x="0" y="0"/>
          <a:chExt cx="0" cy="0"/>
        </a:xfrm>
      </p:grpSpPr>
      <p:pic>
        <p:nvPicPr>
          <p:cNvPr id="1028" name="Picture 4" descr="2025年9月以降に訪れる「95年ぶりの大変化」― 米国債処理と資金繰り問題がもたらす世界経済の激変 ―｜✒️amanomaki  構造的に読み解くエッセイ">
            <a:extLst>
              <a:ext uri="{FF2B5EF4-FFF2-40B4-BE49-F238E27FC236}">
                <a16:creationId xmlns:a16="http://schemas.microsoft.com/office/drawing/2014/main" id="{5B5B6E6F-E384-278C-D991-791BD0E2A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401" y="671577"/>
            <a:ext cx="6187751" cy="61877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4707AFC-594B-5D5F-1740-9A77967353D0}"/>
              </a:ext>
            </a:extLst>
          </p:cNvPr>
          <p:cNvSpPr txBox="1"/>
          <p:nvPr/>
        </p:nvSpPr>
        <p:spPr>
          <a:xfrm>
            <a:off x="0" y="1015"/>
            <a:ext cx="12192000" cy="707886"/>
          </a:xfrm>
          <a:prstGeom prst="rect">
            <a:avLst/>
          </a:prstGeom>
          <a:noFill/>
        </p:spPr>
        <p:txBody>
          <a:bodyPr wrap="square" rtlCol="0">
            <a:spAutoFit/>
          </a:bodyPr>
          <a:lstStyle/>
          <a:p>
            <a:pPr algn="ctr"/>
            <a:r>
              <a:rPr kumimoji="1" lang="ja-JP" altLang="en-US" sz="4000" b="1" dirty="0">
                <a:latin typeface="BIZ UDP明朝 Medium" panose="02020500000000000000" pitchFamily="18" charset="-128"/>
                <a:ea typeface="BIZ UDP明朝 Medium" panose="02020500000000000000" pitchFamily="18" charset="-128"/>
              </a:rPr>
              <a:t>米国の連邦債務問題</a:t>
            </a:r>
          </a:p>
        </p:txBody>
      </p:sp>
      <p:pic>
        <p:nvPicPr>
          <p:cNvPr id="1026" name="Picture 2" descr="借金を抱えた男性のイラスト">
            <a:extLst>
              <a:ext uri="{FF2B5EF4-FFF2-40B4-BE49-F238E27FC236}">
                <a16:creationId xmlns:a16="http://schemas.microsoft.com/office/drawing/2014/main" id="{E62A6CEE-79D7-125D-36DD-8199FE8E7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4350" y="1"/>
            <a:ext cx="2682687" cy="28923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米政府効率化省(DOGE)とは 歳出削減・省庁再編を助言 - 日本経済新聞">
            <a:extLst>
              <a:ext uri="{FF2B5EF4-FFF2-40B4-BE49-F238E27FC236}">
                <a16:creationId xmlns:a16="http://schemas.microsoft.com/office/drawing/2014/main" id="{F9ACAF20-4A3E-D737-4549-708B07F1D2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66" y="2911048"/>
            <a:ext cx="3946850" cy="3816422"/>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03EA06DD-F8BB-0D46-7A80-62F8200AFA72}"/>
              </a:ext>
            </a:extLst>
          </p:cNvPr>
          <p:cNvPicPr>
            <a:picLocks noChangeAspect="1"/>
          </p:cNvPicPr>
          <p:nvPr/>
        </p:nvPicPr>
        <p:blipFill>
          <a:blip r:embed="rId5"/>
          <a:stretch>
            <a:fillRect/>
          </a:stretch>
        </p:blipFill>
        <p:spPr>
          <a:xfrm>
            <a:off x="256649" y="293617"/>
            <a:ext cx="3473983" cy="2598769"/>
          </a:xfrm>
          <a:prstGeom prst="rect">
            <a:avLst/>
          </a:prstGeom>
        </p:spPr>
      </p:pic>
      <p:sp>
        <p:nvSpPr>
          <p:cNvPr id="10" name="四角形: 角を丸くする 9">
            <a:extLst>
              <a:ext uri="{FF2B5EF4-FFF2-40B4-BE49-F238E27FC236}">
                <a16:creationId xmlns:a16="http://schemas.microsoft.com/office/drawing/2014/main" id="{9D833A66-6009-8DD7-ACB7-7129865CC01C}"/>
              </a:ext>
            </a:extLst>
          </p:cNvPr>
          <p:cNvSpPr/>
          <p:nvPr/>
        </p:nvSpPr>
        <p:spPr>
          <a:xfrm>
            <a:off x="8018050" y="2352556"/>
            <a:ext cx="2155371" cy="58648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FDF6AA6C-AE3C-4D9D-F886-FE05D190CBF7}"/>
              </a:ext>
            </a:extLst>
          </p:cNvPr>
          <p:cNvSpPr/>
          <p:nvPr/>
        </p:nvSpPr>
        <p:spPr>
          <a:xfrm>
            <a:off x="5244556" y="2333791"/>
            <a:ext cx="2155371" cy="58648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D66FC2F5-C150-2ED8-FB16-2E7A8E96C2AA}"/>
              </a:ext>
            </a:extLst>
          </p:cNvPr>
          <p:cNvPicPr>
            <a:picLocks noChangeAspect="1"/>
          </p:cNvPicPr>
          <p:nvPr/>
        </p:nvPicPr>
        <p:blipFill>
          <a:blip r:embed="rId6"/>
          <a:stretch>
            <a:fillRect/>
          </a:stretch>
        </p:blipFill>
        <p:spPr>
          <a:xfrm>
            <a:off x="10388425" y="5145121"/>
            <a:ext cx="1732042" cy="1606469"/>
          </a:xfrm>
          <a:prstGeom prst="rect">
            <a:avLst/>
          </a:prstGeom>
        </p:spPr>
      </p:pic>
      <p:pic>
        <p:nvPicPr>
          <p:cNvPr id="4" name="図 3">
            <a:extLst>
              <a:ext uri="{FF2B5EF4-FFF2-40B4-BE49-F238E27FC236}">
                <a16:creationId xmlns:a16="http://schemas.microsoft.com/office/drawing/2014/main" id="{29E3965E-42B6-53A2-E8FD-CA43391E9BA2}"/>
              </a:ext>
            </a:extLst>
          </p:cNvPr>
          <p:cNvPicPr>
            <a:picLocks noChangeAspect="1"/>
          </p:cNvPicPr>
          <p:nvPr/>
        </p:nvPicPr>
        <p:blipFill>
          <a:blip r:embed="rId7"/>
          <a:stretch>
            <a:fillRect/>
          </a:stretch>
        </p:blipFill>
        <p:spPr>
          <a:xfrm>
            <a:off x="5854495" y="911717"/>
            <a:ext cx="935492" cy="935492"/>
          </a:xfrm>
          <a:prstGeom prst="rect">
            <a:avLst/>
          </a:prstGeom>
        </p:spPr>
      </p:pic>
      <p:pic>
        <p:nvPicPr>
          <p:cNvPr id="5" name="図 4">
            <a:extLst>
              <a:ext uri="{FF2B5EF4-FFF2-40B4-BE49-F238E27FC236}">
                <a16:creationId xmlns:a16="http://schemas.microsoft.com/office/drawing/2014/main" id="{8137E2D3-53A4-C07F-A056-FBE1796A2A27}"/>
              </a:ext>
            </a:extLst>
          </p:cNvPr>
          <p:cNvPicPr>
            <a:picLocks noChangeAspect="1"/>
          </p:cNvPicPr>
          <p:nvPr/>
        </p:nvPicPr>
        <p:blipFill>
          <a:blip r:embed="rId8"/>
          <a:stretch>
            <a:fillRect/>
          </a:stretch>
        </p:blipFill>
        <p:spPr>
          <a:xfrm>
            <a:off x="10397196" y="3581238"/>
            <a:ext cx="1714500" cy="1714500"/>
          </a:xfrm>
          <a:prstGeom prst="rect">
            <a:avLst/>
          </a:prstGeom>
        </p:spPr>
      </p:pic>
    </p:spTree>
    <p:extLst>
      <p:ext uri="{BB962C8B-B14F-4D97-AF65-F5344CB8AC3E}">
        <p14:creationId xmlns:p14="http://schemas.microsoft.com/office/powerpoint/2010/main" val="41293243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18490</TotalTime>
  <Words>1788</Words>
  <Application>Microsoft Office PowerPoint</Application>
  <PresentationFormat>ワイド画面</PresentationFormat>
  <Paragraphs>374</Paragraphs>
  <Slides>38</Slides>
  <Notes>8</Notes>
  <HiddenSlides>1</HiddenSlides>
  <MMClips>0</MMClips>
  <ScaleCrop>false</ScaleCrop>
  <HeadingPairs>
    <vt:vector size="6" baseType="variant">
      <vt:variant>
        <vt:lpstr>使用されているフォント</vt:lpstr>
      </vt:variant>
      <vt:variant>
        <vt:i4>28</vt:i4>
      </vt:variant>
      <vt:variant>
        <vt:lpstr>テーマ</vt:lpstr>
      </vt:variant>
      <vt:variant>
        <vt:i4>3</vt:i4>
      </vt:variant>
      <vt:variant>
        <vt:lpstr>スライド タイトル</vt:lpstr>
      </vt:variant>
      <vt:variant>
        <vt:i4>38</vt:i4>
      </vt:variant>
    </vt:vector>
  </HeadingPairs>
  <TitlesOfParts>
    <vt:vector size="69" baseType="lpstr">
      <vt:lpstr>BIZ UDPGothic</vt:lpstr>
      <vt:lpstr>BIZ UDPGothic</vt:lpstr>
      <vt:lpstr>BIZ UDP明朝 Medium</vt:lpstr>
      <vt:lpstr>BIZ UDゴシック</vt:lpstr>
      <vt:lpstr>HGPｺﾞｼｯｸM</vt:lpstr>
      <vt:lpstr>HGP創英角ﾎﾟｯﾌﾟ体</vt:lpstr>
      <vt:lpstr>HGS創英角ｺﾞｼｯｸUB</vt:lpstr>
      <vt:lpstr>HGS明朝E</vt:lpstr>
      <vt:lpstr>HG丸ｺﾞｼｯｸM-PRO</vt:lpstr>
      <vt:lpstr>inter</vt:lpstr>
      <vt:lpstr>Meiryo UI</vt:lpstr>
      <vt:lpstr>ＭＳ Ｐゴシック</vt:lpstr>
      <vt:lpstr>ＭＳ Ｐゴシック</vt:lpstr>
      <vt:lpstr>MS UI Gothic</vt:lpstr>
      <vt:lpstr>Meiryo</vt:lpstr>
      <vt:lpstr>Yu Gothic</vt:lpstr>
      <vt:lpstr>Yu Gothic</vt:lpstr>
      <vt:lpstr>Yu Gothic Light</vt:lpstr>
      <vt:lpstr>Yu Gothic Light</vt:lpstr>
      <vt:lpstr>Yu Gothic Medium</vt:lpstr>
      <vt:lpstr>ADLaM Display</vt:lpstr>
      <vt:lpstr>Amasis MT Pro Black</vt:lpstr>
      <vt:lpstr>Arial</vt:lpstr>
      <vt:lpstr>Calibri</vt:lpstr>
      <vt:lpstr>Calibri Light</vt:lpstr>
      <vt:lpstr>Gill Sans Nova Ultra Bold</vt:lpstr>
      <vt:lpstr>Times New Roman</vt:lpstr>
      <vt:lpstr>Wingdings</vt:lpstr>
      <vt:lpstr>Office テーマ</vt:lpstr>
      <vt:lpstr>1_Office Theme</vt:lpstr>
      <vt:lpstr>4_Office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米国アルテミス計画：NASA持続的月探査・開発計画</vt:lpstr>
      <vt:lpstr>米国アルテミス計画：NSpC：深宇宙探査・開発の新時 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アルテミス計画における日本の取組</vt:lpstr>
      <vt:lpstr>PowerPoint プレゼンテーション</vt:lpstr>
      <vt:lpstr>PowerPoint プレゼンテーション</vt:lpstr>
      <vt:lpstr>THE ORION SPACECRAFT</vt:lpstr>
      <vt:lpstr>月面無人探査</vt:lpstr>
      <vt:lpstr>月面有人探査</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Abe,YutakaTKZIM</dc:creator>
  <cp:lastModifiedBy>Abe,YutakaTKZIM</cp:lastModifiedBy>
  <cp:revision>49</cp:revision>
  <cp:lastPrinted>2025-10-16T01:10:28Z</cp:lastPrinted>
  <dcterms:created xsi:type="dcterms:W3CDTF">2025-09-15T23:13:30Z</dcterms:created>
  <dcterms:modified xsi:type="dcterms:W3CDTF">2025-12-23T02:22:09Z</dcterms:modified>
</cp:coreProperties>
</file>